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3" r:id="rId4"/>
    <p:sldId id="287" r:id="rId5"/>
    <p:sldId id="258" r:id="rId6"/>
    <p:sldId id="291" r:id="rId7"/>
    <p:sldId id="290" r:id="rId8"/>
    <p:sldId id="293" r:id="rId9"/>
    <p:sldId id="295" r:id="rId10"/>
    <p:sldId id="261" r:id="rId11"/>
    <p:sldId id="262" r:id="rId12"/>
    <p:sldId id="280" r:id="rId13"/>
    <p:sldId id="264" r:id="rId14"/>
    <p:sldId id="265" r:id="rId15"/>
    <p:sldId id="281" r:id="rId16"/>
    <p:sldId id="259" r:id="rId17"/>
    <p:sldId id="266" r:id="rId18"/>
    <p:sldId id="273" r:id="rId19"/>
    <p:sldId id="274" r:id="rId20"/>
    <p:sldId id="292" r:id="rId21"/>
    <p:sldId id="282" r:id="rId22"/>
    <p:sldId id="276" r:id="rId23"/>
    <p:sldId id="279" r:id="rId24"/>
  </p:sldIdLst>
  <p:sldSz cx="12192000" cy="6858000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tion par défaut" id="{BF8A6FF2-ADD5-4223-AEB3-EE1D34EFEC87}">
          <p14:sldIdLst>
            <p14:sldId id="256"/>
            <p14:sldId id="257"/>
            <p14:sldId id="283"/>
            <p14:sldId id="287"/>
            <p14:sldId id="258"/>
            <p14:sldId id="291"/>
            <p14:sldId id="290"/>
            <p14:sldId id="293"/>
            <p14:sldId id="295"/>
            <p14:sldId id="261"/>
            <p14:sldId id="262"/>
            <p14:sldId id="280"/>
            <p14:sldId id="264"/>
            <p14:sldId id="265"/>
            <p14:sldId id="281"/>
            <p14:sldId id="259"/>
            <p14:sldId id="266"/>
            <p14:sldId id="273"/>
            <p14:sldId id="274"/>
            <p14:sldId id="292"/>
            <p14:sldId id="282"/>
            <p14:sldId id="276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GgWpysN2WbkK31Q/eInhRU+dH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F7F"/>
    <a:srgbClr val="361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D99FB1-DA34-43B8-8FCD-9D46043E386B}">
  <a:tblStyle styleId="{E0D99FB1-DA34-43B8-8FCD-9D46043E386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6257C6C-BB7C-4018-A2C6-49C8616A4B4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11" autoAdjust="0"/>
  </p:normalViewPr>
  <p:slideViewPr>
    <p:cSldViewPr snapToGrid="0">
      <p:cViewPr varScale="1">
        <p:scale>
          <a:sx n="96" d="100"/>
          <a:sy n="96" d="100"/>
        </p:scale>
        <p:origin x="151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309610" lvl="0" indent="-18261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28575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FR"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309610" lvl="0" indent="-18261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124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9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0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0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6049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11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309610" lvl="0" indent="-18261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8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9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180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2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375" name="Google Shape;375;p20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733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2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1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8" name="Google Shape;428;p24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53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à"/>
              <a:tabLst/>
              <a:defRPr/>
            </a:pPr>
            <a:endParaRPr lang="fr-FR" sz="2000" b="0" i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93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11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fr-FR"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873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26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13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2.png"/><Relationship Id="rId5" Type="http://schemas.microsoft.com/office/2007/relationships/media" Target="../media/media7.mp4"/><Relationship Id="rId10" Type="http://schemas.openxmlformats.org/officeDocument/2006/relationships/notesSlide" Target="../notesSlides/notesSlide21.xml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274B8-D04A-F65B-8DAF-021493E8213F}"/>
              </a:ext>
            </a:extLst>
          </p:cNvPr>
          <p:cNvSpPr/>
          <p:nvPr/>
        </p:nvSpPr>
        <p:spPr>
          <a:xfrm>
            <a:off x="0" y="-18357"/>
            <a:ext cx="12191999" cy="1119442"/>
          </a:xfrm>
          <a:prstGeom prst="rect">
            <a:avLst/>
          </a:prstGeom>
          <a:solidFill>
            <a:srgbClr val="240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Google Shape;89;p1"/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99" name="Google Shape;99;p1"/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0" name="Google Shape;100;p1"/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</a:t>
            </a:fld>
            <a:endParaRPr sz="14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AC54CC6-6D11-D9D4-F9E5-FF06E2228B39}"/>
              </a:ext>
            </a:extLst>
          </p:cNvPr>
          <p:cNvGrpSpPr/>
          <p:nvPr/>
        </p:nvGrpSpPr>
        <p:grpSpPr>
          <a:xfrm>
            <a:off x="-47558" y="2761524"/>
            <a:ext cx="12122397" cy="3748303"/>
            <a:chOff x="41652" y="3574918"/>
            <a:chExt cx="12122397" cy="3748303"/>
          </a:xfrm>
        </p:grpSpPr>
        <p:sp>
          <p:nvSpPr>
            <p:cNvPr id="93" name="Google Shape;93;p1"/>
            <p:cNvSpPr txBox="1"/>
            <p:nvPr/>
          </p:nvSpPr>
          <p:spPr>
            <a:xfrm>
              <a:off x="41652" y="3574918"/>
              <a:ext cx="2449218" cy="1069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Alice Delbosc</a:t>
              </a:r>
              <a:endParaRPr sz="1600" b="1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PHD </a:t>
              </a:r>
              <a:r>
                <a:rPr lang="fr-FR" sz="160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student</a:t>
              </a: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LIS</a:t>
              </a:r>
              <a:endParaRPr sz="16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Aix-Marseille </a:t>
              </a:r>
              <a:r>
                <a:rPr lang="fr-FR" sz="160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University</a:t>
              </a:r>
              <a:endParaRPr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57963" y="4914146"/>
              <a:ext cx="2449219" cy="1069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Magalie Ochs</a:t>
              </a:r>
              <a:endParaRPr sz="1600" b="1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Associate </a:t>
              </a:r>
              <a:r>
                <a:rPr lang="fr-FR" sz="160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professor</a:t>
              </a: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LIS</a:t>
              </a:r>
              <a:endParaRPr sz="16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Aix-Marseille </a:t>
              </a:r>
              <a:r>
                <a:rPr lang="fr-FR" sz="160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University</a:t>
              </a:r>
              <a:endParaRPr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 txBox="1"/>
            <p:nvPr/>
          </p:nvSpPr>
          <p:spPr>
            <a:xfrm>
              <a:off x="9831989" y="3951582"/>
              <a:ext cx="2214902" cy="1069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Stéphane Ayache </a:t>
              </a:r>
              <a:endParaRPr sz="1600" b="1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rofessor LIS</a:t>
              </a:r>
              <a:endParaRPr sz="16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Aix-Marseille </a:t>
              </a:r>
              <a:r>
                <a:rPr lang="fr-FR" sz="160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University</a:t>
              </a:r>
              <a:endParaRPr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" name="Google Shape;94;p1">
              <a:extLst>
                <a:ext uri="{FF2B5EF4-FFF2-40B4-BE49-F238E27FC236}">
                  <a16:creationId xmlns:a16="http://schemas.microsoft.com/office/drawing/2014/main" id="{43749B7C-79D5-DBDD-9EBB-B97E3798A85B}"/>
                </a:ext>
              </a:extLst>
            </p:cNvPr>
            <p:cNvSpPr txBox="1"/>
            <p:nvPr/>
          </p:nvSpPr>
          <p:spPr>
            <a:xfrm>
              <a:off x="57962" y="6253373"/>
              <a:ext cx="2449219" cy="1069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Nicolas </a:t>
              </a:r>
              <a:r>
                <a:rPr lang="fr-FR" sz="1600" b="1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Sabouret</a:t>
              </a:r>
              <a:endParaRPr sz="1600" b="1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Professor LISN</a:t>
              </a:r>
              <a:endParaRPr sz="16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Paris-Saclay </a:t>
              </a:r>
              <a:r>
                <a:rPr lang="fr-FR" sz="160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University</a:t>
              </a:r>
              <a:endParaRPr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Google Shape;94;p1">
              <a:extLst>
                <a:ext uri="{FF2B5EF4-FFF2-40B4-BE49-F238E27FC236}">
                  <a16:creationId xmlns:a16="http://schemas.microsoft.com/office/drawing/2014/main" id="{205451C5-DCF2-1614-D9DF-BF1BCD86BA6C}"/>
                </a:ext>
              </a:extLst>
            </p:cNvPr>
            <p:cNvSpPr txBox="1"/>
            <p:nvPr/>
          </p:nvSpPr>
          <p:spPr>
            <a:xfrm>
              <a:off x="9714830" y="5530876"/>
              <a:ext cx="2449219" cy="1069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Brian </a:t>
              </a:r>
              <a:r>
                <a:rPr lang="fr-FR" sz="1600" b="1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Ravenet</a:t>
              </a:r>
              <a:endParaRPr sz="1600" b="1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Associate Professor LISN</a:t>
              </a:r>
              <a:endParaRPr sz="16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fr-FR" sz="16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Paris-Saclay </a:t>
              </a:r>
              <a:r>
                <a:rPr lang="fr-FR" sz="160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University</a:t>
              </a:r>
              <a:endParaRPr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Image 4" descr="Une image contenant texte, Police, capture d’écran, symbole&#10;&#10;Description générée automatiquement">
            <a:extLst>
              <a:ext uri="{FF2B5EF4-FFF2-40B4-BE49-F238E27FC236}">
                <a16:creationId xmlns:a16="http://schemas.microsoft.com/office/drawing/2014/main" id="{69970006-C319-4CC3-9602-A8F141163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798" y="-75161"/>
            <a:ext cx="1650308" cy="131890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A03318F1-F3FE-6F7E-5FD5-A0E761B24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7372" y="227118"/>
            <a:ext cx="1806318" cy="620352"/>
          </a:xfrm>
          <a:prstGeom prst="rect">
            <a:avLst/>
          </a:prstGeom>
        </p:spPr>
      </p:pic>
      <p:pic>
        <p:nvPicPr>
          <p:cNvPr id="7" name="Image 6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CC3BAF89-C8B6-107F-6D8F-CB4DA28E6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283" y="25670"/>
            <a:ext cx="1023249" cy="1023249"/>
          </a:xfrm>
          <a:prstGeom prst="rect">
            <a:avLst/>
          </a:prstGeom>
        </p:spPr>
      </p:pic>
      <p:sp>
        <p:nvSpPr>
          <p:cNvPr id="9" name="Google Shape;90;p1">
            <a:extLst>
              <a:ext uri="{FF2B5EF4-FFF2-40B4-BE49-F238E27FC236}">
                <a16:creationId xmlns:a16="http://schemas.microsoft.com/office/drawing/2014/main" id="{99EC1D26-6851-7F55-6F1C-3E1CBE74916E}"/>
              </a:ext>
            </a:extLst>
          </p:cNvPr>
          <p:cNvSpPr/>
          <p:nvPr/>
        </p:nvSpPr>
        <p:spPr>
          <a:xfrm>
            <a:off x="617845" y="1462618"/>
            <a:ext cx="10956310" cy="1119441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Automatic generation of facial behaviors: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from data to evaluation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33F328A2-371A-8D43-7C56-F56BF7718F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27501" y="200519"/>
            <a:ext cx="2186410" cy="662170"/>
          </a:xfrm>
          <a:prstGeom prst="rect">
            <a:avLst/>
          </a:prstGeom>
        </p:spPr>
      </p:pic>
      <p:pic>
        <p:nvPicPr>
          <p:cNvPr id="4" name="JTT_smooth">
            <a:hlinkClick r:id="" action="ppaction://media"/>
            <a:extLst>
              <a:ext uri="{FF2B5EF4-FFF2-40B4-BE49-F238E27FC236}">
                <a16:creationId xmlns:a16="http://schemas.microsoft.com/office/drawing/2014/main" id="{4F07D4E3-DB8F-1996-A4A9-AED5F3AB38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44554" y="2642276"/>
            <a:ext cx="5102890" cy="3883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8"/>
    </mc:Choice>
    <mc:Fallback xmlns="">
      <p:transition spd="slow" advTm="18398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"/>
          <p:cNvSpPr/>
          <p:nvPr/>
        </p:nvSpPr>
        <p:spPr>
          <a:xfrm>
            <a:off x="2648246" y="353294"/>
            <a:ext cx="6714886" cy="138957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Generation</a:t>
            </a:r>
            <a:r>
              <a:rPr lang="fr-F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non-verbal behaviour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EACA75C1-8F7E-B33E-86AC-EE366AED3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42" y="2248253"/>
            <a:ext cx="10487649" cy="2663008"/>
          </a:xfrm>
          <a:prstGeom prst="rect">
            <a:avLst/>
          </a:prstGeom>
        </p:spPr>
      </p:pic>
      <p:sp>
        <p:nvSpPr>
          <p:cNvPr id="166" name="Google Shape;166;p6"/>
          <p:cNvSpPr/>
          <p:nvPr/>
        </p:nvSpPr>
        <p:spPr>
          <a:xfrm>
            <a:off x="835342" y="2123055"/>
            <a:ext cx="7739946" cy="291340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9;p1">
            <a:extLst>
              <a:ext uri="{FF2B5EF4-FFF2-40B4-BE49-F238E27FC236}">
                <a16:creationId xmlns:a16="http://schemas.microsoft.com/office/drawing/2014/main" id="{D331491B-8AD1-4FD9-016F-AE089A4A8246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91;p1">
            <a:extLst>
              <a:ext uri="{FF2B5EF4-FFF2-40B4-BE49-F238E27FC236}">
                <a16:creationId xmlns:a16="http://schemas.microsoft.com/office/drawing/2014/main" id="{E60F1ACC-B051-A6E5-9CD8-6D6394E0296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Google Shape;96;p1">
            <a:extLst>
              <a:ext uri="{FF2B5EF4-FFF2-40B4-BE49-F238E27FC236}">
                <a16:creationId xmlns:a16="http://schemas.microsoft.com/office/drawing/2014/main" id="{6243F09D-9945-FA6C-8F6D-65DEF60F19C1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6" name="Google Shape;99;p1">
            <a:extLst>
              <a:ext uri="{FF2B5EF4-FFF2-40B4-BE49-F238E27FC236}">
                <a16:creationId xmlns:a16="http://schemas.microsoft.com/office/drawing/2014/main" id="{3A6A0454-F589-7E57-B9A2-E96BED7369F6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6CE1C70F-F385-EFB0-8F43-836C35D821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10</a:t>
            </a:fld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6"/>
    </mc:Choice>
    <mc:Fallback xmlns="">
      <p:transition spd="slow" advTm="436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Corpora and pre-processing of the data</a:t>
            </a: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6211645" y="2091840"/>
            <a:ext cx="4515852" cy="262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57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capture d’écran, Visage humain&#10;&#10;Description générée automatiquement">
            <a:extLst>
              <a:ext uri="{FF2B5EF4-FFF2-40B4-BE49-F238E27FC236}">
                <a16:creationId xmlns:a16="http://schemas.microsoft.com/office/drawing/2014/main" id="{5C7C67D1-024D-F698-4152-F2971E7D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79" y="1940463"/>
            <a:ext cx="11466241" cy="3095403"/>
          </a:xfrm>
          <a:prstGeom prst="rect">
            <a:avLst/>
          </a:prstGeom>
        </p:spPr>
      </p:pic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324FDC01-015D-8BB6-D91C-EE1CABEFDF96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1;p1">
            <a:extLst>
              <a:ext uri="{FF2B5EF4-FFF2-40B4-BE49-F238E27FC236}">
                <a16:creationId xmlns:a16="http://schemas.microsoft.com/office/drawing/2014/main" id="{8376B92A-20F3-2CEF-EB62-0A7DC520D3F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724BCD3B-DAFF-2D36-D572-AF7E3D4CD113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7" name="Google Shape;99;p1">
            <a:extLst>
              <a:ext uri="{FF2B5EF4-FFF2-40B4-BE49-F238E27FC236}">
                <a16:creationId xmlns:a16="http://schemas.microsoft.com/office/drawing/2014/main" id="{FBE4610E-6817-EC9C-AE64-3D46A46B052B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B7F3E19F-0AB8-0F06-87B5-58ED649AA4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11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9" name="Google Shape;178;p7">
            <a:extLst>
              <a:ext uri="{FF2B5EF4-FFF2-40B4-BE49-F238E27FC236}">
                <a16:creationId xmlns:a16="http://schemas.microsoft.com/office/drawing/2014/main" id="{618B161A-92E3-AFF3-C045-69BD7A2DC897}"/>
              </a:ext>
            </a:extLst>
          </p:cNvPr>
          <p:cNvSpPr txBox="1"/>
          <p:nvPr/>
        </p:nvSpPr>
        <p:spPr>
          <a:xfrm>
            <a:off x="483359" y="888067"/>
            <a:ext cx="53152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</a:t>
            </a:r>
            <a:r>
              <a:rPr lang="fr-F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Trueness</a:t>
            </a:r>
            <a:r>
              <a:rPr lang="fr-F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36 </a:t>
            </a:r>
            <a:r>
              <a:rPr lang="fr-FR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videos</a:t>
            </a:r>
            <a:r>
              <a:rPr lang="fr-F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~3h30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Dataset</a:t>
            </a:r>
            <a:r>
              <a:rPr lang="fr-FR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r-FR" sz="2000" b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Cheese</a:t>
            </a:r>
            <a:r>
              <a:rPr lang="fr-FR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: 20 </a:t>
            </a:r>
            <a:r>
              <a:rPr lang="fr-FR" sz="2000" b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videos</a:t>
            </a:r>
            <a:r>
              <a:rPr lang="fr-FR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~ 5h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with VS without pre-processing</a:t>
            </a:r>
            <a:endParaRPr lang="en-US" dirty="0"/>
          </a:p>
        </p:txBody>
      </p:sp>
      <p:sp>
        <p:nvSpPr>
          <p:cNvPr id="177" name="Google Shape;177;p7"/>
          <p:cNvSpPr/>
          <p:nvPr/>
        </p:nvSpPr>
        <p:spPr>
          <a:xfrm>
            <a:off x="6211645" y="2091840"/>
            <a:ext cx="4515852" cy="262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57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D4074D4A-7575-F2D3-3B64-DEE1F0C772A6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91;p1">
            <a:extLst>
              <a:ext uri="{FF2B5EF4-FFF2-40B4-BE49-F238E27FC236}">
                <a16:creationId xmlns:a16="http://schemas.microsoft.com/office/drawing/2014/main" id="{EEE00F30-018E-C006-053F-A7B848B253E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Google Shape;96;p1">
            <a:extLst>
              <a:ext uri="{FF2B5EF4-FFF2-40B4-BE49-F238E27FC236}">
                <a16:creationId xmlns:a16="http://schemas.microsoft.com/office/drawing/2014/main" id="{C7A2AC34-2D49-4BB3-4C5C-6BF7DACDE10D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6" name="Google Shape;99;p1">
            <a:extLst>
              <a:ext uri="{FF2B5EF4-FFF2-40B4-BE49-F238E27FC236}">
                <a16:creationId xmlns:a16="http://schemas.microsoft.com/office/drawing/2014/main" id="{10710F5B-8B87-12A8-5408-C917A4FE2573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70136A8F-DD07-583D-081C-EFE4090036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12</a:t>
            </a:fld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3" name="scene2_sexisme_mic2">
            <a:hlinkClick r:id="" action="ppaction://media"/>
            <a:extLst>
              <a:ext uri="{FF2B5EF4-FFF2-40B4-BE49-F238E27FC236}">
                <a16:creationId xmlns:a16="http://schemas.microsoft.com/office/drawing/2014/main" id="{F2BBAF25-3614-3C4A-1D41-2AA81C213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3414" y="1291154"/>
            <a:ext cx="5512838" cy="4195245"/>
          </a:xfrm>
          <a:prstGeom prst="rect">
            <a:avLst/>
          </a:prstGeom>
        </p:spPr>
      </p:pic>
      <p:pic>
        <p:nvPicPr>
          <p:cNvPr id="8" name="scene2_sexisme_mic2">
            <a:hlinkClick r:id="" action="ppaction://media"/>
            <a:extLst>
              <a:ext uri="{FF2B5EF4-FFF2-40B4-BE49-F238E27FC236}">
                <a16:creationId xmlns:a16="http://schemas.microsoft.com/office/drawing/2014/main" id="{C42385D2-299A-1147-A4AC-D79CD0AC02E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15" y="1291153"/>
            <a:ext cx="5512841" cy="419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 : </a:t>
            </a: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Generative</a:t>
            </a: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Adversarial</a:t>
            </a: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Encoder-</a:t>
            </a: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Decoder</a:t>
            </a:r>
            <a:endParaRPr lang="fr-FR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9"/>
          <p:cNvSpPr/>
          <p:nvPr/>
        </p:nvSpPr>
        <p:spPr>
          <a:xfrm>
            <a:off x="6211645" y="2091840"/>
            <a:ext cx="4515852" cy="262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57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 descr="Une image contenant texte, capture d’écran, ligne, diagramme&#10;&#10;Description générée automatiquement">
            <a:extLst>
              <a:ext uri="{FF2B5EF4-FFF2-40B4-BE49-F238E27FC236}">
                <a16:creationId xmlns:a16="http://schemas.microsoft.com/office/drawing/2014/main" id="{388A4B12-8B04-AC5E-DD6F-95D4C18F8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1" y="1602688"/>
            <a:ext cx="11768678" cy="3948007"/>
          </a:xfrm>
          <a:prstGeom prst="rect">
            <a:avLst/>
          </a:prstGeom>
        </p:spPr>
      </p:pic>
      <p:sp>
        <p:nvSpPr>
          <p:cNvPr id="9" name="Google Shape;89;p1">
            <a:extLst>
              <a:ext uri="{FF2B5EF4-FFF2-40B4-BE49-F238E27FC236}">
                <a16:creationId xmlns:a16="http://schemas.microsoft.com/office/drawing/2014/main" id="{AAA211EA-5152-F7E8-B808-D55A22EBDCF7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1;p1">
            <a:extLst>
              <a:ext uri="{FF2B5EF4-FFF2-40B4-BE49-F238E27FC236}">
                <a16:creationId xmlns:a16="http://schemas.microsoft.com/office/drawing/2014/main" id="{61D04012-1635-0620-440F-786AE1CF26B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" name="Google Shape;96;p1">
            <a:extLst>
              <a:ext uri="{FF2B5EF4-FFF2-40B4-BE49-F238E27FC236}">
                <a16:creationId xmlns:a16="http://schemas.microsoft.com/office/drawing/2014/main" id="{019A3B08-EF15-B053-96CA-E0269F698AE1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12" name="Google Shape;99;p1">
            <a:extLst>
              <a:ext uri="{FF2B5EF4-FFF2-40B4-BE49-F238E27FC236}">
                <a16:creationId xmlns:a16="http://schemas.microsoft.com/office/drawing/2014/main" id="{687BF8E2-10CA-C6F7-04BA-6397995214D8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BC0C8B50-2AD7-46D2-2A1A-D3616A78959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13</a:t>
            </a:fld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21"/>
    </mc:Choice>
    <mc:Fallback xmlns="">
      <p:transition spd="slow" advTm="49921"/>
    </mc:Fallback>
  </mc:AlternateContent>
  <p:extLst>
    <p:ext uri="{3A86A75C-4F4B-4683-9AE1-C65F6400EC91}">
      <p14:laserTraceLst xmlns:p14="http://schemas.microsoft.com/office/powerpoint/2010/main">
        <p14:tracePtLst>
          <p14:tracePt t="46361" x="3232150" y="6280150"/>
          <p14:tracePt t="46545" x="4537075" y="6216650"/>
          <p14:tracePt t="46551" x="4570413" y="5970588"/>
          <p14:tracePt t="46558" x="4579938" y="5794375"/>
          <p14:tracePt t="46572" x="4579938" y="5675313"/>
          <p14:tracePt t="46576" x="4579938" y="5608638"/>
          <p14:tracePt t="46583" x="4554538" y="5522913"/>
          <p14:tracePt t="46588" x="4519613" y="5448300"/>
          <p14:tracePt t="46595" x="4503738" y="5372100"/>
          <p14:tracePt t="46602" x="4486275" y="5337175"/>
          <p14:tracePt t="46609" x="4468813" y="5303838"/>
          <p14:tracePt t="46618" x="4445000" y="5260975"/>
          <p14:tracePt t="46624" x="4427538" y="5245100"/>
          <p14:tracePt t="46633" x="4410075" y="5237163"/>
          <p14:tracePt t="46638" x="4394200" y="5219700"/>
          <p14:tracePt t="46646" x="4359275" y="5202238"/>
          <p14:tracePt t="46661" x="4333875" y="5194300"/>
          <p14:tracePt t="46673" x="4257675" y="5176838"/>
          <p14:tracePt t="46676" x="4198938" y="5176838"/>
          <p14:tracePt t="46684" x="4140200" y="5176838"/>
          <p14:tracePt t="46690" x="4071938" y="5202238"/>
          <p14:tracePt t="46698" x="4005263" y="5253038"/>
          <p14:tracePt t="46704" x="3937000" y="5295900"/>
          <p14:tracePt t="46712" x="3878263" y="5346700"/>
          <p14:tracePt t="46720" x="3827463" y="5387975"/>
          <p14:tracePt t="46727" x="3784600" y="5438775"/>
          <p14:tracePt t="46735" x="3733800" y="5489575"/>
          <p14:tracePt t="46743" x="3700463" y="5557838"/>
          <p14:tracePt t="46751" x="3683000" y="5616575"/>
          <p14:tracePt t="46756" x="3649663" y="5718175"/>
          <p14:tracePt t="46764" x="3649663" y="5784850"/>
          <p14:tracePt t="46781" x="3649663" y="5861050"/>
          <p14:tracePt t="46796" x="3683000" y="5988050"/>
          <p14:tracePt t="46801" x="3725863" y="6030913"/>
          <p14:tracePt t="46807" x="3827463" y="6081713"/>
          <p14:tracePt t="46814" x="3954463" y="6107113"/>
          <p14:tracePt t="46826" x="4081463" y="6107113"/>
          <p14:tracePt t="46832" x="4206875" y="6107113"/>
          <p14:tracePt t="46838" x="4351338" y="6081713"/>
          <p14:tracePt t="46844" x="4519613" y="6013450"/>
          <p14:tracePt t="46852" x="4621213" y="5945188"/>
          <p14:tracePt t="46860" x="4714875" y="5835650"/>
          <p14:tracePt t="46868" x="4791075" y="5734050"/>
          <p14:tracePt t="46873" x="4841875" y="5641975"/>
          <p14:tracePt t="46883" x="4875213" y="5557838"/>
          <p14:tracePt t="46888" x="4900613" y="5464175"/>
          <p14:tracePt t="46901" x="4908550" y="5329238"/>
          <p14:tracePt t="46905" x="4908550" y="5245100"/>
          <p14:tracePt t="46911" x="4908550" y="5168900"/>
          <p14:tracePt t="46917" x="4908550" y="5126038"/>
          <p14:tracePt t="46925" x="4900613" y="5100638"/>
          <p14:tracePt t="46934" x="4900613" y="5084763"/>
          <p14:tracePt t="46945" x="4883150" y="5084763"/>
          <p14:tracePt t="46950" x="4867275" y="5075238"/>
          <p14:tracePt t="46955" x="4841875" y="5067300"/>
          <p14:tracePt t="46964" x="4832350" y="5049838"/>
          <p14:tracePt t="46972" x="4816475" y="5049838"/>
          <p14:tracePt t="46977" x="4791075" y="5049838"/>
          <p14:tracePt t="46984" x="4765675" y="5049838"/>
          <p14:tracePt t="46991" x="4740275" y="5059363"/>
          <p14:tracePt t="47000" x="4714875" y="5067300"/>
          <p14:tracePt t="47005" x="4681538" y="5084763"/>
          <p14:tracePt t="47013" x="4656138" y="5110163"/>
          <p14:tracePt t="47020" x="4605338" y="5151438"/>
          <p14:tracePt t="47028" x="4562475" y="5202238"/>
          <p14:tracePt t="47035" x="4511675" y="5278438"/>
          <p14:tracePt t="47042" x="4445000" y="5337175"/>
          <p14:tracePt t="47052" x="4376738" y="5422900"/>
          <p14:tracePt t="47057" x="4333875" y="5497513"/>
          <p14:tracePt t="47072" x="4292600" y="5557838"/>
          <p14:tracePt t="47077" x="4267200" y="5624513"/>
          <p14:tracePt t="47079" x="4257675" y="5649913"/>
          <p14:tracePt t="47087" x="4249738" y="5700713"/>
          <p14:tracePt t="47093" x="4249738" y="5726113"/>
          <p14:tracePt t="47101" x="4249738" y="5734050"/>
          <p14:tracePt t="47108" x="4257675" y="5759450"/>
          <p14:tracePt t="47119" x="4283075" y="5784850"/>
          <p14:tracePt t="47123" x="4318000" y="5802313"/>
          <p14:tracePt t="47132" x="4384675" y="5835650"/>
          <p14:tracePt t="47138" x="4511675" y="5870575"/>
          <p14:tracePt t="47146" x="4664075" y="5870575"/>
          <p14:tracePt t="47153" x="4816475" y="5861050"/>
          <p14:tracePt t="47160" x="4951413" y="5802313"/>
          <p14:tracePt t="47168" x="5086350" y="5718175"/>
          <p14:tracePt t="47181" x="5205413" y="5649913"/>
          <p14:tracePt t="47195" x="5373688" y="5532438"/>
          <p14:tracePt t="47197" x="5399088" y="5481638"/>
          <p14:tracePt t="47204" x="5432425" y="5438775"/>
          <p14:tracePt t="47213" x="5465763" y="5362575"/>
          <p14:tracePt t="47224" x="5465763" y="5303838"/>
          <p14:tracePt t="47230" x="5465763" y="5245100"/>
          <p14:tracePt t="47234" x="5432425" y="5202238"/>
          <p14:tracePt t="47240" x="5407025" y="5160963"/>
          <p14:tracePt t="47250" x="5381625" y="5135563"/>
          <p14:tracePt t="47256" x="5348288" y="5118100"/>
          <p14:tracePt t="47262" x="5322888" y="5092700"/>
          <p14:tracePt t="47270" x="5289550" y="5075238"/>
          <p14:tracePt t="47277" x="5238750" y="5067300"/>
          <p14:tracePt t="47284" x="5180013" y="5049838"/>
          <p14:tracePt t="47304" x="5027613" y="5049838"/>
          <p14:tracePt t="47310" x="4943475" y="5067300"/>
          <p14:tracePt t="47315" x="4849813" y="5126038"/>
          <p14:tracePt t="47322" x="4672013" y="5237163"/>
          <p14:tracePt t="47330" x="4267200" y="5540375"/>
          <p14:tracePt t="47336" x="4013200" y="5784850"/>
          <p14:tracePt t="47343" x="3895725" y="5919788"/>
          <p14:tracePt t="47351" x="3819525" y="5995988"/>
          <p14:tracePt t="47358" x="3776663" y="6046788"/>
          <p14:tracePt t="47367" x="3725863" y="6115050"/>
          <p14:tracePt t="47373" x="3700463" y="6148388"/>
          <p14:tracePt t="47380" x="3667125" y="6181725"/>
          <p14:tracePt t="47396" x="3659188" y="6199188"/>
          <p14:tracePt t="47405" x="3633788" y="6224588"/>
          <p14:tracePt t="47409" x="3624263" y="6224588"/>
          <p14:tracePt t="47417" x="3624263" y="6249988"/>
          <p14:tracePt t="47424" x="3633788" y="6249988"/>
          <p14:tracePt t="48136" x="3633788" y="6308725"/>
          <p14:tracePt t="48147" x="3633788" y="6384925"/>
          <p14:tracePt t="48152" x="3633788" y="6478588"/>
          <p14:tracePt t="48161" x="3649663" y="6596063"/>
          <p14:tracePt t="48168" x="3683000" y="67564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Generator</a:t>
            </a: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architecture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0"/>
          <p:cNvSpPr/>
          <p:nvPr/>
        </p:nvSpPr>
        <p:spPr>
          <a:xfrm>
            <a:off x="6211645" y="2091840"/>
            <a:ext cx="4515852" cy="262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57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capture d’écran, texte&#10;&#10;Description générée automatiquement">
            <a:extLst>
              <a:ext uri="{FF2B5EF4-FFF2-40B4-BE49-F238E27FC236}">
                <a16:creationId xmlns:a16="http://schemas.microsoft.com/office/drawing/2014/main" id="{727EE4E2-1776-A93A-021F-AD71A2593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29"/>
          <a:stretch/>
        </p:blipFill>
        <p:spPr>
          <a:xfrm>
            <a:off x="967795" y="924470"/>
            <a:ext cx="10487699" cy="5802945"/>
          </a:xfrm>
          <a:prstGeom prst="rect">
            <a:avLst/>
          </a:prstGeom>
        </p:spPr>
      </p:pic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899B16B9-B674-011A-51E1-0242BBE9D6D4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1;p1">
            <a:extLst>
              <a:ext uri="{FF2B5EF4-FFF2-40B4-BE49-F238E27FC236}">
                <a16:creationId xmlns:a16="http://schemas.microsoft.com/office/drawing/2014/main" id="{C42AFCAF-32AB-110E-55C3-18096959BAE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AB9E80AD-3B16-2D83-418D-AEB6A4C482DD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7" name="Google Shape;99;p1">
            <a:extLst>
              <a:ext uri="{FF2B5EF4-FFF2-40B4-BE49-F238E27FC236}">
                <a16:creationId xmlns:a16="http://schemas.microsoft.com/office/drawing/2014/main" id="{9577E734-CD15-C844-F915-88B65BF59FE2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574789D8-CECF-E950-BE50-18B76C10F2D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14</a:t>
            </a:fld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9"/>
    </mc:Choice>
    <mc:Fallback xmlns="">
      <p:transition spd="slow" advTm="2186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Discriminator</a:t>
            </a: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architecture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0"/>
          <p:cNvSpPr/>
          <p:nvPr/>
        </p:nvSpPr>
        <p:spPr>
          <a:xfrm>
            <a:off x="6211645" y="2091840"/>
            <a:ext cx="4515852" cy="262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57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 descr="Une image contenant capture d’écran, texte&#10;&#10;Description générée automatiquement">
            <a:extLst>
              <a:ext uri="{FF2B5EF4-FFF2-40B4-BE49-F238E27FC236}">
                <a16:creationId xmlns:a16="http://schemas.microsoft.com/office/drawing/2014/main" id="{B9F0B302-A2F1-72C1-1C99-0C0312CE9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837" r="31477"/>
          <a:stretch/>
        </p:blipFill>
        <p:spPr>
          <a:xfrm>
            <a:off x="751932" y="1148575"/>
            <a:ext cx="7477668" cy="4560850"/>
          </a:xfrm>
          <a:prstGeom prst="rect">
            <a:avLst/>
          </a:prstGeom>
        </p:spPr>
      </p:pic>
      <p:sp>
        <p:nvSpPr>
          <p:cNvPr id="5" name="Google Shape;89;p1">
            <a:extLst>
              <a:ext uri="{FF2B5EF4-FFF2-40B4-BE49-F238E27FC236}">
                <a16:creationId xmlns:a16="http://schemas.microsoft.com/office/drawing/2014/main" id="{62D35CA3-7F42-0328-E9F3-150B8F569127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1;p1">
            <a:extLst>
              <a:ext uri="{FF2B5EF4-FFF2-40B4-BE49-F238E27FC236}">
                <a16:creationId xmlns:a16="http://schemas.microsoft.com/office/drawing/2014/main" id="{3E8B92D7-BD47-DEE3-4A42-5C1EC09FB5D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Google Shape;96;p1">
            <a:extLst>
              <a:ext uri="{FF2B5EF4-FFF2-40B4-BE49-F238E27FC236}">
                <a16:creationId xmlns:a16="http://schemas.microsoft.com/office/drawing/2014/main" id="{9F59EA9F-E7AD-8099-2D8C-C08A403A280D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8" name="Google Shape;99;p1">
            <a:extLst>
              <a:ext uri="{FF2B5EF4-FFF2-40B4-BE49-F238E27FC236}">
                <a16:creationId xmlns:a16="http://schemas.microsoft.com/office/drawing/2014/main" id="{9EA47FDE-713C-71FD-CC7D-535A9E26CA86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5DCB2E5A-39E8-6CAC-ED21-A2C83EB19E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15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2" name="Google Shape;166;p6">
            <a:extLst>
              <a:ext uri="{FF2B5EF4-FFF2-40B4-BE49-F238E27FC236}">
                <a16:creationId xmlns:a16="http://schemas.microsoft.com/office/drawing/2014/main" id="{47751978-8E8D-5070-0E01-7D311DB17D31}"/>
              </a:ext>
            </a:extLst>
          </p:cNvPr>
          <p:cNvSpPr/>
          <p:nvPr/>
        </p:nvSpPr>
        <p:spPr>
          <a:xfrm>
            <a:off x="646770" y="5266499"/>
            <a:ext cx="1873406" cy="38704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9"/>
    </mc:Choice>
    <mc:Fallback xmlns="">
      <p:transition spd="slow" advTm="2186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questions and </a:t>
            </a: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hypotheses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CDE0DDD9-4F3E-05DC-60A4-AA5C9B6D61E4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13BACCDC-A9CF-332B-4116-BC2DAC23BEA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966B2C1D-74B3-543C-CD12-9743DDD8E4EE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5" name="Google Shape;99;p1">
            <a:extLst>
              <a:ext uri="{FF2B5EF4-FFF2-40B4-BE49-F238E27FC236}">
                <a16:creationId xmlns:a16="http://schemas.microsoft.com/office/drawing/2014/main" id="{368E2232-31E4-F26D-7F9C-C8228D5E564F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B37485A4-9BF2-D6BF-974C-96330267431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16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AEFF97-C0D6-E3C7-56CA-AAC7556D9C4C}"/>
              </a:ext>
            </a:extLst>
          </p:cNvPr>
          <p:cNvSpPr txBox="1"/>
          <p:nvPr/>
        </p:nvSpPr>
        <p:spPr>
          <a:xfrm>
            <a:off x="94128" y="702368"/>
            <a:ext cx="12097872" cy="573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Which factors influence the model to obtain :</a:t>
            </a:r>
          </a:p>
          <a:p>
            <a:pPr lvl="1">
              <a:lnSpc>
                <a:spcPct val="200000"/>
              </a:lnSpc>
              <a:buClr>
                <a:schemeClr val="dk1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o more or less human-like </a:t>
            </a:r>
            <a:r>
              <a:rPr lang="en-US" sz="20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behaviours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1">
              <a:lnSpc>
                <a:spcPct val="200000"/>
              </a:lnSpc>
              <a:buClr>
                <a:schemeClr val="dk1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o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more or less speech-matched behaviors? </a:t>
            </a:r>
          </a:p>
          <a:p>
            <a:pPr lvl="1">
              <a:lnSpc>
                <a:spcPct val="200000"/>
              </a:lnSpc>
              <a:buClr>
                <a:schemeClr val="dk1"/>
              </a:buClr>
              <a:buSzPts val="2000"/>
            </a:pPr>
            <a:endParaRPr lang="en-US"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H1 : The perception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speech/behavior synchronization will be improved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with the addition of our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fake examples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during training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endParaRPr lang="en-US"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H2 : With the addition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"less expressive" data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during training, agents would move less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improving the perception of believability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endParaRPr lang="en-US"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H3 : with the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addition of “noisier”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data during training, agents will appear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synchronized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28"/>
    </mc:Choice>
    <mc:Fallback xmlns="">
      <p:transition spd="slow" advTm="4232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Generation</a:t>
            </a: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1"/>
          <p:cNvSpPr/>
          <p:nvPr/>
        </p:nvSpPr>
        <p:spPr>
          <a:xfrm>
            <a:off x="6211645" y="2091840"/>
            <a:ext cx="4515852" cy="262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57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2CB1D527-0FAC-7677-7E25-24BE82CB88F6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1;p1">
            <a:extLst>
              <a:ext uri="{FF2B5EF4-FFF2-40B4-BE49-F238E27FC236}">
                <a16:creationId xmlns:a16="http://schemas.microsoft.com/office/drawing/2014/main" id="{61F21EE7-322B-E3CC-2F1D-3B28F0BA8DF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FA813E90-8C8B-7C9E-CADF-8FFFF841AD10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7" name="Google Shape;99;p1">
            <a:extLst>
              <a:ext uri="{FF2B5EF4-FFF2-40B4-BE49-F238E27FC236}">
                <a16:creationId xmlns:a16="http://schemas.microsoft.com/office/drawing/2014/main" id="{73BE1FAE-1FDA-274F-D6EC-FA84C2D701E3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98A57D2F-020A-AEF7-8951-898E7668DE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17</a:t>
            </a:fld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3" name="scene2_sexisme_mic2_with_sound">
            <a:hlinkClick r:id="" action="ppaction://media"/>
            <a:extLst>
              <a:ext uri="{FF2B5EF4-FFF2-40B4-BE49-F238E27FC236}">
                <a16:creationId xmlns:a16="http://schemas.microsoft.com/office/drawing/2014/main" id="{18197846-E62D-DC83-73EF-614B0F2B6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1000" end="845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7807" y="839762"/>
            <a:ext cx="5527675" cy="56087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4"/>
    </mc:Choice>
    <mc:Fallback xmlns="">
      <p:transition spd="slow" advTm="2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21" objId="3"/>
        <p14:triggerEvt type="onClick" time="4121" objId="3"/>
        <p14:stopEvt time="13525" objId="3"/>
        <p14:playEvt time="14863" objId="4"/>
        <p14:triggerEvt type="onClick" time="14863" objId="4"/>
        <p14:stopEvt time="23182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00C4462-675D-1F85-D1EC-EA62E208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42" y="2248253"/>
            <a:ext cx="10487649" cy="2663008"/>
          </a:xfrm>
          <a:prstGeom prst="rect">
            <a:avLst/>
          </a:prstGeom>
        </p:spPr>
      </p:pic>
      <p:sp>
        <p:nvSpPr>
          <p:cNvPr id="346" name="Google Shape;346;p18"/>
          <p:cNvSpPr/>
          <p:nvPr/>
        </p:nvSpPr>
        <p:spPr>
          <a:xfrm>
            <a:off x="2648246" y="377793"/>
            <a:ext cx="6714886" cy="138957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r>
              <a:rPr lang="fr-F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generated non-verbal behaviour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8"/>
          <p:cNvSpPr/>
          <p:nvPr/>
        </p:nvSpPr>
        <p:spPr>
          <a:xfrm>
            <a:off x="6478859" y="2039420"/>
            <a:ext cx="5089026" cy="291340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9;p1">
            <a:extLst>
              <a:ext uri="{FF2B5EF4-FFF2-40B4-BE49-F238E27FC236}">
                <a16:creationId xmlns:a16="http://schemas.microsoft.com/office/drawing/2014/main" id="{75EED686-5E60-45C5-72EF-F65E7D4F8EC2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91;p1">
            <a:extLst>
              <a:ext uri="{FF2B5EF4-FFF2-40B4-BE49-F238E27FC236}">
                <a16:creationId xmlns:a16="http://schemas.microsoft.com/office/drawing/2014/main" id="{54014257-E908-96A1-C15C-F1D41B50032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Google Shape;96;p1">
            <a:extLst>
              <a:ext uri="{FF2B5EF4-FFF2-40B4-BE49-F238E27FC236}">
                <a16:creationId xmlns:a16="http://schemas.microsoft.com/office/drawing/2014/main" id="{DE4AE60B-985D-B3F5-A61B-C112B663E2B1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6" name="Google Shape;99;p1">
            <a:extLst>
              <a:ext uri="{FF2B5EF4-FFF2-40B4-BE49-F238E27FC236}">
                <a16:creationId xmlns:a16="http://schemas.microsoft.com/office/drawing/2014/main" id="{726029EF-4726-F883-2D01-FB8011E878D5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F310CAF6-DBBB-539F-AF6D-D01BB104E73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18</a:t>
            </a:fld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3"/>
    </mc:Choice>
    <mc:Fallback xmlns="">
      <p:transition spd="slow" advTm="823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challenge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9"/>
          <p:cNvSpPr/>
          <p:nvPr/>
        </p:nvSpPr>
        <p:spPr>
          <a:xfrm>
            <a:off x="6211645" y="2091840"/>
            <a:ext cx="4515852" cy="262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57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9"/>
          <p:cNvSpPr txBox="1"/>
          <p:nvPr/>
        </p:nvSpPr>
        <p:spPr>
          <a:xfrm>
            <a:off x="192400" y="785656"/>
            <a:ext cx="1096101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u="sng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Objective </a:t>
            </a:r>
            <a:r>
              <a:rPr lang="fr-FR" sz="2000" b="1" u="sng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evaluation</a:t>
            </a:r>
            <a:endParaRPr sz="2000" b="1" u="sng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Measure the similarity between two signals (ground truth and generated signal)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graphical visualization of generated behaviors (curves or PCAs)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measurements of acceleration and jerk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Objective measures cannot assess all the complexity of social communication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65" name="Google Shape;365;p19"/>
          <p:cNvSpPr/>
          <p:nvPr/>
        </p:nvSpPr>
        <p:spPr>
          <a:xfrm>
            <a:off x="9163988" y="1062641"/>
            <a:ext cx="481817" cy="1901796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9"/>
          <p:cNvSpPr/>
          <p:nvPr/>
        </p:nvSpPr>
        <p:spPr>
          <a:xfrm>
            <a:off x="9188605" y="4015450"/>
            <a:ext cx="457200" cy="2043723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9"/>
          <p:cNvSpPr txBox="1"/>
          <p:nvPr/>
        </p:nvSpPr>
        <p:spPr>
          <a:xfrm>
            <a:off x="9103815" y="1476514"/>
            <a:ext cx="324736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Pre-selection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fr-F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9"/>
          <p:cNvSpPr txBox="1"/>
          <p:nvPr/>
        </p:nvSpPr>
        <p:spPr>
          <a:xfrm>
            <a:off x="9867986" y="4524329"/>
            <a:ext cx="52850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Time-</a:t>
            </a:r>
            <a:r>
              <a:rPr lang="fr-F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consumming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F7656673-7494-3B85-5DDC-C76849EF5E6E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ADADE2DA-334A-E667-5C81-2DF0C8F6D35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4C6E628D-C659-8639-8729-685BF3283818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5" name="Google Shape;99;p1">
            <a:extLst>
              <a:ext uri="{FF2B5EF4-FFF2-40B4-BE49-F238E27FC236}">
                <a16:creationId xmlns:a16="http://schemas.microsoft.com/office/drawing/2014/main" id="{BDBB1A8E-37A9-F999-6A96-6BEA7A7883F2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8EF31091-B2CD-AC42-B622-B4A991D970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19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28DDD2-7244-15D1-80F9-9936923DCD9E}"/>
              </a:ext>
            </a:extLst>
          </p:cNvPr>
          <p:cNvSpPr txBox="1"/>
          <p:nvPr/>
        </p:nvSpPr>
        <p:spPr>
          <a:xfrm>
            <a:off x="94128" y="3955714"/>
            <a:ext cx="10843462" cy="246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Subjective evaluation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First user perceptive studies</a:t>
            </a: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How human-like does the </a:t>
            </a:r>
            <a:r>
              <a:rPr lang="en-US" sz="20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behaviours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appear?</a:t>
            </a:r>
            <a:endParaRPr lang="en-US"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how well does the agent's behavior match the speech? (in terms of rhythm and intonation)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07"/>
    </mc:Choice>
    <mc:Fallback xmlns="">
      <p:transition spd="slow" advTm="13460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/>
          <p:nvPr/>
        </p:nvSpPr>
        <p:spPr>
          <a:xfrm>
            <a:off x="4309533" y="115476"/>
            <a:ext cx="3572934" cy="676888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521563" y="1121785"/>
            <a:ext cx="11820210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Why should we care about non-verbal behaviors?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Some challenges related to the nature of gestures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roblem formulation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What system to generate the sequence of behaviors?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Our positioning and progress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Generation of behaviors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valuation of behaviors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59CAD9E5-44E1-C5CA-0AD0-52B7BDFA95CF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11ECD08C-6EF1-3EAE-1582-190382C3970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094CA421-B8DC-F1D5-8D23-60859B747D28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5" name="Google Shape;99;p1">
            <a:extLst>
              <a:ext uri="{FF2B5EF4-FFF2-40B4-BE49-F238E27FC236}">
                <a16:creationId xmlns:a16="http://schemas.microsoft.com/office/drawing/2014/main" id="{F36E641D-74AD-6ADE-39A5-45E5B019CFBC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A14FA436-2D75-1956-1566-0AE04F732A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2</a:t>
            </a:fld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5"/>
    </mc:Choice>
    <mc:Fallback xmlns="">
      <p:transition spd="slow" advTm="1770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Some results if you took my experiment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FBB56AFE-BD10-3704-E730-5789E31A2713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AC518642-782D-80AD-479F-737AC81A6EBF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ACAI 2023</a:t>
            </a:r>
            <a:endParaRPr dirty="0"/>
          </a:p>
        </p:txBody>
      </p:sp>
      <p:sp>
        <p:nvSpPr>
          <p:cNvPr id="7" name="Google Shape;99;p1">
            <a:extLst>
              <a:ext uri="{FF2B5EF4-FFF2-40B4-BE49-F238E27FC236}">
                <a16:creationId xmlns:a16="http://schemas.microsoft.com/office/drawing/2014/main" id="{8DF7DF3C-5731-A121-4386-73F8C73089BB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ACAI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36F50AEF-DC82-6EA5-584B-40274F51A8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20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9" name="Google Shape;91;p1">
            <a:extLst>
              <a:ext uri="{FF2B5EF4-FFF2-40B4-BE49-F238E27FC236}">
                <a16:creationId xmlns:a16="http://schemas.microsoft.com/office/drawing/2014/main" id="{AABBF142-0F37-34F2-D70E-38355833910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Alice Delbosc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C383CF-DCDE-D550-2F2D-8DF9AB98A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696" y="885227"/>
            <a:ext cx="3964388" cy="55015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DCFBF17-23CF-443C-D27C-5D2946A8E2AA}"/>
              </a:ext>
            </a:extLst>
          </p:cNvPr>
          <p:cNvSpPr txBox="1"/>
          <p:nvPr/>
        </p:nvSpPr>
        <p:spPr>
          <a:xfrm>
            <a:off x="141424" y="991776"/>
            <a:ext cx="8088175" cy="5035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H1 : The perception 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speech/behavior synchronization will be improved 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with the addition of our 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fake examples 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during training</a:t>
            </a:r>
          </a:p>
          <a:p>
            <a:pPr marL="285750" lvl="1" indent="-285750">
              <a:lnSpc>
                <a:spcPct val="150000"/>
              </a:lnSpc>
              <a:buClr>
                <a:schemeClr val="dk1"/>
              </a:buClr>
              <a:buSzPts val="2000"/>
              <a:buFont typeface="Wingdings" panose="05000000000000000000" pitchFamily="2" charset="2"/>
              <a:buChar char="à"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hypothesis significantly verified </a:t>
            </a:r>
          </a:p>
          <a:p>
            <a:pPr marL="285750" lvl="1" indent="-285750">
              <a:lnSpc>
                <a:spcPct val="150000"/>
              </a:lnSpc>
              <a:buClr>
                <a:schemeClr val="dk1"/>
              </a:buClr>
              <a:buSzPts val="2000"/>
              <a:buFont typeface="Wingdings" panose="05000000000000000000" pitchFamily="2" charset="2"/>
              <a:buChar char="à"/>
            </a:pPr>
            <a:endParaRPr lang="en-US"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H2 : With the addition 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"less expressive" data 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during training, agents would move less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improving the perception of believability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hypothesis significantly verified 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endParaRPr lang="en-US"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H3 : with the 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addition of “noisier” 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data during training, agents will appear 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synchronized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trend but not significantly verified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2000"/>
            </a:pPr>
            <a:endParaRPr lang="en-US" sz="18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865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8"/>
    </mc:Choice>
    <mc:Fallback xmlns="">
      <p:transition spd="slow" advTm="10038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0"/>
          <p:cNvSpPr/>
          <p:nvPr/>
        </p:nvSpPr>
        <p:spPr>
          <a:xfrm>
            <a:off x="94128" y="97436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without comments to avoid distorting your evaluations :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FCA0FFD1-7495-CD9A-9CA2-F2B742D54B94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5AB73AD4-F5D5-1A31-AB9D-3AFBBFC66AA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ADE0EE8E-5AA4-1C3C-264D-68CD18841A10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5" name="Google Shape;99;p1">
            <a:extLst>
              <a:ext uri="{FF2B5EF4-FFF2-40B4-BE49-F238E27FC236}">
                <a16:creationId xmlns:a16="http://schemas.microsoft.com/office/drawing/2014/main" id="{68FB2033-C387-F578-59FA-12F43CA4A6B5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620B5C5C-85BE-7822-B9D3-0FAA6271B02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21</a:t>
            </a:fld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7" name="scene3_sexisme_prise3_mic1">
            <a:hlinkClick r:id="" action="ppaction://media"/>
            <a:extLst>
              <a:ext uri="{FF2B5EF4-FFF2-40B4-BE49-F238E27FC236}">
                <a16:creationId xmlns:a16="http://schemas.microsoft.com/office/drawing/2014/main" id="{2D00CEDB-FB7B-6C3D-48F5-3EF7EEC1C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46710" y="741139"/>
            <a:ext cx="3818596" cy="2905934"/>
          </a:xfrm>
          <a:prstGeom prst="rect">
            <a:avLst/>
          </a:prstGeom>
        </p:spPr>
      </p:pic>
      <p:pic>
        <p:nvPicPr>
          <p:cNvPr id="8" name="scene3_sexisme_prise3_mic1">
            <a:hlinkClick r:id="" action="ppaction://media"/>
            <a:extLst>
              <a:ext uri="{FF2B5EF4-FFF2-40B4-BE49-F238E27FC236}">
                <a16:creationId xmlns:a16="http://schemas.microsoft.com/office/drawing/2014/main" id="{C59F720F-B781-4C4E-C931-230C6B91960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65306" y="751224"/>
            <a:ext cx="3818595" cy="2905932"/>
          </a:xfrm>
          <a:prstGeom prst="rect">
            <a:avLst/>
          </a:prstGeom>
        </p:spPr>
      </p:pic>
      <p:pic>
        <p:nvPicPr>
          <p:cNvPr id="9" name="scene3_sexisme_prise3_mic1">
            <a:hlinkClick r:id="" action="ppaction://media"/>
            <a:extLst>
              <a:ext uri="{FF2B5EF4-FFF2-40B4-BE49-F238E27FC236}">
                <a16:creationId xmlns:a16="http://schemas.microsoft.com/office/drawing/2014/main" id="{2AE2C3D8-4572-7A9C-B213-12546753F9D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46710" y="3657156"/>
            <a:ext cx="3818596" cy="2905933"/>
          </a:xfrm>
          <a:prstGeom prst="rect">
            <a:avLst/>
          </a:prstGeom>
        </p:spPr>
      </p:pic>
      <p:pic>
        <p:nvPicPr>
          <p:cNvPr id="10" name="scene3_sexisme_prise3_mic1">
            <a:hlinkClick r:id="" action="ppaction://media"/>
            <a:extLst>
              <a:ext uri="{FF2B5EF4-FFF2-40B4-BE49-F238E27FC236}">
                <a16:creationId xmlns:a16="http://schemas.microsoft.com/office/drawing/2014/main" id="{6FD90653-39E0-37CE-6E7D-A1EF943856C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65305" y="3663505"/>
            <a:ext cx="3818596" cy="290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30"/>
    </mc:Choice>
    <mc:Fallback xmlns="">
      <p:transition spd="slow" advTm="13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2" x="11050588" y="2820988"/>
          <p14:tracePt t="690" x="10864850" y="2736850"/>
          <p14:tracePt t="696" x="10628313" y="2660650"/>
          <p14:tracePt t="703" x="10467975" y="2576513"/>
          <p14:tracePt t="710" x="10350500" y="2508250"/>
          <p14:tracePt t="721" x="10256838" y="2465388"/>
          <p14:tracePt t="725" x="10180638" y="2416175"/>
          <p14:tracePt t="733" x="10088563" y="2365375"/>
          <p14:tracePt t="741" x="10004425" y="2314575"/>
          <p14:tracePt t="749" x="9936163" y="2271713"/>
          <p14:tracePt t="757" x="9859963" y="2246313"/>
          <p14:tracePt t="762" x="9783763" y="2212975"/>
          <p14:tracePt t="770" x="9750425" y="2195513"/>
          <p14:tracePt t="776" x="9707563" y="2162175"/>
          <p14:tracePt t="784" x="9666288" y="2144713"/>
          <p14:tracePt t="791" x="9631363" y="2128838"/>
          <p14:tracePt t="798" x="9572625" y="2093913"/>
          <p14:tracePt t="807" x="9505950" y="2052638"/>
          <p14:tracePt t="813" x="9463088" y="2035175"/>
          <p14:tracePt t="822" x="9412288" y="2019300"/>
          <p14:tracePt t="828" x="9378950" y="2001838"/>
          <p14:tracePt t="835" x="9353550" y="1984375"/>
          <p14:tracePt t="843" x="9328150" y="1976438"/>
          <p14:tracePt t="850" x="9318625" y="1968500"/>
          <p14:tracePt t="857" x="9310688" y="1958975"/>
          <p14:tracePt t="864" x="9302750" y="1958975"/>
          <p14:tracePt t="879" x="9293225" y="1958975"/>
          <p14:tracePt t="888" x="9285288" y="1958975"/>
          <p14:tracePt t="1231" x="9386888" y="1984375"/>
          <p14:tracePt t="1240" x="9564688" y="2043113"/>
          <p14:tracePt t="1246" x="9750425" y="2128838"/>
          <p14:tracePt t="1253" x="9936163" y="2195513"/>
          <p14:tracePt t="1261" x="10053638" y="2254250"/>
          <p14:tracePt t="1269" x="10129838" y="2297113"/>
          <p14:tracePt t="1275" x="10223500" y="2365375"/>
          <p14:tracePt t="1282" x="10299700" y="2406650"/>
          <p14:tracePt t="1290" x="10350500" y="2465388"/>
          <p14:tracePt t="1297" x="10409238" y="2490788"/>
          <p14:tracePt t="1306" x="10442575" y="2525713"/>
          <p14:tracePt t="1312" x="10485438" y="2559050"/>
          <p14:tracePt t="1319" x="10510838" y="2576513"/>
          <p14:tracePt t="1326" x="10528300" y="2592388"/>
          <p14:tracePt t="1333" x="10536238" y="2609850"/>
          <p14:tracePt t="1341" x="10544175" y="2609850"/>
          <p14:tracePt t="1349" x="10561638" y="2627313"/>
          <p14:tracePt t="1356" x="10561638" y="2635250"/>
          <p14:tracePt t="1364" x="10569575" y="2635250"/>
          <p14:tracePt t="1373" x="10577513" y="2643188"/>
          <p14:tracePt t="1378" x="10587038" y="2643188"/>
          <p14:tracePt t="1415" x="10594975" y="2643188"/>
          <p14:tracePt t="1423" x="10602913" y="2617788"/>
          <p14:tracePt t="1430" x="10612438" y="2584450"/>
          <p14:tracePt t="1438" x="10628313" y="2508250"/>
          <p14:tracePt t="1444" x="10637838" y="2449513"/>
          <p14:tracePt t="1455" x="10637838" y="2381250"/>
          <p14:tracePt t="1459" x="10637838" y="2339975"/>
          <p14:tracePt t="1466" x="10637838" y="2279650"/>
          <p14:tracePt t="1473" x="10620375" y="2205038"/>
          <p14:tracePt t="1480" x="10612438" y="2144713"/>
          <p14:tracePt t="1490" x="10587038" y="2068513"/>
          <p14:tracePt t="1495" x="10569575" y="1993900"/>
          <p14:tracePt t="1503" x="10544175" y="1933575"/>
          <p14:tracePt t="1510" x="10510838" y="1874838"/>
          <p14:tracePt t="1518" x="10485438" y="1831975"/>
          <p14:tracePt t="1525" x="10460038" y="1790700"/>
          <p14:tracePt t="1532" x="10442575" y="1765300"/>
          <p14:tracePt t="1539" x="10417175" y="1731963"/>
          <p14:tracePt t="1547" x="10401300" y="1706563"/>
          <p14:tracePt t="1555" x="10383838" y="1689100"/>
          <p14:tracePt t="1561" x="10366375" y="1671638"/>
          <p14:tracePt t="1569" x="10358438" y="1655763"/>
          <p14:tracePt t="1576" x="10350500" y="1646238"/>
          <p14:tracePt t="1583" x="10340975" y="1638300"/>
          <p14:tracePt t="1591" x="10333038" y="1630363"/>
          <p14:tracePt t="1724" x="10350500" y="1630363"/>
          <p14:tracePt t="1730" x="10375900" y="1638300"/>
          <p14:tracePt t="1737" x="10401300" y="1646238"/>
          <p14:tracePt t="1744" x="10434638" y="1671638"/>
          <p14:tracePt t="1754" x="10467975" y="1689100"/>
          <p14:tracePt t="1759" x="10493375" y="1706563"/>
          <p14:tracePt t="1766" x="10528300" y="1731963"/>
          <p14:tracePt t="1776" x="10552113" y="1765300"/>
          <p14:tracePt t="1781" x="10577513" y="1790700"/>
          <p14:tracePt t="1790" x="10602913" y="1816100"/>
          <p14:tracePt t="1797" x="10620375" y="1849438"/>
          <p14:tracePt t="1805" x="10637838" y="1866900"/>
          <p14:tracePt t="1810" x="10645775" y="1882775"/>
          <p14:tracePt t="1819" x="10653713" y="1892300"/>
          <p14:tracePt t="1825" x="10663238" y="1917700"/>
          <p14:tracePt t="1833" x="10663238" y="1925638"/>
          <p14:tracePt t="1840" x="10679113" y="1933575"/>
          <p14:tracePt t="1849" x="10688638" y="1933575"/>
          <p14:tracePt t="1856" x="10688638" y="1943100"/>
          <p14:tracePt t="1862" x="10688638" y="1951038"/>
          <p14:tracePt t="1870" x="10688638" y="1958975"/>
          <p14:tracePt t="23538" x="10628313" y="1958975"/>
          <p14:tracePt t="23545" x="10510838" y="1951038"/>
          <p14:tracePt t="23553" x="10375900" y="1943100"/>
          <p14:tracePt t="23560" x="10231438" y="1925638"/>
          <p14:tracePt t="23569" x="10113963" y="1917700"/>
          <p14:tracePt t="23576" x="10004425" y="1900238"/>
          <p14:tracePt t="23584" x="9859963" y="1892300"/>
          <p14:tracePt t="23589" x="9707563" y="1892300"/>
          <p14:tracePt t="23597" x="9572625" y="1892300"/>
          <p14:tracePt t="23604" x="9420225" y="1892300"/>
          <p14:tracePt t="23611" x="9244013" y="1882775"/>
          <p14:tracePt t="23619" x="9066213" y="1882775"/>
          <p14:tracePt t="23627" x="8931275" y="1882775"/>
          <p14:tracePt t="23635" x="8778875" y="1882775"/>
          <p14:tracePt t="23642" x="8601075" y="1882775"/>
          <p14:tracePt t="23648" x="8397875" y="1882775"/>
          <p14:tracePt t="23656" x="8262938" y="1882775"/>
          <p14:tracePt t="23664" x="8135938" y="1882775"/>
          <p14:tracePt t="23670" x="7993063" y="1882775"/>
          <p14:tracePt t="23678" x="7866063" y="1882775"/>
          <p14:tracePt t="23685" x="7756525" y="1882775"/>
          <p14:tracePt t="23692" x="7662863" y="1882775"/>
          <p14:tracePt t="23701" x="7561263" y="1882775"/>
          <p14:tracePt t="23707" x="7461250" y="1882775"/>
          <p14:tracePt t="23714" x="7350125" y="1882775"/>
          <p14:tracePt t="23722" x="7240588" y="1882775"/>
          <p14:tracePt t="23730" x="7138988" y="1882775"/>
          <p14:tracePt t="23736" x="7072313" y="1882775"/>
          <p14:tracePt t="23743" x="6978650" y="1882775"/>
          <p14:tracePt t="23752" x="6894513" y="1882775"/>
          <p14:tracePt t="23758" x="6800850" y="1882775"/>
          <p14:tracePt t="23767" x="6700838" y="1892300"/>
          <p14:tracePt t="23773" x="6599238" y="1908175"/>
          <p14:tracePt t="23780" x="6513513" y="1917700"/>
          <p14:tracePt t="23788" x="6438900" y="1925638"/>
          <p14:tracePt t="23795" x="6337300" y="1933575"/>
          <p14:tracePt t="23803" x="6226175" y="1951038"/>
          <p14:tracePt t="23810" x="6126163" y="1968500"/>
          <p14:tracePt t="23817" x="6024563" y="1993900"/>
          <p14:tracePt t="23826" x="5948363" y="2009775"/>
          <p14:tracePt t="23834" x="5880100" y="2035175"/>
          <p14:tracePt t="23839" x="5803900" y="2068513"/>
          <p14:tracePt t="23847" x="5727700" y="2085975"/>
          <p14:tracePt t="23853" x="5627688" y="2111375"/>
          <p14:tracePt t="23861" x="5541963" y="2136775"/>
          <p14:tracePt t="23869" x="5465763" y="2154238"/>
          <p14:tracePt t="23876" x="5399088" y="2187575"/>
          <p14:tracePt t="23885" x="5330825" y="2205038"/>
          <p14:tracePt t="23890" x="5272088" y="2212975"/>
          <p14:tracePt t="23897" x="5221288" y="2230438"/>
          <p14:tracePt t="23904" x="5162550" y="2238375"/>
          <p14:tracePt t="23917" x="5129213" y="2246313"/>
          <p14:tracePt t="23920" x="5086350" y="2254250"/>
          <p14:tracePt t="23927" x="5053013" y="2271713"/>
          <p14:tracePt t="23936" x="5018088" y="2271713"/>
          <p14:tracePt t="23942" x="4984750" y="2271713"/>
          <p14:tracePt t="23950" x="4967288" y="2271713"/>
          <p14:tracePt t="23956" x="4943475" y="2271713"/>
          <p14:tracePt t="23964" x="4908550" y="2271713"/>
          <p14:tracePt t="23971" x="4892675" y="2271713"/>
          <p14:tracePt t="23978" x="4867275" y="2279650"/>
          <p14:tracePt t="23986" x="4832350" y="2289175"/>
          <p14:tracePt t="23992" x="4806950" y="2289175"/>
          <p14:tracePt t="24001" x="4791075" y="2297113"/>
          <p14:tracePt t="24008" x="4740275" y="2305050"/>
          <p14:tracePt t="24016" x="4714875" y="2314575"/>
          <p14:tracePt t="24022" x="4656138" y="2322513"/>
          <p14:tracePt t="24031" x="4605338" y="2330450"/>
          <p14:tracePt t="24037" x="4545013" y="2339975"/>
          <p14:tracePt t="24044" x="4494213" y="2373313"/>
          <p14:tracePt t="24052" x="4452938" y="2381250"/>
          <p14:tracePt t="24059" x="4419600" y="2390775"/>
          <p14:tracePt t="24067" x="4368800" y="2406650"/>
          <p14:tracePt t="24074" x="4351338" y="2424113"/>
          <p14:tracePt t="24082" x="4325938" y="2432050"/>
          <p14:tracePt t="24088" x="4292600" y="2457450"/>
          <p14:tracePt t="24095" x="4275138" y="2465388"/>
          <p14:tracePt t="24103" x="4257675" y="2465388"/>
          <p14:tracePt t="24111" x="4249738" y="2474913"/>
          <p14:tracePt t="24118" x="4232275" y="2482850"/>
          <p14:tracePt t="24125" x="4224338" y="2490788"/>
          <p14:tracePt t="24134" x="4216400" y="2500313"/>
          <p14:tracePt t="24139" x="4191000" y="2551113"/>
          <p14:tracePt t="24147" x="4173538" y="2592388"/>
          <p14:tracePt t="24155" x="4157663" y="2668588"/>
          <p14:tracePt t="24162" x="4132263" y="2744788"/>
          <p14:tracePt t="24169" x="4122738" y="2787650"/>
          <p14:tracePt t="24176" x="4122738" y="2863850"/>
          <p14:tracePt t="24185" x="4122738" y="2973388"/>
          <p14:tracePt t="24193" x="4122738" y="3082925"/>
          <p14:tracePt t="24198" x="4165600" y="3200400"/>
          <p14:tracePt t="24206" x="4183063" y="3286125"/>
          <p14:tracePt t="24214" x="4216400" y="3352800"/>
          <p14:tracePt t="24220" x="4267200" y="3446463"/>
          <p14:tracePt t="24229" x="4325938" y="3546475"/>
          <p14:tracePt t="24236" x="4435475" y="3657600"/>
          <p14:tracePt t="24242" x="4579938" y="3783013"/>
          <p14:tracePt t="24251" x="4714875" y="3902075"/>
          <p14:tracePt t="24257" x="4908550" y="4003675"/>
          <p14:tracePt t="24264" x="5205413" y="4146550"/>
          <p14:tracePt t="24271" x="5475288" y="4248150"/>
          <p14:tracePt t="24280" x="5703888" y="4306888"/>
          <p14:tracePt t="24286" x="6040438" y="4383088"/>
          <p14:tracePt t="24293" x="6311900" y="4408488"/>
          <p14:tracePt t="24302" x="6538913" y="4408488"/>
          <p14:tracePt t="24310" x="6861175" y="4400550"/>
          <p14:tracePt t="24317" x="7138988" y="4357688"/>
          <p14:tracePt t="24323" x="7299325" y="4332288"/>
          <p14:tracePt t="24330" x="7469188" y="4291013"/>
          <p14:tracePt t="24337" x="7662863" y="4205288"/>
          <p14:tracePt t="24346" x="7797800" y="4130675"/>
          <p14:tracePt t="24352" x="7891463" y="4044950"/>
          <p14:tracePt t="24359" x="7967663" y="3968750"/>
          <p14:tracePt t="24368" x="8034338" y="3902075"/>
          <p14:tracePt t="24376" x="8077200" y="3843338"/>
          <p14:tracePt t="24383" x="8135938" y="3767138"/>
          <p14:tracePt t="24389" x="8178800" y="3690938"/>
          <p14:tracePt t="24396" x="8196263" y="3597275"/>
          <p14:tracePt t="24404" x="8221663" y="3522663"/>
          <p14:tracePt t="24411" x="8237538" y="3479800"/>
          <p14:tracePt t="24419" x="8237538" y="3421063"/>
          <p14:tracePt t="24425" x="8237538" y="3386138"/>
          <p14:tracePt t="24432" x="8229600" y="3352800"/>
          <p14:tracePt t="24442" x="8221663" y="3327400"/>
          <p14:tracePt t="24449" x="8212138" y="3319463"/>
          <p14:tracePt t="24455" x="8204200" y="3302000"/>
          <p14:tracePt t="24463" x="8186738" y="3276600"/>
          <p14:tracePt t="24469" x="8153400" y="3260725"/>
          <p14:tracePt t="24478" x="8120063" y="3243263"/>
          <p14:tracePt t="24485" x="8043863" y="3209925"/>
          <p14:tracePt t="24492" x="7975600" y="3167063"/>
          <p14:tracePt t="24499" x="7891463" y="3149600"/>
          <p14:tracePt t="24506" x="7815263" y="3124200"/>
          <p14:tracePt t="24519" x="7713663" y="3108325"/>
          <p14:tracePt t="24521" x="7629525" y="3090863"/>
          <p14:tracePt t="24528" x="7527925" y="3082925"/>
          <p14:tracePt t="24536" x="7426325" y="3082925"/>
          <p14:tracePt t="24543" x="7359650" y="3082925"/>
          <p14:tracePt t="24551" x="7299325" y="3082925"/>
          <p14:tracePt t="24558" x="7240588" y="3090863"/>
          <p14:tracePt t="24566" x="7207250" y="3100388"/>
          <p14:tracePt t="24572" x="7156450" y="3124200"/>
          <p14:tracePt t="24580" x="7113588" y="3141663"/>
          <p14:tracePt t="24586" x="7046913" y="3184525"/>
          <p14:tracePt t="24595" x="6970713" y="3225800"/>
          <p14:tracePt t="24602" x="6902450" y="3302000"/>
          <p14:tracePt t="24609" x="6818313" y="3411538"/>
          <p14:tracePt t="24619" x="6750050" y="3487738"/>
          <p14:tracePt t="24624" x="6700838" y="3563938"/>
          <p14:tracePt t="24630" x="6640513" y="3673475"/>
          <p14:tracePt t="24638" x="6589713" y="3817938"/>
          <p14:tracePt t="24646" x="6538913" y="3994150"/>
          <p14:tracePt t="24653" x="6505575" y="4105275"/>
          <p14:tracePt t="24660" x="6480175" y="4205288"/>
          <p14:tracePt t="24668" x="6472238" y="4324350"/>
          <p14:tracePt t="24675" x="6472238" y="4492625"/>
          <p14:tracePt t="24684" x="6472238" y="4627563"/>
          <p14:tracePt t="24690" x="6472238" y="4746625"/>
          <p14:tracePt t="24696" x="6472238" y="4848225"/>
          <p14:tracePt t="24704" x="6480175" y="4914900"/>
          <p14:tracePt t="24716" x="6497638" y="5016500"/>
          <p14:tracePt t="24719" x="6513513" y="5118100"/>
          <p14:tracePt t="24727" x="6530975" y="5186363"/>
          <p14:tracePt t="24737" x="6538913" y="5260975"/>
          <p14:tracePt t="24742" x="6548438" y="5321300"/>
          <p14:tracePt t="24752" x="6548438" y="5362575"/>
          <p14:tracePt t="24755" x="6556375" y="5397500"/>
          <p14:tracePt t="24764" x="6556375" y="5422900"/>
          <p14:tracePt t="24770" x="6564313" y="5456238"/>
          <p14:tracePt t="24777" x="6564313" y="5472113"/>
          <p14:tracePt t="24786" x="6564313" y="5489575"/>
          <p14:tracePt t="24793" x="6564313" y="5497513"/>
          <p14:tracePt t="24801" x="6564313" y="5522913"/>
          <p14:tracePt t="24808" x="6564313" y="5540375"/>
          <p14:tracePt t="24822" x="6564313" y="5548313"/>
          <p14:tracePt t="24829" x="6564313" y="5557838"/>
          <p14:tracePt t="24836" x="6564313" y="5565775"/>
          <p14:tracePt t="24852" x="6564313" y="5583238"/>
          <p14:tracePt t="24858" x="6564313" y="5591175"/>
          <p14:tracePt t="24873" x="6564313" y="5599113"/>
          <p14:tracePt t="24895" x="6573838" y="5599113"/>
          <p14:tracePt t="26838" x="6615113" y="5507038"/>
          <p14:tracePt t="26848" x="6650038" y="5380038"/>
          <p14:tracePt t="26853" x="6700838" y="5211763"/>
          <p14:tracePt t="26863" x="6726238" y="5049838"/>
          <p14:tracePt t="26868" x="6734175" y="4899025"/>
          <p14:tracePt t="26875" x="6734175" y="4772025"/>
          <p14:tracePt t="26884" x="6734175" y="4645025"/>
          <p14:tracePt t="26890" x="6716713" y="4502150"/>
          <p14:tracePt t="26897" x="6708775" y="4375150"/>
          <p14:tracePt t="26904" x="6700838" y="4281488"/>
          <p14:tracePt t="26913" x="6665913" y="4189413"/>
          <p14:tracePt t="26919" x="6657975" y="4146550"/>
          <p14:tracePt t="26928" x="6632575" y="4079875"/>
          <p14:tracePt t="26934" x="6615113" y="4037013"/>
          <p14:tracePt t="26941" x="6589713" y="3960813"/>
          <p14:tracePt t="26949" x="6573838" y="3884613"/>
          <p14:tracePt t="26957" x="6556375" y="3825875"/>
          <p14:tracePt t="26965" x="6530975" y="3749675"/>
          <p14:tracePt t="26970" x="6513513" y="3690938"/>
          <p14:tracePt t="26978" x="6480175" y="3640138"/>
          <p14:tracePt t="26985" x="6464300" y="3614738"/>
          <p14:tracePt t="26993" x="6446838" y="3581400"/>
          <p14:tracePt t="27000" x="6429375" y="3546475"/>
          <p14:tracePt t="27007" x="6421438" y="3505200"/>
          <p14:tracePt t="27016" x="6396038" y="3471863"/>
          <p14:tracePt t="27022" x="6388100" y="3411538"/>
          <p14:tracePt t="27030" x="6378575" y="3360738"/>
          <p14:tracePt t="27037" x="6362700" y="3302000"/>
          <p14:tracePt t="27044" x="6353175" y="3243263"/>
          <p14:tracePt t="27051" x="6337300" y="3192463"/>
          <p14:tracePt t="27059" x="6311900" y="3159125"/>
          <p14:tracePt t="27066" x="6294438" y="3124200"/>
          <p14:tracePt t="27075" x="6276975" y="3100388"/>
          <p14:tracePt t="27081" x="6261100" y="3074988"/>
          <p14:tracePt t="27088" x="6243638" y="3057525"/>
          <p14:tracePt t="27096" x="6218238" y="3040063"/>
          <p14:tracePt t="27104" x="6210300" y="3024188"/>
          <p14:tracePt t="27115" x="6192838" y="3006725"/>
          <p14:tracePt t="27117" x="6176963" y="2989263"/>
          <p14:tracePt t="27124" x="6167438" y="2973388"/>
          <p14:tracePt t="27132" x="6142038" y="2955925"/>
          <p14:tracePt t="27141" x="6142038" y="2947988"/>
          <p14:tracePt t="27149" x="6134100" y="2938463"/>
          <p14:tracePt t="27154" x="6126163" y="2938463"/>
          <p14:tracePt t="27161" x="6116638" y="2930525"/>
          <p14:tracePt t="27168" x="6116638" y="2922588"/>
          <p14:tracePt t="27176" x="6108700" y="2922588"/>
          <p14:tracePt t="27184" x="6100763" y="2922588"/>
          <p14:tracePt t="27199" x="6083300" y="2922588"/>
          <p14:tracePt t="27205" x="6075363" y="2922588"/>
          <p14:tracePt t="27220" x="6065838" y="2922588"/>
          <p14:tracePt t="27228" x="6057900" y="2922588"/>
          <p14:tracePt t="27235" x="6049963" y="2922588"/>
          <p14:tracePt t="27250" x="6040438" y="2922588"/>
          <p14:tracePt t="27266" x="6032500" y="2922588"/>
          <p14:tracePt t="27281" x="6024563" y="2930525"/>
          <p14:tracePt t="27294" x="6015038" y="2938463"/>
          <p14:tracePt t="27300" x="6015038" y="2947988"/>
          <p14:tracePt t="27316" x="6015038" y="2955925"/>
          <p14:tracePt t="27322" x="6015038" y="2973388"/>
          <p14:tracePt t="27338" x="6015038" y="2981325"/>
          <p14:tracePt t="27345" x="6015038" y="2989263"/>
          <p14:tracePt t="27352" x="6015038" y="2998788"/>
          <p14:tracePt t="27367" x="6015038" y="3006725"/>
          <p14:tracePt t="27376" x="6015038" y="3014663"/>
          <p14:tracePt t="27381" x="6024563" y="3014663"/>
          <p14:tracePt t="27388" x="6032500" y="3024188"/>
          <p14:tracePt t="27397" x="6057900" y="3049588"/>
          <p14:tracePt t="27403" x="6091238" y="3065463"/>
          <p14:tracePt t="27411" x="6151563" y="3074988"/>
          <p14:tracePt t="27418" x="6218238" y="3082925"/>
          <p14:tracePt t="27427" x="6276975" y="3082925"/>
          <p14:tracePt t="27432" x="6337300" y="3082925"/>
          <p14:tracePt t="27440" x="6378575" y="3082925"/>
          <p14:tracePt t="27449" x="6429375" y="3074988"/>
          <p14:tracePt t="27455" x="6464300" y="3065463"/>
          <p14:tracePt t="27463" x="6488113" y="3057525"/>
          <p14:tracePt t="27472" x="6513513" y="3032125"/>
          <p14:tracePt t="27480" x="6530975" y="3024188"/>
          <p14:tracePt t="27484" x="6538913" y="3024188"/>
          <p14:tracePt t="27491" x="6548438" y="3006725"/>
          <p14:tracePt t="27500" x="6548438" y="2981325"/>
          <p14:tracePt t="27506" x="6548438" y="2938463"/>
          <p14:tracePt t="27514" x="6548438" y="2897188"/>
          <p14:tracePt t="27522" x="6538913" y="2854325"/>
          <p14:tracePt t="27528" x="6538913" y="2820988"/>
          <p14:tracePt t="27535" x="6523038" y="2762250"/>
          <p14:tracePt t="27543" x="6505575" y="2727325"/>
          <p14:tracePt t="27550" x="6488113" y="2701925"/>
          <p14:tracePt t="27559" x="6464300" y="2668588"/>
          <p14:tracePt t="27566" x="6454775" y="2652713"/>
          <p14:tracePt t="27572" x="6429375" y="2635250"/>
          <p14:tracePt t="27579" x="6378575" y="2617788"/>
          <p14:tracePt t="27586" x="6353175" y="2609850"/>
          <p14:tracePt t="27600" x="6302375" y="2609850"/>
          <p14:tracePt t="27601" x="6276975" y="2609850"/>
          <p14:tracePt t="27610" x="6243638" y="2609850"/>
          <p14:tracePt t="27616" x="6210300" y="2617788"/>
          <p14:tracePt t="27624" x="6184900" y="2635250"/>
          <p14:tracePt t="27632" x="6159500" y="2660650"/>
          <p14:tracePt t="27639" x="6126163" y="2693988"/>
          <p14:tracePt t="27647" x="6100763" y="2736850"/>
          <p14:tracePt t="27653" x="6065838" y="2770188"/>
          <p14:tracePt t="27660" x="6040438" y="2820988"/>
          <p14:tracePt t="27667" x="6024563" y="2854325"/>
          <p14:tracePt t="27675" x="5999163" y="2905125"/>
          <p14:tracePt t="27682" x="5999163" y="2938463"/>
          <p14:tracePt t="27690" x="5981700" y="2981325"/>
          <p14:tracePt t="27698" x="5981700" y="3024188"/>
          <p14:tracePt t="27704" x="5981700" y="3049588"/>
          <p14:tracePt t="27713" x="5989638" y="3116263"/>
          <p14:tracePt t="27719" x="6007100" y="3175000"/>
          <p14:tracePt t="27727" x="6024563" y="3209925"/>
          <p14:tracePt t="27734" x="6065838" y="3260725"/>
          <p14:tracePt t="27741" x="6126163" y="3302000"/>
          <p14:tracePt t="27749" x="6218238" y="3335338"/>
          <p14:tracePt t="27757" x="6302375" y="3378200"/>
          <p14:tracePt t="27762" x="6362700" y="3386138"/>
          <p14:tracePt t="27770" x="6421438" y="3386138"/>
          <p14:tracePt t="27778" x="6480175" y="3386138"/>
          <p14:tracePt t="27785" x="6513513" y="3386138"/>
          <p14:tracePt t="27793" x="6548438" y="3360738"/>
          <p14:tracePt t="27799" x="6589713" y="3327400"/>
          <p14:tracePt t="27807" x="6615113" y="3260725"/>
          <p14:tracePt t="27815" x="6632575" y="3225800"/>
          <p14:tracePt t="27822" x="6665913" y="3192463"/>
          <p14:tracePt t="27831" x="6675438" y="3141663"/>
          <p14:tracePt t="27836" x="6675438" y="3116263"/>
          <p14:tracePt t="27844" x="6675438" y="3082925"/>
          <p14:tracePt t="27851" x="6657975" y="3057525"/>
          <p14:tracePt t="27861" x="6650038" y="3032125"/>
          <p14:tracePt t="27865" x="6632575" y="3014663"/>
          <p14:tracePt t="27872" x="6615113" y="2998788"/>
          <p14:tracePt t="27882" x="6607175" y="2981325"/>
          <p14:tracePt t="27887" x="6581775" y="2963863"/>
          <p14:tracePt t="27896" x="6564313" y="2947988"/>
          <p14:tracePt t="27902" x="6548438" y="2938463"/>
          <p14:tracePt t="27911" x="6538913" y="2930525"/>
          <p14:tracePt t="27917" x="6523038" y="2930525"/>
          <p14:tracePt t="27925" x="6497638" y="2930525"/>
          <p14:tracePt t="27932" x="6488113" y="2930525"/>
          <p14:tracePt t="27939" x="6472238" y="2930525"/>
          <p14:tracePt t="27948" x="6464300" y="2930525"/>
          <p14:tracePt t="27953" x="6438900" y="2930525"/>
          <p14:tracePt t="27961" x="6421438" y="2938463"/>
          <p14:tracePt t="27969" x="6403975" y="2947988"/>
          <p14:tracePt t="27976" x="6396038" y="2955925"/>
          <p14:tracePt t="27983" x="6388100" y="2963863"/>
          <p14:tracePt t="27990" x="6378575" y="2963863"/>
          <p14:tracePt t="27999" x="6370638" y="2973388"/>
          <p14:tracePt t="28006" x="6362700" y="2981325"/>
          <p14:tracePt t="28013" x="6353175" y="2989263"/>
          <p14:tracePt t="28019" x="6345238" y="2998788"/>
          <p14:tracePt t="28027" x="6345238" y="3006725"/>
          <p14:tracePt t="28034" x="6337300" y="3014663"/>
          <p14:tracePt t="30588" x="6403975" y="3040063"/>
          <p14:tracePt t="30595" x="6513513" y="3074988"/>
          <p14:tracePt t="30602" x="6624638" y="3108325"/>
          <p14:tracePt t="30609" x="6708775" y="3159125"/>
          <p14:tracePt t="30617" x="6800850" y="3175000"/>
          <p14:tracePt t="30625" x="6927850" y="3217863"/>
          <p14:tracePt t="30630" x="7072313" y="3260725"/>
          <p14:tracePt t="30641" x="7199313" y="3286125"/>
          <p14:tracePt t="30646" x="7316788" y="3311525"/>
          <p14:tracePt t="30655" x="7426325" y="3327400"/>
          <p14:tracePt t="30662" x="7561263" y="3370263"/>
          <p14:tracePt t="30667" x="7672388" y="3386138"/>
          <p14:tracePt t="30674" x="7772400" y="3403600"/>
          <p14:tracePt t="30682" x="7858125" y="3411538"/>
          <p14:tracePt t="30689" x="7934325" y="3421063"/>
          <p14:tracePt t="30698" x="8001000" y="3429000"/>
          <p14:tracePt t="30704" x="8077200" y="3446463"/>
          <p14:tracePt t="30713" x="8120063" y="3446463"/>
          <p14:tracePt t="30718" x="8161338" y="3446463"/>
          <p14:tracePt t="30726" x="8196263" y="3446463"/>
          <p14:tracePt t="30741" x="8237538" y="3446463"/>
          <p14:tracePt t="30743" x="8262938" y="3446463"/>
          <p14:tracePt t="30749" x="8280400" y="3446463"/>
          <p14:tracePt t="30756" x="8313738" y="3446463"/>
          <p14:tracePt t="30766" x="8331200" y="3446463"/>
          <p14:tracePt t="30770" x="8339138" y="3446463"/>
          <p14:tracePt t="30780" x="8347075" y="3446463"/>
          <p14:tracePt t="30784" x="8356600" y="3446463"/>
          <p14:tracePt t="30799" x="8372475" y="3446463"/>
          <p14:tracePt t="30807" x="8382000" y="3446463"/>
          <p14:tracePt t="30858" x="8382000" y="3436938"/>
          <p14:tracePt t="30865" x="8382000" y="3429000"/>
          <p14:tracePt t="30873" x="8389938" y="3429000"/>
          <p14:tracePt t="30880" x="8389938" y="3421063"/>
          <p14:tracePt t="30892" x="8389938" y="3411538"/>
          <p14:tracePt t="30902" x="8389938" y="3395663"/>
          <p14:tracePt t="30911" x="8389938" y="3386138"/>
          <p14:tracePt t="30916" x="8389938" y="3378200"/>
          <p14:tracePt t="30929" x="8389938" y="3360738"/>
          <p14:tracePt t="30938" x="8382000" y="3344863"/>
          <p14:tracePt t="30946" x="8364538" y="3327400"/>
          <p14:tracePt t="30956" x="8356600" y="3311525"/>
          <p14:tracePt t="30962" x="8347075" y="3311525"/>
          <p14:tracePt t="30968" x="8347075" y="3302000"/>
          <p14:tracePt t="30976" x="8331200" y="3294063"/>
          <p14:tracePt t="30990" x="8313738" y="3286125"/>
          <p14:tracePt t="31000" x="8280400" y="3276600"/>
          <p14:tracePt t="31004" x="8262938" y="3260725"/>
          <p14:tracePt t="31013" x="8247063" y="3260725"/>
          <p14:tracePt t="31019" x="8221663" y="3260725"/>
          <p14:tracePt t="31026" x="8196263" y="3260725"/>
          <p14:tracePt t="31033" x="8186738" y="3260725"/>
          <p14:tracePt t="31044" x="8170863" y="3260725"/>
          <p14:tracePt t="31048" x="8153400" y="3268663"/>
          <p14:tracePt t="31058" x="8128000" y="3276600"/>
          <p14:tracePt t="31071" x="8120063" y="3286125"/>
          <p14:tracePt t="31080" x="8110538" y="3294063"/>
          <p14:tracePt t="31093" x="8102600" y="3302000"/>
          <p14:tracePt t="31100" x="8094663" y="3311525"/>
          <p14:tracePt t="31109" x="8085138" y="3311525"/>
          <p14:tracePt t="31171" x="8102600" y="3311525"/>
          <p14:tracePt t="31174" x="8135938" y="3311525"/>
          <p14:tracePt t="31181" x="8196263" y="3311525"/>
          <p14:tracePt t="31188" x="8270875" y="3311525"/>
          <p14:tracePt t="31195" x="8331200" y="3294063"/>
          <p14:tracePt t="31206" x="8397875" y="3286125"/>
          <p14:tracePt t="31212" x="8448675" y="3276600"/>
          <p14:tracePt t="31218" x="8491538" y="3268663"/>
          <p14:tracePt t="31224" x="8524875" y="3260725"/>
          <p14:tracePt t="31232" x="8567738" y="3235325"/>
          <p14:tracePt t="31241" x="8583613" y="3217863"/>
          <p14:tracePt t="31247" x="8609013" y="3192463"/>
          <p14:tracePt t="31253" x="8651875" y="3167063"/>
          <p14:tracePt t="31262" x="8669338" y="3141663"/>
          <p14:tracePt t="31270" x="8685213" y="3116263"/>
          <p14:tracePt t="31278" x="8702675" y="3090863"/>
          <p14:tracePt t="31283" x="8720138" y="3057525"/>
          <p14:tracePt t="31291" x="8728075" y="3040063"/>
          <p14:tracePt t="31299" x="8728075" y="3024188"/>
          <p14:tracePt t="31306" x="8728075" y="2998788"/>
          <p14:tracePt t="31314" x="8728075" y="2989263"/>
          <p14:tracePt t="31320" x="8728075" y="2973388"/>
          <p14:tracePt t="31329" x="8728075" y="2963863"/>
          <p14:tracePt t="31334" x="8728075" y="2955925"/>
          <p14:tracePt t="31344" x="8728075" y="2947988"/>
          <p14:tracePt t="31353" x="8720138" y="2930525"/>
          <p14:tracePt t="31364" x="8710613" y="2922588"/>
          <p14:tracePt t="31374" x="8710613" y="2913063"/>
          <p14:tracePt t="31386" x="8710613" y="2905125"/>
          <p14:tracePt t="31393" x="8702675" y="2905125"/>
          <p14:tracePt t="31415" x="8702675" y="2897188"/>
          <p14:tracePt t="34400" x="8728075" y="2889250"/>
          <p14:tracePt t="34409" x="8786813" y="2879725"/>
          <p14:tracePt t="34417" x="8863013" y="2871788"/>
          <p14:tracePt t="34425" x="8997950" y="2863850"/>
          <p14:tracePt t="34430" x="9124950" y="2863850"/>
          <p14:tracePt t="34444" x="9209088" y="2863850"/>
          <p14:tracePt t="34445" x="9310688" y="2863850"/>
          <p14:tracePt t="34454" x="9437688" y="2863850"/>
          <p14:tracePt t="34460" x="9564688" y="2863850"/>
          <p14:tracePt t="34467" x="9699625" y="2863850"/>
          <p14:tracePt t="34476" x="9783763" y="2863850"/>
          <p14:tracePt t="34492" x="9994900" y="2863850"/>
          <p14:tracePt t="34496" x="10121900" y="2871788"/>
          <p14:tracePt t="34504" x="10240963" y="2889250"/>
          <p14:tracePt t="34511" x="10340975" y="2905125"/>
          <p14:tracePt t="34518" x="10426700" y="2930525"/>
          <p14:tracePt t="34525" x="10510838" y="2938463"/>
          <p14:tracePt t="34535" x="10602913" y="2947988"/>
          <p14:tracePt t="34541" x="10671175" y="2973388"/>
          <p14:tracePt t="34547" x="10764838" y="2981325"/>
          <p14:tracePt t="34554" x="10848975" y="3006725"/>
          <p14:tracePt t="34561" x="10890250" y="3014663"/>
          <p14:tracePt t="34569" x="10950575" y="3024188"/>
          <p14:tracePt t="34577" x="10983913" y="3032125"/>
          <p14:tracePt t="34585" x="11034713" y="3040063"/>
          <p14:tracePt t="34591" x="11060113" y="3040063"/>
          <p14:tracePt t="34598" x="11101388" y="3040063"/>
          <p14:tracePt t="34609" x="11136313" y="3040063"/>
          <p14:tracePt t="34613" x="11161713" y="3040063"/>
          <p14:tracePt t="34621" x="11195050" y="3040063"/>
          <p14:tracePt t="34628" x="11202988" y="3040063"/>
          <p14:tracePt t="34635" x="11220450" y="3040063"/>
          <p14:tracePt t="34650" x="11228388" y="3040063"/>
          <p14:tracePt t="34658" x="11245850" y="3040063"/>
          <p14:tracePt t="34672" x="11253788" y="3040063"/>
          <p14:tracePt t="34679" x="11263313" y="3040063"/>
          <p14:tracePt t="34745" x="11263313" y="3032125"/>
          <p14:tracePt t="34752" x="11263313" y="3024188"/>
          <p14:tracePt t="34760" x="11263313" y="3014663"/>
          <p14:tracePt t="34768" x="11253788" y="3006725"/>
          <p14:tracePt t="34779" x="11253788" y="2998788"/>
          <p14:tracePt t="34787" x="11237913" y="2989263"/>
          <p14:tracePt t="34789" x="11220450" y="2989263"/>
          <p14:tracePt t="34797" x="11212513" y="2981325"/>
          <p14:tracePt t="34803" x="11195050" y="2981325"/>
          <p14:tracePt t="34812" x="11177588" y="2981325"/>
          <p14:tracePt t="34827" x="11144250" y="2981325"/>
          <p14:tracePt t="34833" x="11136313" y="2981325"/>
          <p14:tracePt t="34842" x="11118850" y="2981325"/>
          <p14:tracePt t="34848" x="11093450" y="2989263"/>
          <p14:tracePt t="34856" x="11075988" y="2989263"/>
          <p14:tracePt t="34862" x="11068050" y="2998788"/>
          <p14:tracePt t="34870" x="11050588" y="3024188"/>
          <p14:tracePt t="34877" x="11034713" y="3032125"/>
          <p14:tracePt t="34888" x="11009313" y="3049588"/>
          <p14:tracePt t="34893" x="10991850" y="3065463"/>
          <p14:tracePt t="34900" x="10991850" y="3074988"/>
          <p14:tracePt t="34907" x="10983913" y="3100388"/>
          <p14:tracePt t="34915" x="10975975" y="3116263"/>
          <p14:tracePt t="34923" x="10966450" y="3116263"/>
          <p14:tracePt t="34928" x="10966450" y="3124200"/>
          <p14:tracePt t="34936" x="10966450" y="3133725"/>
          <p14:tracePt t="34943" x="10966450" y="3141663"/>
          <p14:tracePt t="34959" x="10966450" y="3149600"/>
          <p14:tracePt t="34966" x="10975975" y="3167063"/>
          <p14:tracePt t="34973" x="10991850" y="3167063"/>
          <p14:tracePt t="34980" x="11009313" y="3175000"/>
          <p14:tracePt t="34991" x="11034713" y="3184525"/>
          <p14:tracePt t="34994" x="11042650" y="3184525"/>
          <p14:tracePt t="35002" x="11060113" y="3184525"/>
          <p14:tracePt t="35010" x="11068050" y="3184525"/>
          <p14:tracePt t="35017" x="11093450" y="3184525"/>
          <p14:tracePt t="35025" x="11110913" y="3184525"/>
          <p14:tracePt t="35032" x="11118850" y="3184525"/>
          <p14:tracePt t="35041" x="11126788" y="3184525"/>
          <p14:tracePt t="35046" x="11136313" y="3175000"/>
          <p14:tracePt t="35055" x="11144250" y="3159125"/>
          <p14:tracePt t="35061" x="11144250" y="3149600"/>
          <p14:tracePt t="35071" x="11161713" y="3133725"/>
          <p14:tracePt t="35077" x="11161713" y="3116263"/>
          <p14:tracePt t="35091" x="11161713" y="3090863"/>
          <p14:tracePt t="35097" x="11161713" y="3082925"/>
          <p14:tracePt t="35112" x="11161713" y="3074988"/>
          <p14:tracePt t="35120" x="11161713" y="3065463"/>
          <p14:tracePt t="35138" x="11161713" y="3057525"/>
          <p14:tracePt t="35143" x="11152188" y="3049588"/>
          <p14:tracePt t="35149" x="11144250" y="3049588"/>
          <p14:tracePt t="35188" x="11136313" y="3049588"/>
          <p14:tracePt t="39486" x="11245850" y="3032125"/>
          <p14:tracePt t="39492" x="11515725" y="2998788"/>
          <p14:tracePt t="39499" x="11668125" y="2989263"/>
          <p14:tracePt t="39506" x="11845925" y="2989263"/>
          <p14:tracePt t="39512" x="12133263" y="2989263"/>
          <p14:tracePt t="134753" x="11879263" y="1831975"/>
          <p14:tracePt t="134765" x="11803063" y="1765300"/>
          <p14:tracePt t="134768" x="11726863" y="1722438"/>
          <p14:tracePt t="134777" x="11685588" y="1681163"/>
          <p14:tracePt t="134783" x="11650663" y="1663700"/>
          <p14:tracePt t="134793" x="11634788" y="1646238"/>
          <p14:tracePt t="134801" x="11625263" y="1646238"/>
          <p14:tracePt t="134804" x="11617325" y="1638300"/>
          <p14:tracePt t="134814" x="11609388" y="1630363"/>
          <p14:tracePt t="135049" x="11439525" y="1554163"/>
          <p14:tracePt t="135054" x="11110913" y="1368425"/>
          <p14:tracePt t="135062" x="10874375" y="1198563"/>
          <p14:tracePt t="135068" x="10696575" y="1063625"/>
          <p14:tracePt t="135083" x="10231438" y="750888"/>
          <p14:tracePt t="135090" x="10053638" y="615950"/>
          <p14:tracePt t="135098" x="9928225" y="506413"/>
          <p14:tracePt t="135107" x="9767888" y="354013"/>
          <p14:tracePt t="135114" x="9555163" y="193675"/>
          <p14:tracePt t="135121" x="9394825" y="101600"/>
          <p14:tracePt t="135127" x="9285288" y="333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/>
          </a:p>
        </p:txBody>
      </p:sp>
      <p:sp>
        <p:nvSpPr>
          <p:cNvPr id="395" name="Google Shape;395;p21"/>
          <p:cNvSpPr txBox="1"/>
          <p:nvPr/>
        </p:nvSpPr>
        <p:spPr>
          <a:xfrm>
            <a:off x="179171" y="954823"/>
            <a:ext cx="1182021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</a:rPr>
              <a:t>Model </a:t>
            </a:r>
            <a:r>
              <a:rPr lang="fr-FR" sz="1800" i="0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fr-FR" sz="1800" b="1" i="0" strike="noStrik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jointly</a:t>
            </a:r>
            <a:r>
              <a:rPr lang="fr-FR" sz="1800" b="1" i="0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1" i="0" strike="noStrik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generate</a:t>
            </a:r>
            <a:r>
              <a:rPr lang="fr-FR" sz="1800" b="1" dirty="0"/>
              <a:t> </a:t>
            </a:r>
            <a:r>
              <a:rPr lang="fr-FR" sz="1800" b="1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fr-FR" sz="1800" b="1" i="0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head</a:t>
            </a:r>
            <a:r>
              <a:rPr lang="fr-FR" sz="1800" b="1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1" i="0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movements</a:t>
            </a:r>
            <a:r>
              <a:rPr lang="fr-FR" sz="1800" dirty="0">
                <a:solidFill>
                  <a:schemeClr val="dk1"/>
                </a:solidFill>
              </a:rPr>
              <a:t>, </a:t>
            </a:r>
            <a:r>
              <a:rPr lang="fr-FR" sz="1800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fr-FR" sz="1800" b="1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gaze</a:t>
            </a:r>
            <a:r>
              <a:rPr lang="fr-FR" sz="1800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direction</a:t>
            </a:r>
            <a:r>
              <a:rPr lang="fr-FR" sz="1800" dirty="0"/>
              <a:t> and </a:t>
            </a:r>
            <a:r>
              <a:rPr lang="fr-FR" sz="1800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fr-FR" sz="1800" b="1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facial action </a:t>
            </a:r>
            <a:r>
              <a:rPr lang="fr-FR" sz="1800" b="1" i="0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units</a:t>
            </a:r>
            <a:endParaRPr lang="fr-FR" sz="18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very important challenges remain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better data sets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improved subjective and objective measurements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Generate higher-quality movements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 of more meaningful gestures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gesture stochasticity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multi-person interaction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spatial context of conversation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sz="1800" dirty="0"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16B53D7E-3D73-324D-71CF-7A4FE0F5AD3A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7180867D-B169-8691-B396-DD03B39CA7F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9425255F-8D34-E92F-E824-FA3D288F80F3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5" name="Google Shape;99;p1">
            <a:extLst>
              <a:ext uri="{FF2B5EF4-FFF2-40B4-BE49-F238E27FC236}">
                <a16:creationId xmlns:a16="http://schemas.microsoft.com/office/drawing/2014/main" id="{274AA9D9-2D13-200E-C023-9997D3F61D1B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0E2EDB1-EFB7-F310-FCB2-98A2A8EFE1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22</a:t>
            </a:fld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1"/>
    </mc:Choice>
    <mc:Fallback xmlns="">
      <p:transition spd="slow" advTm="396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4"/>
          <p:cNvSpPr/>
          <p:nvPr/>
        </p:nvSpPr>
        <p:spPr>
          <a:xfrm>
            <a:off x="94128" y="102045"/>
            <a:ext cx="11990296" cy="1398509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listening ! </a:t>
            </a:r>
            <a:endParaRPr/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8D7F77AE-CCF7-8641-9A80-EFD3EE919AE8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AC082D81-2C89-D454-DB6E-706AAC4867B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C1A674CD-8745-7E8A-FCC5-D3DE9060386F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5" name="Google Shape;99;p1">
            <a:extLst>
              <a:ext uri="{FF2B5EF4-FFF2-40B4-BE49-F238E27FC236}">
                <a16:creationId xmlns:a16="http://schemas.microsoft.com/office/drawing/2014/main" id="{4CA7A744-2CC0-FB66-2C76-F11E6E35ADED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08D9D7D-1C8C-B313-81BD-417E8DF349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23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BB7184-4683-95A0-1D8A-512E46FD91AF}"/>
              </a:ext>
            </a:extLst>
          </p:cNvPr>
          <p:cNvSpPr txBox="1"/>
          <p:nvPr/>
        </p:nvSpPr>
        <p:spPr>
          <a:xfrm>
            <a:off x="1450273" y="3054394"/>
            <a:ext cx="92780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If </a:t>
            </a:r>
            <a:r>
              <a:rPr lang="fr-FR" sz="2400" dirty="0" err="1"/>
              <a:t>you</a:t>
            </a:r>
            <a:r>
              <a:rPr lang="fr-FR" sz="2400" dirty="0"/>
              <a:t> </a:t>
            </a:r>
            <a:r>
              <a:rPr lang="fr-FR" sz="2400" dirty="0" err="1"/>
              <a:t>want</a:t>
            </a:r>
            <a:r>
              <a:rPr lang="fr-FR" sz="2400" dirty="0"/>
              <a:t> to take part in the </a:t>
            </a:r>
            <a:r>
              <a:rPr lang="fr-FR" sz="2400" dirty="0" err="1"/>
              <a:t>project</a:t>
            </a:r>
            <a:endParaRPr lang="fr-FR" sz="2400" dirty="0"/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https://pageperso.lis-lab.fr/alice.delbosc/video_evaluation_fr/</a:t>
            </a:r>
          </a:p>
          <a:p>
            <a:pPr algn="ctr"/>
            <a:endParaRPr lang="fr-FR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"/>
    </mc:Choice>
    <mc:Fallback xmlns="">
      <p:transition spd="slow" advTm="352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should we care about non-verbal behaviors?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255432" y="907902"/>
            <a:ext cx="10682653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Gesture plays at least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main functions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lnSpc>
                <a:spcPct val="150000"/>
              </a:lnSpc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Helping virtual agents and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robots appear more alive and engaging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Communicate functional information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(pointing gestures, emblems that replace words, metaphorical gestures....)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Communicate social information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including personality or emotions (feelings, emotions and attitudes are often not made explicit verbally and must be inferred from non-verbal channels)</a:t>
            </a:r>
          </a:p>
          <a:p>
            <a:pPr lvl="0">
              <a:lnSpc>
                <a:spcPct val="150000"/>
              </a:lnSpc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presence of non-verbal communication can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radically change the outcome of an exchange</a:t>
            </a:r>
          </a:p>
        </p:txBody>
      </p:sp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FBB56AFE-BD10-3704-E730-5789E31A2713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1;p1">
            <a:extLst>
              <a:ext uri="{FF2B5EF4-FFF2-40B4-BE49-F238E27FC236}">
                <a16:creationId xmlns:a16="http://schemas.microsoft.com/office/drawing/2014/main" id="{72E59754-55FC-1D37-C470-623DBD887D0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AC518642-782D-80AD-479F-737AC81A6EBF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7" name="Google Shape;99;p1">
            <a:extLst>
              <a:ext uri="{FF2B5EF4-FFF2-40B4-BE49-F238E27FC236}">
                <a16:creationId xmlns:a16="http://schemas.microsoft.com/office/drawing/2014/main" id="{8DF7DF3C-5731-A121-4386-73F8C73089BB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36F50AEF-DC82-6EA5-584B-40274F51A8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3</a:t>
            </a:fld>
            <a:endParaRPr sz="1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2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8"/>
    </mc:Choice>
    <mc:Fallback xmlns="">
      <p:transition spd="slow" advTm="10038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Some challenges related to the nature of gestures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FBB56AFE-BD10-3704-E730-5789E31A2713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AC518642-782D-80AD-479F-737AC81A6EBF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ACAI 2023</a:t>
            </a:r>
            <a:endParaRPr dirty="0"/>
          </a:p>
        </p:txBody>
      </p:sp>
      <p:sp>
        <p:nvSpPr>
          <p:cNvPr id="7" name="Google Shape;99;p1">
            <a:extLst>
              <a:ext uri="{FF2B5EF4-FFF2-40B4-BE49-F238E27FC236}">
                <a16:creationId xmlns:a16="http://schemas.microsoft.com/office/drawing/2014/main" id="{8DF7DF3C-5731-A121-4386-73F8C73089BB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ACAI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36F50AEF-DC82-6EA5-584B-40274F51A8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4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2" name="Google Shape;91;p1">
            <a:extLst>
              <a:ext uri="{FF2B5EF4-FFF2-40B4-BE49-F238E27FC236}">
                <a16:creationId xmlns:a16="http://schemas.microsoft.com/office/drawing/2014/main" id="{B5A02CA3-5F64-88F2-FAC6-A9835467756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Alice Delbosc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F1B5AF-D2EA-B28D-681D-5933E39DD23D}"/>
              </a:ext>
            </a:extLst>
          </p:cNvPr>
          <p:cNvSpPr txBox="1"/>
          <p:nvPr/>
        </p:nvSpPr>
        <p:spPr>
          <a:xfrm>
            <a:off x="233640" y="1181907"/>
            <a:ext cx="1143648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Growth point hypothesis: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gesture and language emerge from a common communicative intention </a:t>
            </a:r>
            <a:r>
              <a:rPr lang="fr-FR" sz="2000" i="1" dirty="0">
                <a:solidFill>
                  <a:srgbClr val="240F7F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2000" i="1" dirty="0" err="1">
                <a:solidFill>
                  <a:srgbClr val="240F7F"/>
                </a:solidFill>
                <a:latin typeface="Calibri"/>
                <a:ea typeface="Calibri"/>
                <a:cs typeface="Calibri"/>
                <a:sym typeface="Calibri"/>
              </a:rPr>
              <a:t>Mcneill</a:t>
            </a:r>
            <a:r>
              <a:rPr lang="en-US" sz="2000" i="1" dirty="0">
                <a:solidFill>
                  <a:srgbClr val="240F7F"/>
                </a:solidFill>
                <a:latin typeface="Calibri"/>
                <a:ea typeface="Calibri"/>
                <a:cs typeface="Calibri"/>
                <a:sym typeface="Calibri"/>
              </a:rPr>
              <a:t> D. “Hand and Mind: What Gestures Reveal about Thought” (1992)]</a:t>
            </a:r>
            <a:endParaRPr lang="fr-FR" sz="2000" i="1" dirty="0">
              <a:solidFill>
                <a:srgbClr val="240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</a:pPr>
            <a:endParaRPr lang="fr-FR"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The gesture is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idiosyncratic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, different people can make very different gestures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Current approaches synthesize gestures from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audio, text or both.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Generated gestures will be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redundant with other channels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and therefore more limited than actual human gestures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Gestures are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synchronized in time with speech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not periodic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 Just before speech in about 90% of cases</a:t>
            </a:r>
            <a:endParaRPr lang="fr-FR" sz="2000" b="0" dirty="0">
              <a:latin typeface="Calibri"/>
              <a:ea typeface="Calibri"/>
              <a:cs typeface="Calibri"/>
              <a:sym typeface="Calibri"/>
            </a:endParaRPr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4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8"/>
    </mc:Choice>
    <mc:Fallback xmlns="">
      <p:transition spd="slow" advTm="10038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Problem</a:t>
            </a:r>
            <a:r>
              <a:rPr lang="fr-FR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formulation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7829C27-F4D8-3A9C-29C3-3998EA7D3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312" r="2314"/>
          <a:stretch/>
        </p:blipFill>
        <p:spPr>
          <a:xfrm>
            <a:off x="9440923" y="1363441"/>
            <a:ext cx="1450428" cy="2134311"/>
          </a:xfrm>
          <a:prstGeom prst="rect">
            <a:avLst/>
          </a:prstGeom>
        </p:spPr>
      </p:pic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FBB56AFE-BD10-3704-E730-5789E31A2713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1;p1">
            <a:extLst>
              <a:ext uri="{FF2B5EF4-FFF2-40B4-BE49-F238E27FC236}">
                <a16:creationId xmlns:a16="http://schemas.microsoft.com/office/drawing/2014/main" id="{72E59754-55FC-1D37-C470-623DBD887D0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AC518642-782D-80AD-479F-737AC81A6EBF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7" name="Google Shape;99;p1">
            <a:extLst>
              <a:ext uri="{FF2B5EF4-FFF2-40B4-BE49-F238E27FC236}">
                <a16:creationId xmlns:a16="http://schemas.microsoft.com/office/drawing/2014/main" id="{8DF7DF3C-5731-A121-4386-73F8C73089BB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36F50AEF-DC82-6EA5-584B-40274F51A8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5</a:t>
            </a:fld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ocument texte - Icônes interface gratuites">
            <a:extLst>
              <a:ext uri="{FF2B5EF4-FFF2-40B4-BE49-F238E27FC236}">
                <a16:creationId xmlns:a16="http://schemas.microsoft.com/office/drawing/2014/main" id="{37F6546B-3A8F-8D13-62A7-EB986444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88" y="993914"/>
            <a:ext cx="865068" cy="8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des audio - Icônes la musique gratuites">
            <a:extLst>
              <a:ext uri="{FF2B5EF4-FFF2-40B4-BE49-F238E27FC236}">
                <a16:creationId xmlns:a16="http://schemas.microsoft.com/office/drawing/2014/main" id="{65704075-857A-F28B-97B6-1DEB0B0F8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52" y="1024754"/>
            <a:ext cx="907610" cy="90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ône Contrôle, correction, équipement, options, paramètres dans Control  Collection">
            <a:extLst>
              <a:ext uri="{FF2B5EF4-FFF2-40B4-BE49-F238E27FC236}">
                <a16:creationId xmlns:a16="http://schemas.microsoft.com/office/drawing/2014/main" id="{D09B48B1-0B25-75EA-169F-EE276545C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98" y="2582705"/>
            <a:ext cx="692104" cy="69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gure 4 from Identifying Anxiety Through Tracked Head Movements in a  Virtual Classroom | Semantic Scholar">
            <a:extLst>
              <a:ext uri="{FF2B5EF4-FFF2-40B4-BE49-F238E27FC236}">
                <a16:creationId xmlns:a16="http://schemas.microsoft.com/office/drawing/2014/main" id="{F7AC8239-02DA-EB24-E6B6-2845B17E0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77" b="17533"/>
          <a:stretch/>
        </p:blipFill>
        <p:spPr bwMode="auto">
          <a:xfrm>
            <a:off x="1312604" y="2462247"/>
            <a:ext cx="921843" cy="82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DB6C832-8E9A-3CB8-A09F-DEE7473B7C85}"/>
              </a:ext>
            </a:extLst>
          </p:cNvPr>
          <p:cNvSpPr txBox="1"/>
          <p:nvPr/>
        </p:nvSpPr>
        <p:spPr>
          <a:xfrm>
            <a:off x="756751" y="3309813"/>
            <a:ext cx="2005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Non-</a:t>
            </a:r>
            <a:r>
              <a:rPr lang="fr-FR" sz="1600" dirty="0" err="1"/>
              <a:t>linguistic</a:t>
            </a:r>
            <a:r>
              <a:rPr lang="fr-FR" sz="1600" dirty="0"/>
              <a:t> </a:t>
            </a:r>
            <a:r>
              <a:rPr lang="fr-FR" sz="1600" dirty="0" err="1"/>
              <a:t>modalities</a:t>
            </a:r>
            <a:endParaRPr lang="fr-FR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008C1E-0630-A49E-007E-3C1F00668FB9}"/>
              </a:ext>
            </a:extLst>
          </p:cNvPr>
          <p:cNvSpPr txBox="1"/>
          <p:nvPr/>
        </p:nvSpPr>
        <p:spPr>
          <a:xfrm>
            <a:off x="2517125" y="3335683"/>
            <a:ext cx="2005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Control Input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19CDC9-E460-A250-9580-EA3E35DB27F4}"/>
              </a:ext>
            </a:extLst>
          </p:cNvPr>
          <p:cNvSpPr txBox="1"/>
          <p:nvPr/>
        </p:nvSpPr>
        <p:spPr>
          <a:xfrm>
            <a:off x="922566" y="1927136"/>
            <a:ext cx="2005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Text input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B09759-A6EF-173C-BFCF-BBDC62A7A7F1}"/>
              </a:ext>
            </a:extLst>
          </p:cNvPr>
          <p:cNvSpPr txBox="1"/>
          <p:nvPr/>
        </p:nvSpPr>
        <p:spPr>
          <a:xfrm>
            <a:off x="2414649" y="1934387"/>
            <a:ext cx="2005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Audio input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AFC0E7E3-D919-D67D-FA89-E41637217E29}"/>
              </a:ext>
            </a:extLst>
          </p:cNvPr>
          <p:cNvSpPr/>
          <p:nvPr/>
        </p:nvSpPr>
        <p:spPr>
          <a:xfrm>
            <a:off x="4633279" y="2177013"/>
            <a:ext cx="614856" cy="3385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6DF8370-51AF-3C32-2F7A-A33155C5A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08" r="32616"/>
          <a:stretch/>
        </p:blipFill>
        <p:spPr>
          <a:xfrm>
            <a:off x="5674751" y="1356190"/>
            <a:ext cx="2005798" cy="2134311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0BE229D8-6A2D-6E6E-FFA7-514181078291}"/>
              </a:ext>
            </a:extLst>
          </p:cNvPr>
          <p:cNvSpPr/>
          <p:nvPr/>
        </p:nvSpPr>
        <p:spPr>
          <a:xfrm>
            <a:off x="8107165" y="2125779"/>
            <a:ext cx="614856" cy="3385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D5CA4BA-4A28-7C75-D6B4-D467DF109686}"/>
              </a:ext>
            </a:extLst>
          </p:cNvPr>
          <p:cNvSpPr txBox="1"/>
          <p:nvPr/>
        </p:nvSpPr>
        <p:spPr>
          <a:xfrm>
            <a:off x="165815" y="4291517"/>
            <a:ext cx="12026185" cy="226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main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gesture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according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solidFill>
                  <a:srgbClr val="240F7F"/>
                </a:solidFill>
                <a:latin typeface="Calibri"/>
                <a:ea typeface="Calibri"/>
                <a:cs typeface="Calibri"/>
                <a:sym typeface="Calibri"/>
              </a:rPr>
              <a:t>Neff M.  </a:t>
            </a:r>
            <a:r>
              <a:rPr lang="en-US" sz="1600" i="1" dirty="0">
                <a:solidFill>
                  <a:srgbClr val="240F7F"/>
                </a:solidFill>
                <a:latin typeface="Calibri"/>
                <a:ea typeface="Calibri"/>
                <a:cs typeface="Calibri"/>
                <a:sym typeface="Calibri"/>
              </a:rPr>
              <a:t>“Hand gesture synthesis for conversational characters” (2016)</a:t>
            </a:r>
            <a:r>
              <a:rPr lang="fr-FR" sz="1600" i="1" dirty="0">
                <a:solidFill>
                  <a:srgbClr val="240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fr-FR" sz="1600" b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specification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determining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gestures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by the agent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animation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: how to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appropriate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movement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fr-FR" sz="1600" dirty="0" err="1">
                <a:solidFill>
                  <a:srgbClr val="240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Pelachaud</a:t>
            </a:r>
            <a:r>
              <a:rPr lang="fr-FR" sz="1600" dirty="0">
                <a:solidFill>
                  <a:srgbClr val="240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C. et al. "</a:t>
            </a:r>
            <a:r>
              <a:rPr lang="fr-FR" sz="1600" dirty="0" err="1">
                <a:solidFill>
                  <a:srgbClr val="240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Embodied</a:t>
            </a:r>
            <a:r>
              <a:rPr lang="fr-FR" sz="1600" dirty="0">
                <a:solidFill>
                  <a:srgbClr val="240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240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contextual</a:t>
            </a:r>
            <a:r>
              <a:rPr lang="fr-FR" sz="1600" dirty="0">
                <a:solidFill>
                  <a:srgbClr val="240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agent in information </a:t>
            </a:r>
            <a:r>
              <a:rPr lang="fr-FR" sz="1600" dirty="0" err="1">
                <a:solidFill>
                  <a:srgbClr val="240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delivering</a:t>
            </a:r>
            <a:r>
              <a:rPr lang="fr-FR" sz="1600" dirty="0">
                <a:solidFill>
                  <a:srgbClr val="240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application" (2002)</a:t>
            </a:r>
            <a:endParaRPr lang="fr-FR" sz="2000" dirty="0">
              <a:solidFill>
                <a:srgbClr val="240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4A91C8-AB96-B93D-3DAA-370528D763FE}"/>
              </a:ext>
            </a:extLst>
          </p:cNvPr>
          <p:cNvSpPr/>
          <p:nvPr/>
        </p:nvSpPr>
        <p:spPr>
          <a:xfrm>
            <a:off x="922566" y="993914"/>
            <a:ext cx="3332065" cy="2900674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8"/>
    </mc:Choice>
    <mc:Fallback xmlns="">
      <p:transition spd="slow" advTm="10038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fr-FR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system to </a:t>
            </a:r>
            <a:r>
              <a:rPr lang="fr-FR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generate</a:t>
            </a:r>
            <a:r>
              <a:rPr lang="fr-FR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fr-FR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sequence</a:t>
            </a:r>
            <a:r>
              <a:rPr lang="fr-FR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FR" sz="2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behaviors</a:t>
            </a:r>
            <a:r>
              <a:rPr lang="fr-FR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FBB56AFE-BD10-3704-E730-5789E31A2713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1;p1">
            <a:extLst>
              <a:ext uri="{FF2B5EF4-FFF2-40B4-BE49-F238E27FC236}">
                <a16:creationId xmlns:a16="http://schemas.microsoft.com/office/drawing/2014/main" id="{72E59754-55FC-1D37-C470-623DBD887D0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AC518642-782D-80AD-479F-737AC81A6EBF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7" name="Google Shape;99;p1">
            <a:extLst>
              <a:ext uri="{FF2B5EF4-FFF2-40B4-BE49-F238E27FC236}">
                <a16:creationId xmlns:a16="http://schemas.microsoft.com/office/drawing/2014/main" id="{8DF7DF3C-5731-A121-4386-73F8C73089BB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36F50AEF-DC82-6EA5-584B-40274F51A8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6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B275449-612F-510A-73D1-2E21EEA43336}"/>
              </a:ext>
            </a:extLst>
          </p:cNvPr>
          <p:cNvSpPr txBox="1"/>
          <p:nvPr/>
        </p:nvSpPr>
        <p:spPr>
          <a:xfrm>
            <a:off x="285388" y="922595"/>
            <a:ext cx="11906612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Generative models can be divided into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two main categories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rule-based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 models 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data-based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 models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9F5121-D000-A607-8C58-E0B8C29F2A2D}"/>
              </a:ext>
            </a:extLst>
          </p:cNvPr>
          <p:cNvSpPr txBox="1"/>
          <p:nvPr/>
        </p:nvSpPr>
        <p:spPr>
          <a:xfrm>
            <a:off x="2577662" y="2640518"/>
            <a:ext cx="6101254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data-based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models two sub-categories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statistical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 models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learning-based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 models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CF2704-259A-B001-6443-A2B460F7C47C}"/>
              </a:ext>
            </a:extLst>
          </p:cNvPr>
          <p:cNvSpPr txBox="1"/>
          <p:nvPr/>
        </p:nvSpPr>
        <p:spPr>
          <a:xfrm>
            <a:off x="4942490" y="4439135"/>
            <a:ext cx="6101254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learning-based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models two sub-categories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eterministic approach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non-deterministic approach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2" name="Flèche : angle droit 21">
            <a:extLst>
              <a:ext uri="{FF2B5EF4-FFF2-40B4-BE49-F238E27FC236}">
                <a16:creationId xmlns:a16="http://schemas.microsoft.com/office/drawing/2014/main" id="{82E4BB7F-4B2E-0770-6B33-111A62E47FCF}"/>
              </a:ext>
            </a:extLst>
          </p:cNvPr>
          <p:cNvSpPr/>
          <p:nvPr/>
        </p:nvSpPr>
        <p:spPr>
          <a:xfrm rot="5400000">
            <a:off x="3778920" y="4162641"/>
            <a:ext cx="983149" cy="855260"/>
          </a:xfrm>
          <a:prstGeom prst="bentUpArrow">
            <a:avLst>
              <a:gd name="adj1" fmla="val 8504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angle droit 22">
            <a:extLst>
              <a:ext uri="{FF2B5EF4-FFF2-40B4-BE49-F238E27FC236}">
                <a16:creationId xmlns:a16="http://schemas.microsoft.com/office/drawing/2014/main" id="{3E401472-CB4E-9978-77A9-55CC579A3DC0}"/>
              </a:ext>
            </a:extLst>
          </p:cNvPr>
          <p:cNvSpPr/>
          <p:nvPr/>
        </p:nvSpPr>
        <p:spPr>
          <a:xfrm rot="5400000">
            <a:off x="1286006" y="2391564"/>
            <a:ext cx="983149" cy="855260"/>
          </a:xfrm>
          <a:prstGeom prst="bentUpArrow">
            <a:avLst>
              <a:gd name="adj1" fmla="val 8504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04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8"/>
    </mc:Choice>
    <mc:Fallback xmlns="">
      <p:transition spd="slow" advTm="10038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30AC97-5320-B3E0-D3E0-2C6638346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4" t="71" r="6321" b="23763"/>
          <a:stretch/>
        </p:blipFill>
        <p:spPr>
          <a:xfrm>
            <a:off x="6199750" y="2599629"/>
            <a:ext cx="5707349" cy="3862453"/>
          </a:xfrm>
          <a:prstGeom prst="rect">
            <a:avLst/>
          </a:prstGeom>
        </p:spPr>
      </p:pic>
      <p:sp>
        <p:nvSpPr>
          <p:cNvPr id="118" name="Google Shape;118;p3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Evolution of </a:t>
            </a: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generation</a:t>
            </a: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(Stefan Kopp)</a:t>
            </a:r>
            <a:endParaRPr sz="2800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FBB56AFE-BD10-3704-E730-5789E31A2713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AC518642-782D-80AD-479F-737AC81A6EBF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ACAI 2023</a:t>
            </a:r>
            <a:endParaRPr dirty="0"/>
          </a:p>
        </p:txBody>
      </p:sp>
      <p:sp>
        <p:nvSpPr>
          <p:cNvPr id="7" name="Google Shape;99;p1">
            <a:extLst>
              <a:ext uri="{FF2B5EF4-FFF2-40B4-BE49-F238E27FC236}">
                <a16:creationId xmlns:a16="http://schemas.microsoft.com/office/drawing/2014/main" id="{8DF7DF3C-5731-A121-4386-73F8C73089BB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ACAI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36F50AEF-DC82-6EA5-584B-40274F51A8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7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9" name="Google Shape;91;p1">
            <a:extLst>
              <a:ext uri="{FF2B5EF4-FFF2-40B4-BE49-F238E27FC236}">
                <a16:creationId xmlns:a16="http://schemas.microsoft.com/office/drawing/2014/main" id="{AABBF142-0F37-34F2-D70E-38355833910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Alice Delbosc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A8F9F3-441B-0709-DEBA-7C0451825EF3}"/>
              </a:ext>
            </a:extLst>
          </p:cNvPr>
          <p:cNvSpPr txBox="1"/>
          <p:nvPr/>
        </p:nvSpPr>
        <p:spPr>
          <a:xfrm>
            <a:off x="94128" y="903669"/>
            <a:ext cx="1199029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Early </a:t>
            </a:r>
            <a:r>
              <a:rPr lang="en-US" sz="1800" b="1" dirty="0"/>
              <a:t>intention-based approaches </a:t>
            </a:r>
            <a:r>
              <a:rPr lang="en-US" sz="1800" dirty="0"/>
              <a:t>had </a:t>
            </a:r>
            <a:r>
              <a:rPr lang="en-US" sz="1800" b="1" dirty="0"/>
              <a:t>high communicative effectiveness </a:t>
            </a:r>
            <a:r>
              <a:rPr lang="en-US" sz="1800" dirty="0"/>
              <a:t>but were </a:t>
            </a:r>
            <a:r>
              <a:rPr lang="en-US" sz="1800" b="1" dirty="0"/>
              <a:t>not very natural</a:t>
            </a:r>
            <a:r>
              <a:rPr lang="en-US" sz="1800" dirty="0"/>
              <a:t>, since they mainly inserted predefined animations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28601C-54C9-0918-99D0-237C837B1783}"/>
              </a:ext>
            </a:extLst>
          </p:cNvPr>
          <p:cNvSpPr txBox="1"/>
          <p:nvPr/>
        </p:nvSpPr>
        <p:spPr>
          <a:xfrm>
            <a:off x="94128" y="3194446"/>
            <a:ext cx="6194353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Learning-based </a:t>
            </a:r>
            <a:r>
              <a:rPr lang="en-US" sz="1800" dirty="0"/>
              <a:t>models can generate </a:t>
            </a:r>
            <a:r>
              <a:rPr lang="en-US" sz="1800" b="1" dirty="0"/>
              <a:t>continuous, fairly natural gestures, </a:t>
            </a:r>
            <a:r>
              <a:rPr lang="en-US" sz="1800" dirty="0"/>
              <a:t>but are much</a:t>
            </a:r>
            <a:r>
              <a:rPr lang="en-US" sz="1800" b="1" dirty="0"/>
              <a:t> less communicative</a:t>
            </a:r>
            <a:endParaRPr lang="fr-FR" sz="18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947362-9255-996F-999D-F17BA8900077}"/>
              </a:ext>
            </a:extLst>
          </p:cNvPr>
          <p:cNvSpPr txBox="1"/>
          <p:nvPr/>
        </p:nvSpPr>
        <p:spPr>
          <a:xfrm>
            <a:off x="159150" y="1975089"/>
            <a:ext cx="1163710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Statistical approaches</a:t>
            </a:r>
            <a:r>
              <a:rPr lang="en-US" sz="1800" dirty="0"/>
              <a:t> </a:t>
            </a:r>
            <a:r>
              <a:rPr lang="en-US" sz="1800" b="1" dirty="0"/>
              <a:t>improved the naturalness </a:t>
            </a:r>
            <a:r>
              <a:rPr lang="en-US" sz="1800" dirty="0"/>
              <a:t>of gestures, while slightly </a:t>
            </a:r>
            <a:r>
              <a:rPr lang="en-US" sz="1800" b="1" dirty="0"/>
              <a:t>compromising communicative efficiency</a:t>
            </a:r>
            <a:endParaRPr lang="fr-FR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23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8"/>
    </mc:Choice>
    <mc:Fallback xmlns="">
      <p:transition spd="slow" advTm="10038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fr-FR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positioning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CDE0DDD9-4F3E-05DC-60A4-AA5C9B6D61E4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13BACCDC-A9CF-332B-4116-BC2DAC23BEA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966B2C1D-74B3-543C-CD12-9743DDD8E4EE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5" name="Google Shape;99;p1">
            <a:extLst>
              <a:ext uri="{FF2B5EF4-FFF2-40B4-BE49-F238E27FC236}">
                <a16:creationId xmlns:a16="http://schemas.microsoft.com/office/drawing/2014/main" id="{368E2232-31E4-F26D-7F9C-C8228D5E564F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B37485A4-9BF2-D6BF-974C-96330267431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8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AEFF97-C0D6-E3C7-56CA-AAC7556D9C4C}"/>
              </a:ext>
            </a:extLst>
          </p:cNvPr>
          <p:cNvSpPr txBox="1"/>
          <p:nvPr/>
        </p:nvSpPr>
        <p:spPr>
          <a:xfrm>
            <a:off x="94128" y="960632"/>
            <a:ext cx="12097872" cy="4007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Generate non-verbal behavior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an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interaction situation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with a virtual agent, in the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context of conflict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management in a professional environment: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semantically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rhythmically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relevant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head movements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gaze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facial expressions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Data-driven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non-deterministic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approach (to respect stochasticity)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an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interaction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context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with a particular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social attitude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hybrid approach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if required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4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28"/>
    </mc:Choice>
    <mc:Fallback xmlns="">
      <p:transition spd="slow" advTm="4232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94128" y="102045"/>
            <a:ext cx="11990296" cy="600323"/>
          </a:xfrm>
          <a:prstGeom prst="roundRect">
            <a:avLst>
              <a:gd name="adj" fmla="val 16667"/>
            </a:avLst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work for the first step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89;p1">
            <a:extLst>
              <a:ext uri="{FF2B5EF4-FFF2-40B4-BE49-F238E27FC236}">
                <a16:creationId xmlns:a16="http://schemas.microsoft.com/office/drawing/2014/main" id="{CDE0DDD9-4F3E-05DC-60A4-AA5C9B6D61E4}"/>
              </a:ext>
            </a:extLst>
          </p:cNvPr>
          <p:cNvSpPr/>
          <p:nvPr/>
        </p:nvSpPr>
        <p:spPr>
          <a:xfrm>
            <a:off x="0" y="6585872"/>
            <a:ext cx="12192000" cy="270387"/>
          </a:xfrm>
          <a:prstGeom prst="rect">
            <a:avLst/>
          </a:prstGeom>
          <a:solidFill>
            <a:srgbClr val="240F7F"/>
          </a:solidFill>
          <a:ln w="12700" cap="flat" cmpd="sng">
            <a:solidFill>
              <a:srgbClr val="829A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13BACCDC-A9CF-332B-4116-BC2DAC23BEA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11480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</a:rPr>
              <a:t>Aix Marseille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966B2C1D-74B3-543C-CD12-9743DDD8E4EE}"/>
              </a:ext>
            </a:extLst>
          </p:cNvPr>
          <p:cNvSpPr txBox="1"/>
          <p:nvPr/>
        </p:nvSpPr>
        <p:spPr>
          <a:xfrm>
            <a:off x="0" y="6585872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/>
          </a:p>
        </p:txBody>
      </p:sp>
      <p:sp>
        <p:nvSpPr>
          <p:cNvPr id="5" name="Google Shape;99;p1">
            <a:extLst>
              <a:ext uri="{FF2B5EF4-FFF2-40B4-BE49-F238E27FC236}">
                <a16:creationId xmlns:a16="http://schemas.microsoft.com/office/drawing/2014/main" id="{368E2232-31E4-F26D-7F9C-C8228D5E564F}"/>
              </a:ext>
            </a:extLst>
          </p:cNvPr>
          <p:cNvSpPr txBox="1"/>
          <p:nvPr/>
        </p:nvSpPr>
        <p:spPr>
          <a:xfrm>
            <a:off x="1680" y="6589047"/>
            <a:ext cx="4114800" cy="27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JTT TALEP 2023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B37485A4-9BF2-D6BF-974C-96330267431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3052" y="6590481"/>
            <a:ext cx="2743200" cy="2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chemeClr val="bg1"/>
                </a:solidFill>
              </a:rPr>
              <a:t>9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AEFF97-C0D6-E3C7-56CA-AAC7556D9C4C}"/>
              </a:ext>
            </a:extLst>
          </p:cNvPr>
          <p:cNvSpPr txBox="1"/>
          <p:nvPr/>
        </p:nvSpPr>
        <p:spPr>
          <a:xfrm>
            <a:off x="94128" y="960632"/>
            <a:ext cx="10548415" cy="462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Generate non-verbal behavior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an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interaction situation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with a virtual agent, in the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context of conflict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management in a professional environment: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rhythmically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relevant head movements, gaze and facial expressions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Data-driven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non-deterministic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approach (to respect stochasticity)</a:t>
            </a:r>
          </a:p>
          <a:p>
            <a:pPr marL="342900" indent="-342900">
              <a:lnSpc>
                <a:spcPct val="20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semantically relevant head movements, gaze and facial expressions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an interaction context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with a particular social attitude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hybrid approach if required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9CD7D2-F96C-FDD9-DC23-FB83F1B02021}"/>
              </a:ext>
            </a:extLst>
          </p:cNvPr>
          <p:cNvSpPr/>
          <p:nvPr/>
        </p:nvSpPr>
        <p:spPr>
          <a:xfrm>
            <a:off x="405934" y="2032843"/>
            <a:ext cx="9207062" cy="116664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2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28"/>
    </mc:Choice>
    <mc:Fallback xmlns="">
      <p:transition spd="slow" advTm="4232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8.5|28.6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8.5|28.6|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8.5|28.6|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8.5|28.6|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8.5|28.6|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8.5|28.6|9.6"/>
</p:tagLst>
</file>

<file path=ppt/theme/theme1.xml><?xml version="1.0" encoding="utf-8"?>
<a:theme xmlns:a="http://schemas.openxmlformats.org/drawingml/2006/main" name="Office Them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1193</Words>
  <Application>Microsoft Office PowerPoint</Application>
  <PresentationFormat>Grand écran</PresentationFormat>
  <Paragraphs>256</Paragraphs>
  <Slides>23</Slides>
  <Notes>23</Notes>
  <HiddenSlides>0</HiddenSlides>
  <MMClips>8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Courier New</vt:lpstr>
      <vt:lpstr>Noto Sans Symbols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savinfo</dc:creator>
  <cp:lastModifiedBy>alice delbosc</cp:lastModifiedBy>
  <cp:revision>70</cp:revision>
  <dcterms:created xsi:type="dcterms:W3CDTF">2022-02-07T19:21:35Z</dcterms:created>
  <dcterms:modified xsi:type="dcterms:W3CDTF">2023-10-19T08:58:17Z</dcterms:modified>
</cp:coreProperties>
</file>