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23"/>
  </p:notesMasterIdLst>
  <p:sldIdLst>
    <p:sldId id="305" r:id="rId2"/>
    <p:sldId id="296" r:id="rId3"/>
    <p:sldId id="257" r:id="rId4"/>
    <p:sldId id="322" r:id="rId5"/>
    <p:sldId id="324" r:id="rId6"/>
    <p:sldId id="323" r:id="rId7"/>
    <p:sldId id="327" r:id="rId8"/>
    <p:sldId id="273" r:id="rId9"/>
    <p:sldId id="277" r:id="rId10"/>
    <p:sldId id="309" r:id="rId11"/>
    <p:sldId id="328" r:id="rId12"/>
    <p:sldId id="307" r:id="rId13"/>
    <p:sldId id="279" r:id="rId14"/>
    <p:sldId id="332" r:id="rId15"/>
    <p:sldId id="317" r:id="rId16"/>
    <p:sldId id="295" r:id="rId17"/>
    <p:sldId id="298" r:id="rId18"/>
    <p:sldId id="312" r:id="rId19"/>
    <p:sldId id="329" r:id="rId20"/>
    <p:sldId id="330" r:id="rId21"/>
    <p:sldId id="333"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4633"/>
    <a:srgbClr val="32F8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9" autoAdjust="0"/>
    <p:restoredTop sz="76802" autoAdjust="0"/>
  </p:normalViewPr>
  <p:slideViewPr>
    <p:cSldViewPr snapToGrid="0">
      <p:cViewPr varScale="1">
        <p:scale>
          <a:sx n="48" d="100"/>
          <a:sy n="48" d="100"/>
        </p:scale>
        <p:origin x="67" y="37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AEDB2D-8444-4635-BDE9-706F28879B4E}" type="datetimeFigureOut">
              <a:rPr lang="fr-FR" smtClean="0"/>
              <a:t>10/10/2023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579EEB-50D9-47F5-822A-78459B7B7BE0}" type="slidenum">
              <a:rPr lang="fr-FR" smtClean="0"/>
              <a:t>‹N°›</a:t>
            </a:fld>
            <a:endParaRPr lang="fr-FR"/>
          </a:p>
        </p:txBody>
      </p:sp>
    </p:spTree>
    <p:extLst>
      <p:ext uri="{BB962C8B-B14F-4D97-AF65-F5344CB8AC3E}">
        <p14:creationId xmlns:p14="http://schemas.microsoft.com/office/powerpoint/2010/main" val="1864230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1</a:t>
            </a:fld>
            <a:endParaRPr lang="fr-FR"/>
          </a:p>
        </p:txBody>
      </p:sp>
    </p:spTree>
    <p:extLst>
      <p:ext uri="{BB962C8B-B14F-4D97-AF65-F5344CB8AC3E}">
        <p14:creationId xmlns:p14="http://schemas.microsoft.com/office/powerpoint/2010/main" val="2700174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Le </a:t>
            </a:r>
            <a:r>
              <a:rPr lang="en-US" dirty="0" err="1"/>
              <a:t>projet</a:t>
            </a:r>
            <a:r>
              <a:rPr lang="en-US" dirty="0"/>
              <a:t> REVITALISE </a:t>
            </a:r>
            <a:r>
              <a:rPr lang="en-US" dirty="0" err="1"/>
              <a:t>est</a:t>
            </a:r>
            <a:r>
              <a:rPr lang="en-US" dirty="0"/>
              <a:t> </a:t>
            </a:r>
            <a:r>
              <a:rPr lang="en-US" dirty="0" err="1"/>
              <a:t>financé</a:t>
            </a:r>
            <a:r>
              <a:rPr lang="en-US" dirty="0"/>
              <a:t> par ANR et </a:t>
            </a:r>
            <a:r>
              <a:rPr lang="en-US" dirty="0" err="1"/>
              <a:t>réuni</a:t>
            </a:r>
            <a:r>
              <a:rPr lang="en-US" dirty="0"/>
              <a:t> </a:t>
            </a:r>
            <a:r>
              <a:rPr lang="en-US" dirty="0" err="1"/>
              <a:t>plusieurs</a:t>
            </a:r>
            <a:r>
              <a:rPr lang="en-US" dirty="0"/>
              <a:t> </a:t>
            </a:r>
            <a:r>
              <a:rPr lang="en-US" dirty="0" err="1"/>
              <a:t>laboratoires</a:t>
            </a:r>
            <a:r>
              <a:rPr lang="en-US" dirty="0"/>
              <a:t> à Paris, Marseille et Nantes. </a:t>
            </a:r>
            <a:r>
              <a:rPr lang="en-US" dirty="0" err="1"/>
              <a:t>L’objectif</a:t>
            </a:r>
            <a:r>
              <a:rPr lang="en-US" dirty="0"/>
              <a:t> du </a:t>
            </a:r>
            <a:r>
              <a:rPr lang="en-US" dirty="0" err="1"/>
              <a:t>projet</a:t>
            </a:r>
            <a:r>
              <a:rPr lang="en-US" dirty="0"/>
              <a:t> </a:t>
            </a:r>
            <a:r>
              <a:rPr lang="en-US" dirty="0" err="1"/>
              <a:t>est</a:t>
            </a:r>
            <a:r>
              <a:rPr lang="en-US" dirty="0"/>
              <a:t> de </a:t>
            </a:r>
            <a:r>
              <a:rPr lang="en-US" dirty="0" err="1"/>
              <a:t>fournir</a:t>
            </a:r>
            <a:r>
              <a:rPr lang="en-US" dirty="0"/>
              <a:t> </a:t>
            </a:r>
            <a:r>
              <a:rPr lang="en-US" dirty="0" err="1"/>
              <a:t>une</a:t>
            </a:r>
            <a:r>
              <a:rPr lang="en-US" dirty="0"/>
              <a:t> </a:t>
            </a:r>
            <a:r>
              <a:rPr lang="en-US" dirty="0" err="1"/>
              <a:t>plateforme</a:t>
            </a:r>
            <a:r>
              <a:rPr lang="en-US" dirty="0"/>
              <a:t> pour </a:t>
            </a:r>
            <a:r>
              <a:rPr lang="en-US" dirty="0" err="1"/>
              <a:t>l’entrainement</a:t>
            </a:r>
            <a:r>
              <a:rPr lang="en-US" dirty="0"/>
              <a:t> à la PPP </a:t>
            </a:r>
            <a:r>
              <a:rPr lang="en-US" dirty="0" err="1"/>
              <a:t>en</a:t>
            </a:r>
            <a:r>
              <a:rPr lang="en-US" dirty="0"/>
              <a:t> complement du travail qui </a:t>
            </a:r>
            <a:r>
              <a:rPr lang="en-US" dirty="0" err="1"/>
              <a:t>peut</a:t>
            </a:r>
            <a:r>
              <a:rPr lang="en-US" dirty="0"/>
              <a:t> </a:t>
            </a:r>
            <a:r>
              <a:rPr lang="en-US" dirty="0" err="1"/>
              <a:t>être</a:t>
            </a:r>
            <a:r>
              <a:rPr lang="en-US" dirty="0"/>
              <a:t> fait avec des coach experts du </a:t>
            </a:r>
            <a:r>
              <a:rPr lang="en-US" dirty="0" err="1"/>
              <a:t>domaine</a:t>
            </a:r>
            <a:r>
              <a:rPr lang="en-US" dirty="0"/>
              <a:t>. </a:t>
            </a:r>
            <a:r>
              <a:rPr lang="en-US" dirty="0" err="1"/>
              <a:t>Certains</a:t>
            </a:r>
            <a:r>
              <a:rPr lang="en-US" dirty="0"/>
              <a:t> </a:t>
            </a:r>
            <a:r>
              <a:rPr lang="en-US" dirty="0" err="1"/>
              <a:t>membres</a:t>
            </a:r>
            <a:r>
              <a:rPr lang="en-US" dirty="0"/>
              <a:t> du </a:t>
            </a:r>
            <a:r>
              <a:rPr lang="en-US" dirty="0" err="1"/>
              <a:t>projet</a:t>
            </a:r>
            <a:r>
              <a:rPr lang="en-US" dirty="0"/>
              <a:t> se </a:t>
            </a:r>
            <a:r>
              <a:rPr lang="en-US" dirty="0" err="1"/>
              <a:t>concentrent</a:t>
            </a:r>
            <a:r>
              <a:rPr lang="en-US" dirty="0"/>
              <a:t> sur la PPP dans le cadre de </a:t>
            </a:r>
            <a:r>
              <a:rPr lang="en-US" dirty="0" err="1"/>
              <a:t>visio</a:t>
            </a:r>
            <a:r>
              <a:rPr lang="en-US" dirty="0"/>
              <a:t> conference de </a:t>
            </a:r>
            <a:r>
              <a:rPr lang="en-US" dirty="0" err="1"/>
              <a:t>mon</a:t>
            </a:r>
            <a:r>
              <a:rPr lang="en-US" dirty="0"/>
              <a:t> </a:t>
            </a:r>
            <a:r>
              <a:rPr lang="en-US" dirty="0" err="1"/>
              <a:t>côté</a:t>
            </a:r>
            <a:r>
              <a:rPr lang="en-US" dirty="0"/>
              <a:t> je me </a:t>
            </a:r>
            <a:r>
              <a:rPr lang="en-US" dirty="0" err="1"/>
              <a:t>penche</a:t>
            </a:r>
            <a:r>
              <a:rPr lang="en-US" dirty="0"/>
              <a:t> </a:t>
            </a:r>
            <a:r>
              <a:rPr lang="en-US" dirty="0" err="1"/>
              <a:t>plutôt</a:t>
            </a:r>
            <a:r>
              <a:rPr lang="en-US" dirty="0"/>
              <a:t> sur </a:t>
            </a:r>
            <a:r>
              <a:rPr lang="en-US" dirty="0" err="1"/>
              <a:t>l’utilisation</a:t>
            </a:r>
            <a:r>
              <a:rPr lang="en-US" dirty="0"/>
              <a:t> </a:t>
            </a:r>
            <a:r>
              <a:rPr lang="en-US" dirty="0" err="1"/>
              <a:t>d’audience</a:t>
            </a:r>
            <a:r>
              <a:rPr lang="en-US" dirty="0"/>
              <a:t> </a:t>
            </a:r>
            <a:r>
              <a:rPr lang="en-US" dirty="0" err="1"/>
              <a:t>virtuelle</a:t>
            </a:r>
            <a:r>
              <a:rPr lang="en-US" dirty="0"/>
              <a:t>. </a:t>
            </a:r>
            <a:r>
              <a:rPr lang="en-US" dirty="0" err="1"/>
              <a:t>Même</a:t>
            </a:r>
            <a:r>
              <a:rPr lang="en-US" dirty="0"/>
              <a:t> nous ne </a:t>
            </a:r>
            <a:r>
              <a:rPr lang="en-US" dirty="0" err="1"/>
              <a:t>travaillons</a:t>
            </a:r>
            <a:r>
              <a:rPr lang="en-US" dirty="0"/>
              <a:t> pas </a:t>
            </a:r>
            <a:r>
              <a:rPr lang="en-US" dirty="0" err="1"/>
              <a:t>exactement</a:t>
            </a:r>
            <a:r>
              <a:rPr lang="en-US" dirty="0"/>
              <a:t> sur les </a:t>
            </a:r>
            <a:r>
              <a:rPr lang="en-US" dirty="0" err="1"/>
              <a:t>mêmes</a:t>
            </a:r>
            <a:r>
              <a:rPr lang="en-US" dirty="0"/>
              <a:t> choses, nous </a:t>
            </a:r>
            <a:r>
              <a:rPr lang="en-US" dirty="0" err="1"/>
              <a:t>nous</a:t>
            </a:r>
            <a:r>
              <a:rPr lang="en-US" dirty="0"/>
              <a:t> </a:t>
            </a:r>
            <a:r>
              <a:rPr lang="en-US" dirty="0" err="1"/>
              <a:t>intéressons</a:t>
            </a:r>
            <a:r>
              <a:rPr lang="en-US" dirty="0"/>
              <a:t> à des </a:t>
            </a:r>
            <a:r>
              <a:rPr lang="en-US" dirty="0" err="1"/>
              <a:t>problématiques</a:t>
            </a:r>
            <a:r>
              <a:rPr lang="en-US" dirty="0"/>
              <a:t> communes </a:t>
            </a:r>
            <a:r>
              <a:rPr lang="en-US" dirty="0" err="1"/>
              <a:t>comme</a:t>
            </a:r>
            <a:r>
              <a:rPr lang="en-US" dirty="0"/>
              <a:t> </a:t>
            </a:r>
            <a:r>
              <a:rPr lang="en-US" dirty="0" err="1"/>
              <a:t>l’identification</a:t>
            </a:r>
            <a:r>
              <a:rPr lang="en-US" dirty="0"/>
              <a:t> des indices </a:t>
            </a:r>
            <a:r>
              <a:rPr lang="en-US" dirty="0" err="1"/>
              <a:t>comportementaux</a:t>
            </a:r>
            <a:r>
              <a:rPr lang="en-US" dirty="0"/>
              <a:t> </a:t>
            </a:r>
            <a:r>
              <a:rPr lang="en-US" dirty="0" err="1"/>
              <a:t>témoignant</a:t>
            </a:r>
            <a:r>
              <a:rPr lang="en-US" dirty="0"/>
              <a:t> </a:t>
            </a:r>
            <a:r>
              <a:rPr lang="en-US" dirty="0" err="1"/>
              <a:t>d’une</a:t>
            </a:r>
            <a:r>
              <a:rPr lang="en-US" dirty="0"/>
              <a:t> bonne PPP.</a:t>
            </a:r>
          </a:p>
          <a:p>
            <a:endParaRPr lang="en-US" dirty="0"/>
          </a:p>
          <a:p>
            <a:r>
              <a:rPr lang="en-US" dirty="0"/>
              <a:t>English version :</a:t>
            </a:r>
          </a:p>
          <a:p>
            <a:endParaRPr lang="en-US" dirty="0"/>
          </a:p>
          <a:p>
            <a:r>
              <a:rPr lang="en-US" dirty="0"/>
              <a:t>My work is part of a larger project financed by ANR. The ANR project, called REVITALISE, focuses on the evaluation of public speaking in general. Some members are interested in speaking via videoconferencing, for example, while I'm focusing on the use of a virtual audience. </a:t>
            </a:r>
            <a:endParaRPr lang="fr-FR" dirty="0"/>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10</a:t>
            </a:fld>
            <a:endParaRPr lang="fr-FR"/>
          </a:p>
        </p:txBody>
      </p:sp>
    </p:spTree>
    <p:extLst>
      <p:ext uri="{BB962C8B-B14F-4D97-AF65-F5344CB8AC3E}">
        <p14:creationId xmlns:p14="http://schemas.microsoft.com/office/powerpoint/2010/main" val="2178098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My work is part of a larger project financed by ANR. The ANR project, called REVITALISE, focuses on the evaluation of public speaking in general. Some members are interested in speaking via videoconferencing, for example, while I'm focusing on the use of a virtual audience. </a:t>
            </a:r>
          </a:p>
          <a:p>
            <a:r>
              <a:rPr lang="en-US" dirty="0"/>
              <a:t>But the aim is the same: to assess user performance based on behavioral indicators of speech quality.</a:t>
            </a:r>
            <a:endParaRPr lang="fr-FR" dirty="0"/>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11</a:t>
            </a:fld>
            <a:endParaRPr lang="fr-FR"/>
          </a:p>
        </p:txBody>
      </p:sp>
    </p:spTree>
    <p:extLst>
      <p:ext uri="{BB962C8B-B14F-4D97-AF65-F5344CB8AC3E}">
        <p14:creationId xmlns:p14="http://schemas.microsoft.com/office/powerpoint/2010/main" val="2043830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Alors plus </a:t>
            </a:r>
            <a:r>
              <a:rPr lang="en-US" dirty="0" err="1"/>
              <a:t>en</a:t>
            </a:r>
            <a:r>
              <a:rPr lang="en-US" dirty="0"/>
              <a:t> details, </a:t>
            </a:r>
            <a:r>
              <a:rPr lang="en-US" dirty="0" err="1"/>
              <a:t>mon</a:t>
            </a:r>
            <a:r>
              <a:rPr lang="en-US" dirty="0"/>
              <a:t> </a:t>
            </a:r>
            <a:r>
              <a:rPr lang="en-US" dirty="0" err="1"/>
              <a:t>projet</a:t>
            </a:r>
            <a:r>
              <a:rPr lang="en-US" dirty="0"/>
              <a:t> de these </a:t>
            </a:r>
            <a:r>
              <a:rPr lang="en-US" dirty="0" err="1"/>
              <a:t>est</a:t>
            </a:r>
            <a:r>
              <a:rPr lang="en-US" dirty="0"/>
              <a:t> le </a:t>
            </a:r>
            <a:r>
              <a:rPr lang="en-US" dirty="0" err="1"/>
              <a:t>suivant</a:t>
            </a:r>
            <a:r>
              <a:rPr lang="en-US" dirty="0"/>
              <a:t> : </a:t>
            </a:r>
          </a:p>
          <a:p>
            <a:r>
              <a:rPr lang="en-US" dirty="0"/>
              <a:t>Nous </a:t>
            </a:r>
            <a:r>
              <a:rPr lang="en-US" dirty="0" err="1"/>
              <a:t>souhaitons</a:t>
            </a:r>
            <a:r>
              <a:rPr lang="en-US" dirty="0"/>
              <a:t> identifier </a:t>
            </a:r>
            <a:r>
              <a:rPr lang="en-US" dirty="0" err="1"/>
              <a:t>quelles</a:t>
            </a:r>
            <a:r>
              <a:rPr lang="en-US" dirty="0"/>
              <a:t> variables et </a:t>
            </a:r>
            <a:r>
              <a:rPr lang="en-US" dirty="0" err="1"/>
              <a:t>quelles</a:t>
            </a:r>
            <a:r>
              <a:rPr lang="en-US" dirty="0"/>
              <a:t> </a:t>
            </a:r>
            <a:r>
              <a:rPr lang="en-US" dirty="0" err="1"/>
              <a:t>modalités</a:t>
            </a:r>
            <a:r>
              <a:rPr lang="en-US" dirty="0"/>
              <a:t> de </a:t>
            </a:r>
            <a:r>
              <a:rPr lang="en-US" dirty="0" err="1"/>
              <a:t>ces</a:t>
            </a:r>
            <a:r>
              <a:rPr lang="en-US" dirty="0"/>
              <a:t> variables </a:t>
            </a:r>
            <a:r>
              <a:rPr lang="en-US" dirty="0" err="1"/>
              <a:t>sont</a:t>
            </a:r>
            <a:r>
              <a:rPr lang="en-US" dirty="0"/>
              <a:t> </a:t>
            </a:r>
            <a:r>
              <a:rPr lang="en-US" dirty="0" err="1"/>
              <a:t>impliquées</a:t>
            </a:r>
            <a:r>
              <a:rPr lang="en-US" dirty="0"/>
              <a:t> dans </a:t>
            </a:r>
            <a:r>
              <a:rPr lang="en-US" dirty="0" err="1"/>
              <a:t>l’augmentation</a:t>
            </a:r>
            <a:r>
              <a:rPr lang="en-US" dirty="0"/>
              <a:t> du </a:t>
            </a:r>
            <a:r>
              <a:rPr lang="en-US" dirty="0" err="1"/>
              <a:t>niveau</a:t>
            </a:r>
            <a:r>
              <a:rPr lang="en-US" dirty="0"/>
              <a:t> de </a:t>
            </a:r>
            <a:r>
              <a:rPr lang="en-US" dirty="0" err="1"/>
              <a:t>difficulté</a:t>
            </a:r>
            <a:r>
              <a:rPr lang="en-US" dirty="0"/>
              <a:t> de la PPP. </a:t>
            </a:r>
          </a:p>
          <a:p>
            <a:r>
              <a:rPr lang="en-US" dirty="0"/>
              <a:t>Ce qui </a:t>
            </a:r>
            <a:r>
              <a:rPr lang="en-US" dirty="0" err="1"/>
              <a:t>pourrait</a:t>
            </a:r>
            <a:r>
              <a:rPr lang="en-US" dirty="0"/>
              <a:t> </a:t>
            </a:r>
            <a:r>
              <a:rPr lang="en-US" dirty="0" err="1"/>
              <a:t>constituer</a:t>
            </a:r>
            <a:r>
              <a:rPr lang="en-US" dirty="0"/>
              <a:t> la première étape de ma these, </a:t>
            </a:r>
            <a:r>
              <a:rPr lang="en-US" dirty="0" err="1"/>
              <a:t>c’est</a:t>
            </a:r>
            <a:r>
              <a:rPr lang="en-US" dirty="0"/>
              <a:t> </a:t>
            </a:r>
            <a:r>
              <a:rPr lang="en-US" dirty="0" err="1"/>
              <a:t>l’identification</a:t>
            </a:r>
            <a:r>
              <a:rPr lang="en-US" dirty="0"/>
              <a:t> des indices </a:t>
            </a:r>
            <a:r>
              <a:rPr lang="en-US" dirty="0" err="1"/>
              <a:t>comportementaux</a:t>
            </a:r>
            <a:r>
              <a:rPr lang="en-US" dirty="0"/>
              <a:t> </a:t>
            </a:r>
            <a:r>
              <a:rPr lang="en-US" dirty="0" err="1"/>
              <a:t>verbaux</a:t>
            </a:r>
            <a:r>
              <a:rPr lang="en-US" dirty="0"/>
              <a:t> et non </a:t>
            </a:r>
            <a:r>
              <a:rPr lang="en-US" dirty="0" err="1"/>
              <a:t>verbaux</a:t>
            </a:r>
            <a:r>
              <a:rPr lang="en-US" dirty="0"/>
              <a:t> qui </a:t>
            </a:r>
            <a:r>
              <a:rPr lang="en-US" dirty="0" err="1"/>
              <a:t>corrèlent</a:t>
            </a:r>
            <a:r>
              <a:rPr lang="en-US" dirty="0"/>
              <a:t> avec </a:t>
            </a:r>
            <a:r>
              <a:rPr lang="en-US" dirty="0" err="1"/>
              <a:t>une</a:t>
            </a:r>
            <a:r>
              <a:rPr lang="en-US" dirty="0"/>
              <a:t> bonne PPP. </a:t>
            </a:r>
          </a:p>
          <a:p>
            <a:r>
              <a:rPr lang="en-US" dirty="0" err="1"/>
              <a:t>Enfin</a:t>
            </a:r>
            <a:r>
              <a:rPr lang="en-US" dirty="0"/>
              <a:t> </a:t>
            </a:r>
            <a:r>
              <a:rPr lang="en-US" dirty="0" err="1"/>
              <a:t>une</a:t>
            </a:r>
            <a:r>
              <a:rPr lang="en-US" dirty="0"/>
              <a:t> étape plus </a:t>
            </a:r>
            <a:r>
              <a:rPr lang="en-US" dirty="0" err="1"/>
              <a:t>lointaine</a:t>
            </a:r>
            <a:r>
              <a:rPr lang="en-US" dirty="0"/>
              <a:t> dans ma these </a:t>
            </a:r>
            <a:r>
              <a:rPr lang="en-US" dirty="0" err="1"/>
              <a:t>est</a:t>
            </a:r>
            <a:r>
              <a:rPr lang="en-US" dirty="0"/>
              <a:t> </a:t>
            </a:r>
            <a:r>
              <a:rPr lang="en-US" dirty="0" err="1"/>
              <a:t>l’adaption</a:t>
            </a:r>
            <a:r>
              <a:rPr lang="en-US" dirty="0"/>
              <a:t> du </a:t>
            </a:r>
            <a:r>
              <a:rPr lang="en-US" dirty="0" err="1"/>
              <a:t>comportement</a:t>
            </a:r>
            <a:r>
              <a:rPr lang="en-US" dirty="0"/>
              <a:t> de </a:t>
            </a:r>
            <a:r>
              <a:rPr lang="en-US" dirty="0" err="1"/>
              <a:t>l’audience</a:t>
            </a:r>
            <a:r>
              <a:rPr lang="en-US" dirty="0"/>
              <a:t> </a:t>
            </a:r>
            <a:r>
              <a:rPr lang="en-US" dirty="0" err="1"/>
              <a:t>virtuelle</a:t>
            </a:r>
            <a:r>
              <a:rPr lang="en-US" dirty="0"/>
              <a:t> </a:t>
            </a:r>
            <a:r>
              <a:rPr lang="en-US" dirty="0" err="1"/>
              <a:t>en</a:t>
            </a:r>
            <a:r>
              <a:rPr lang="en-US" dirty="0"/>
              <a:t> function de la performance des participants, </a:t>
            </a:r>
            <a:r>
              <a:rPr lang="en-US" dirty="0" err="1"/>
              <a:t>c’est</a:t>
            </a:r>
            <a:r>
              <a:rPr lang="en-US" dirty="0"/>
              <a:t> à dire comment doit </a:t>
            </a:r>
            <a:r>
              <a:rPr lang="en-US" dirty="0" err="1"/>
              <a:t>s’adapter</a:t>
            </a:r>
            <a:r>
              <a:rPr lang="en-US" dirty="0"/>
              <a:t> </a:t>
            </a:r>
            <a:r>
              <a:rPr lang="en-US" dirty="0" err="1"/>
              <a:t>l’audience</a:t>
            </a:r>
            <a:r>
              <a:rPr lang="en-US" dirty="0"/>
              <a:t> </a:t>
            </a:r>
            <a:r>
              <a:rPr lang="en-US" dirty="0" err="1"/>
              <a:t>en</a:t>
            </a:r>
            <a:r>
              <a:rPr lang="en-US" dirty="0"/>
              <a:t> </a:t>
            </a:r>
            <a:r>
              <a:rPr lang="en-US" dirty="0" err="1"/>
              <a:t>réponse</a:t>
            </a:r>
            <a:r>
              <a:rPr lang="en-US" dirty="0"/>
              <a:t> à la performance. Est-</a:t>
            </a:r>
            <a:r>
              <a:rPr lang="en-US" dirty="0" err="1"/>
              <a:t>ce</a:t>
            </a:r>
            <a:r>
              <a:rPr lang="en-US" dirty="0"/>
              <a:t> que </a:t>
            </a:r>
            <a:r>
              <a:rPr lang="en-US" dirty="0" err="1"/>
              <a:t>si</a:t>
            </a:r>
            <a:r>
              <a:rPr lang="en-US" dirty="0"/>
              <a:t> la performance </a:t>
            </a:r>
            <a:r>
              <a:rPr lang="en-US" dirty="0" err="1"/>
              <a:t>est</a:t>
            </a:r>
            <a:r>
              <a:rPr lang="en-US" dirty="0"/>
              <a:t> negative </a:t>
            </a:r>
            <a:r>
              <a:rPr lang="en-US" dirty="0" err="1"/>
              <a:t>l’audience</a:t>
            </a:r>
            <a:r>
              <a:rPr lang="en-US" dirty="0"/>
              <a:t> doit adopter un </a:t>
            </a:r>
            <a:r>
              <a:rPr lang="en-US" dirty="0" err="1"/>
              <a:t>comportement</a:t>
            </a:r>
            <a:r>
              <a:rPr lang="en-US" dirty="0"/>
              <a:t> </a:t>
            </a:r>
            <a:r>
              <a:rPr lang="en-US" dirty="0" err="1"/>
              <a:t>positif</a:t>
            </a:r>
            <a:r>
              <a:rPr lang="en-US" dirty="0"/>
              <a:t> </a:t>
            </a:r>
            <a:r>
              <a:rPr lang="en-US" dirty="0" err="1"/>
              <a:t>ou</a:t>
            </a:r>
            <a:r>
              <a:rPr lang="en-US" dirty="0"/>
              <a:t> </a:t>
            </a:r>
            <a:r>
              <a:rPr lang="en-US" dirty="0" err="1"/>
              <a:t>négatif</a:t>
            </a:r>
            <a:r>
              <a:rPr lang="en-US" dirty="0"/>
              <a:t> ?</a:t>
            </a:r>
          </a:p>
          <a:p>
            <a:endParaRPr lang="en-US" dirty="0"/>
          </a:p>
          <a:p>
            <a:endParaRPr lang="en-US" dirty="0"/>
          </a:p>
          <a:p>
            <a:r>
              <a:rPr lang="en-US" dirty="0"/>
              <a:t>English version : </a:t>
            </a:r>
          </a:p>
          <a:p>
            <a:endParaRPr lang="en-US" dirty="0"/>
          </a:p>
          <a:p>
            <a:r>
              <a:rPr lang="en-US" dirty="0"/>
              <a:t>Here are the main stages of my thesis. First, we want to identify the characteristics that can increase the level of difficulty of public speaking by testing the variables of virtual audience gender, virtual audience size and social attitude.</a:t>
            </a:r>
          </a:p>
          <a:p>
            <a:r>
              <a:rPr lang="en-US" dirty="0"/>
              <a:t>Next, we will identify the indicators of good public speaking among those reported in the literature.</a:t>
            </a:r>
          </a:p>
          <a:p>
            <a:r>
              <a:rPr lang="en-US" dirty="0"/>
              <a:t>Finally, we will examine how the virtual audience should behave in response to the participants' performance.</a:t>
            </a:r>
          </a:p>
          <a:p>
            <a:endParaRPr lang="en-US" dirty="0"/>
          </a:p>
          <a:p>
            <a:r>
              <a:rPr lang="en-US" dirty="0"/>
              <a:t>The first major step is the automatic evaluation of participants' performance on the basis of verbal and non-verbal behavioral cues. </a:t>
            </a:r>
          </a:p>
          <a:p>
            <a:endParaRPr lang="fr-FR" dirty="0"/>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12</a:t>
            </a:fld>
            <a:endParaRPr lang="fr-FR"/>
          </a:p>
        </p:txBody>
      </p:sp>
    </p:spTree>
    <p:extLst>
      <p:ext uri="{BB962C8B-B14F-4D97-AF65-F5344CB8AC3E}">
        <p14:creationId xmlns:p14="http://schemas.microsoft.com/office/powerpoint/2010/main" val="2465918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Concernant</a:t>
            </a:r>
            <a:r>
              <a:rPr lang="en-US" dirty="0"/>
              <a:t> la première </a:t>
            </a:r>
            <a:r>
              <a:rPr lang="en-US" dirty="0" err="1"/>
              <a:t>partie</a:t>
            </a:r>
            <a:r>
              <a:rPr lang="en-US" dirty="0"/>
              <a:t> de ma these, </a:t>
            </a:r>
            <a:r>
              <a:rPr lang="en-US" dirty="0" err="1"/>
              <a:t>celle</a:t>
            </a:r>
            <a:r>
              <a:rPr lang="en-US" dirty="0"/>
              <a:t>-ci </a:t>
            </a:r>
            <a:r>
              <a:rPr lang="en-US" dirty="0" err="1"/>
              <a:t>est</a:t>
            </a:r>
            <a:r>
              <a:rPr lang="en-US" dirty="0"/>
              <a:t> prevue pour le </a:t>
            </a:r>
            <a:r>
              <a:rPr lang="en-US" dirty="0" err="1"/>
              <a:t>mois</a:t>
            </a:r>
            <a:r>
              <a:rPr lang="en-US" dirty="0"/>
              <a:t> </a:t>
            </a:r>
            <a:r>
              <a:rPr lang="en-US" dirty="0" err="1"/>
              <a:t>d’octobre</a:t>
            </a:r>
            <a:r>
              <a:rPr lang="en-US" dirty="0"/>
              <a:t>. Nous </a:t>
            </a:r>
            <a:r>
              <a:rPr lang="en-US" dirty="0" err="1"/>
              <a:t>prévoyons</a:t>
            </a:r>
            <a:r>
              <a:rPr lang="en-US" dirty="0"/>
              <a:t> de </a:t>
            </a:r>
            <a:r>
              <a:rPr lang="en-US" dirty="0" err="1"/>
              <a:t>réaliser</a:t>
            </a:r>
            <a:r>
              <a:rPr lang="en-US" dirty="0"/>
              <a:t> </a:t>
            </a:r>
            <a:r>
              <a:rPr lang="en-US" dirty="0" err="1"/>
              <a:t>une</a:t>
            </a:r>
            <a:r>
              <a:rPr lang="en-US" dirty="0"/>
              <a:t> </a:t>
            </a:r>
            <a:r>
              <a:rPr lang="en-US" dirty="0" err="1"/>
              <a:t>collecte</a:t>
            </a:r>
            <a:r>
              <a:rPr lang="en-US" dirty="0"/>
              <a:t> de corpus. Pour </a:t>
            </a:r>
            <a:r>
              <a:rPr lang="en-US" dirty="0" err="1"/>
              <a:t>cela</a:t>
            </a:r>
            <a:r>
              <a:rPr lang="en-US" dirty="0"/>
              <a:t> les participants </a:t>
            </a:r>
            <a:r>
              <a:rPr lang="en-US" dirty="0" err="1"/>
              <a:t>vont</a:t>
            </a:r>
            <a:r>
              <a:rPr lang="en-US" dirty="0"/>
              <a:t> </a:t>
            </a:r>
            <a:r>
              <a:rPr lang="en-US" dirty="0" err="1"/>
              <a:t>réaliser</a:t>
            </a:r>
            <a:r>
              <a:rPr lang="en-US" dirty="0"/>
              <a:t> </a:t>
            </a:r>
            <a:r>
              <a:rPr lang="en-US" dirty="0" err="1"/>
              <a:t>une</a:t>
            </a:r>
            <a:r>
              <a:rPr lang="en-US" dirty="0"/>
              <a:t> PPP </a:t>
            </a:r>
            <a:r>
              <a:rPr lang="en-US" dirty="0" err="1"/>
              <a:t>devant</a:t>
            </a:r>
            <a:r>
              <a:rPr lang="en-US" dirty="0"/>
              <a:t> </a:t>
            </a:r>
            <a:r>
              <a:rPr lang="en-US" dirty="0" err="1"/>
              <a:t>une</a:t>
            </a:r>
            <a:r>
              <a:rPr lang="en-US" dirty="0"/>
              <a:t> audience </a:t>
            </a:r>
            <a:r>
              <a:rPr lang="en-US" dirty="0" err="1"/>
              <a:t>virtuelle</a:t>
            </a:r>
            <a:r>
              <a:rPr lang="en-US" dirty="0"/>
              <a:t> qui </a:t>
            </a:r>
            <a:r>
              <a:rPr lang="en-US" dirty="0" err="1"/>
              <a:t>varie</a:t>
            </a:r>
            <a:r>
              <a:rPr lang="en-US" dirty="0"/>
              <a:t> </a:t>
            </a:r>
            <a:r>
              <a:rPr lang="en-US" dirty="0" err="1"/>
              <a:t>en</a:t>
            </a:r>
            <a:r>
              <a:rPr lang="en-US" dirty="0"/>
              <a:t> gender, </a:t>
            </a:r>
            <a:r>
              <a:rPr lang="en-US" dirty="0" err="1"/>
              <a:t>en</a:t>
            </a:r>
            <a:r>
              <a:rPr lang="en-US" dirty="0"/>
              <a:t> taille et </a:t>
            </a:r>
            <a:r>
              <a:rPr lang="en-US" dirty="0" err="1"/>
              <a:t>en</a:t>
            </a:r>
            <a:r>
              <a:rPr lang="en-US" dirty="0"/>
              <a:t> attitude </a:t>
            </a:r>
            <a:r>
              <a:rPr lang="en-US" dirty="0" err="1"/>
              <a:t>sociale</a:t>
            </a:r>
            <a:r>
              <a:rPr lang="en-US" dirty="0"/>
              <a:t>. </a:t>
            </a:r>
            <a:r>
              <a:rPr lang="en-US" dirty="0" err="1"/>
              <a:t>Parallèlement</a:t>
            </a:r>
            <a:r>
              <a:rPr lang="en-US" dirty="0"/>
              <a:t>, nous </a:t>
            </a:r>
            <a:r>
              <a:rPr lang="en-US" dirty="0" err="1"/>
              <a:t>enregistrerons</a:t>
            </a:r>
            <a:r>
              <a:rPr lang="en-US" dirty="0"/>
              <a:t> les </a:t>
            </a:r>
            <a:r>
              <a:rPr lang="en-US" dirty="0" err="1"/>
              <a:t>données</a:t>
            </a:r>
            <a:r>
              <a:rPr lang="en-US" dirty="0"/>
              <a:t> </a:t>
            </a:r>
            <a:r>
              <a:rPr lang="en-US" dirty="0" err="1"/>
              <a:t>comportementales</a:t>
            </a:r>
            <a:r>
              <a:rPr lang="en-US" dirty="0"/>
              <a:t> non </a:t>
            </a:r>
            <a:r>
              <a:rPr lang="en-US" dirty="0" err="1"/>
              <a:t>verbales</a:t>
            </a:r>
            <a:r>
              <a:rPr lang="en-US" dirty="0"/>
              <a:t> et </a:t>
            </a:r>
            <a:r>
              <a:rPr lang="en-US" dirty="0" err="1"/>
              <a:t>verbales</a:t>
            </a:r>
            <a:r>
              <a:rPr lang="en-US" dirty="0"/>
              <a:t>. Nous </a:t>
            </a:r>
            <a:r>
              <a:rPr lang="en-US" dirty="0" err="1"/>
              <a:t>solliciterons</a:t>
            </a:r>
            <a:r>
              <a:rPr lang="en-US" dirty="0"/>
              <a:t> des experts pour </a:t>
            </a:r>
            <a:r>
              <a:rPr lang="en-US" dirty="0" err="1"/>
              <a:t>annoter</a:t>
            </a:r>
            <a:r>
              <a:rPr lang="en-US" dirty="0"/>
              <a:t> la performance. </a:t>
            </a:r>
            <a:r>
              <a:rPr lang="en-US" dirty="0" err="1"/>
              <a:t>Puis</a:t>
            </a:r>
            <a:r>
              <a:rPr lang="en-US" dirty="0"/>
              <a:t> nous </a:t>
            </a:r>
            <a:r>
              <a:rPr lang="en-US" dirty="0" err="1"/>
              <a:t>utiliserons</a:t>
            </a:r>
            <a:r>
              <a:rPr lang="en-US" dirty="0"/>
              <a:t> un </a:t>
            </a:r>
            <a:r>
              <a:rPr lang="en-US" dirty="0" err="1"/>
              <a:t>modele</a:t>
            </a:r>
            <a:r>
              <a:rPr lang="en-US" dirty="0"/>
              <a:t> de machine learning au </a:t>
            </a:r>
            <a:r>
              <a:rPr lang="en-US" dirty="0" err="1"/>
              <a:t>quel</a:t>
            </a:r>
            <a:r>
              <a:rPr lang="en-US" dirty="0"/>
              <a:t> on </a:t>
            </a:r>
            <a:r>
              <a:rPr lang="en-US" dirty="0" err="1"/>
              <a:t>fournira</a:t>
            </a:r>
            <a:r>
              <a:rPr lang="en-US" dirty="0"/>
              <a:t> les </a:t>
            </a:r>
            <a:r>
              <a:rPr lang="en-US" dirty="0" err="1"/>
              <a:t>données</a:t>
            </a:r>
            <a:r>
              <a:rPr lang="en-US" dirty="0"/>
              <a:t> </a:t>
            </a:r>
            <a:r>
              <a:rPr lang="en-US" dirty="0" err="1"/>
              <a:t>comportementales</a:t>
            </a:r>
            <a:r>
              <a:rPr lang="en-US" dirty="0"/>
              <a:t> et les notes des experts </a:t>
            </a:r>
            <a:r>
              <a:rPr lang="en-US" dirty="0" err="1"/>
              <a:t>afin</a:t>
            </a:r>
            <a:r>
              <a:rPr lang="en-US" dirty="0"/>
              <a:t> </a:t>
            </a:r>
            <a:r>
              <a:rPr lang="en-US" dirty="0" err="1"/>
              <a:t>d’identifier</a:t>
            </a:r>
            <a:r>
              <a:rPr lang="en-US" dirty="0"/>
              <a:t> les indices qui </a:t>
            </a:r>
            <a:r>
              <a:rPr lang="en-US" dirty="0" err="1"/>
              <a:t>corrèlent</a:t>
            </a:r>
            <a:r>
              <a:rPr lang="en-US" dirty="0"/>
              <a:t> avec </a:t>
            </a:r>
            <a:r>
              <a:rPr lang="en-US" dirty="0" err="1"/>
              <a:t>une</a:t>
            </a:r>
            <a:r>
              <a:rPr lang="en-US" dirty="0"/>
              <a:t> bonne </a:t>
            </a:r>
            <a:r>
              <a:rPr lang="en-US" dirty="0" err="1"/>
              <a:t>prise</a:t>
            </a:r>
            <a:r>
              <a:rPr lang="en-US" dirty="0"/>
              <a:t> de parole.</a:t>
            </a:r>
          </a:p>
          <a:p>
            <a:endParaRPr lang="en-US" dirty="0"/>
          </a:p>
          <a:p>
            <a:r>
              <a:rPr lang="en-US" dirty="0"/>
              <a:t>Le </a:t>
            </a:r>
            <a:r>
              <a:rPr lang="en-US" dirty="0" err="1"/>
              <a:t>modèle</a:t>
            </a:r>
            <a:r>
              <a:rPr lang="en-US" dirty="0"/>
              <a:t> que nous </a:t>
            </a:r>
            <a:r>
              <a:rPr lang="en-US" dirty="0" err="1"/>
              <a:t>uliserons</a:t>
            </a:r>
            <a:r>
              <a:rPr lang="en-US" dirty="0"/>
              <a:t> </a:t>
            </a:r>
            <a:r>
              <a:rPr lang="en-US" dirty="0" err="1"/>
              <a:t>devra</a:t>
            </a:r>
            <a:r>
              <a:rPr lang="en-US" dirty="0"/>
              <a:t> </a:t>
            </a:r>
            <a:r>
              <a:rPr lang="en-US" dirty="0" err="1"/>
              <a:t>être</a:t>
            </a:r>
            <a:r>
              <a:rPr lang="en-US" dirty="0"/>
              <a:t> explicable et </a:t>
            </a:r>
            <a:r>
              <a:rPr lang="en-US" dirty="0" err="1"/>
              <a:t>devra</a:t>
            </a:r>
            <a:r>
              <a:rPr lang="en-US" dirty="0"/>
              <a:t> </a:t>
            </a:r>
            <a:r>
              <a:rPr lang="en-US" dirty="0" err="1"/>
              <a:t>être</a:t>
            </a:r>
            <a:r>
              <a:rPr lang="en-US" dirty="0"/>
              <a:t> </a:t>
            </a:r>
            <a:r>
              <a:rPr lang="en-US" dirty="0" err="1"/>
              <a:t>adapté</a:t>
            </a:r>
            <a:r>
              <a:rPr lang="en-US" dirty="0"/>
              <a:t> à </a:t>
            </a:r>
            <a:r>
              <a:rPr lang="en-US" dirty="0" err="1"/>
              <a:t>notre</a:t>
            </a:r>
            <a:r>
              <a:rPr lang="en-US" dirty="0"/>
              <a:t> </a:t>
            </a:r>
            <a:r>
              <a:rPr lang="en-US" dirty="0" err="1"/>
              <a:t>problématique</a:t>
            </a:r>
            <a:r>
              <a:rPr lang="en-US" dirty="0"/>
              <a:t> à savoir que nous </a:t>
            </a:r>
            <a:r>
              <a:rPr lang="en-US" dirty="0" err="1"/>
              <a:t>aurons</a:t>
            </a:r>
            <a:r>
              <a:rPr lang="en-US" dirty="0"/>
              <a:t> </a:t>
            </a:r>
            <a:r>
              <a:rPr lang="en-US" dirty="0" err="1"/>
              <a:t>peu</a:t>
            </a:r>
            <a:r>
              <a:rPr lang="en-US" dirty="0"/>
              <a:t> de </a:t>
            </a:r>
            <a:r>
              <a:rPr lang="en-US" dirty="0" err="1"/>
              <a:t>données</a:t>
            </a:r>
            <a:r>
              <a:rPr lang="en-US" dirty="0"/>
              <a:t> </a:t>
            </a:r>
            <a:r>
              <a:rPr lang="en-US" dirty="0" err="1"/>
              <a:t>mais</a:t>
            </a:r>
            <a:r>
              <a:rPr lang="en-US" dirty="0"/>
              <a:t> </a:t>
            </a:r>
            <a:r>
              <a:rPr lang="en-US" dirty="0" err="1"/>
              <a:t>beacoup</a:t>
            </a:r>
            <a:r>
              <a:rPr lang="en-US" dirty="0"/>
              <a:t> de features, que </a:t>
            </a:r>
            <a:r>
              <a:rPr lang="en-US" dirty="0" err="1"/>
              <a:t>ces</a:t>
            </a:r>
            <a:r>
              <a:rPr lang="en-US" dirty="0"/>
              <a:t> </a:t>
            </a:r>
            <a:r>
              <a:rPr lang="en-US" dirty="0" err="1"/>
              <a:t>données</a:t>
            </a:r>
            <a:r>
              <a:rPr lang="en-US" dirty="0"/>
              <a:t> </a:t>
            </a:r>
            <a:r>
              <a:rPr lang="en-US" dirty="0" err="1"/>
              <a:t>sont</a:t>
            </a:r>
            <a:r>
              <a:rPr lang="en-US" dirty="0"/>
              <a:t> </a:t>
            </a:r>
            <a:r>
              <a:rPr lang="en-US" dirty="0" err="1"/>
              <a:t>multimodales</a:t>
            </a:r>
            <a:r>
              <a:rPr lang="en-US" dirty="0"/>
              <a:t> et </a:t>
            </a:r>
            <a:r>
              <a:rPr lang="en-US" dirty="0" err="1"/>
              <a:t>qu’elles</a:t>
            </a:r>
            <a:r>
              <a:rPr lang="en-US" dirty="0"/>
              <a:t> </a:t>
            </a:r>
            <a:r>
              <a:rPr lang="en-US" dirty="0" err="1"/>
              <a:t>sont</a:t>
            </a:r>
            <a:r>
              <a:rPr lang="en-US" dirty="0"/>
              <a:t> </a:t>
            </a:r>
            <a:r>
              <a:rPr lang="en-US" dirty="0" err="1"/>
              <a:t>dynamiques</a:t>
            </a:r>
            <a:r>
              <a:rPr lang="en-US" dirty="0"/>
              <a:t> </a:t>
            </a:r>
            <a:r>
              <a:rPr lang="en-US" dirty="0" err="1"/>
              <a:t>c’est</a:t>
            </a:r>
            <a:r>
              <a:rPr lang="en-US" dirty="0"/>
              <a:t> à dire </a:t>
            </a:r>
            <a:r>
              <a:rPr lang="en-US" dirty="0" err="1"/>
              <a:t>qu’elles</a:t>
            </a:r>
            <a:r>
              <a:rPr lang="en-US" dirty="0"/>
              <a:t> </a:t>
            </a:r>
            <a:r>
              <a:rPr lang="en-US" dirty="0" err="1"/>
              <a:t>évoluent</a:t>
            </a:r>
            <a:r>
              <a:rPr lang="en-US" dirty="0"/>
              <a:t> au </a:t>
            </a:r>
            <a:r>
              <a:rPr lang="en-US" dirty="0" err="1"/>
              <a:t>cours</a:t>
            </a:r>
            <a:r>
              <a:rPr lang="en-US" dirty="0"/>
              <a:t> du temps.</a:t>
            </a:r>
          </a:p>
          <a:p>
            <a:endParaRPr lang="en-US" dirty="0"/>
          </a:p>
          <a:p>
            <a:endParaRPr lang="en-US" dirty="0"/>
          </a:p>
          <a:p>
            <a:r>
              <a:rPr lang="en-US" dirty="0"/>
              <a:t>English version :</a:t>
            </a:r>
          </a:p>
          <a:p>
            <a:endParaRPr lang="en-US" dirty="0"/>
          </a:p>
          <a:p>
            <a:r>
              <a:rPr lang="en-US" dirty="0"/>
              <a:t>The first stage is scheduled for next October. </a:t>
            </a:r>
          </a:p>
          <a:p>
            <a:r>
              <a:rPr lang="en-US" dirty="0"/>
              <a:t>To do this, participants will speak to a virtual audience that varies in gender, number and social attitude. We will record verbal and non-verbal behavioral cues. Each performance will be rated by experts, and we'll use a machine learning model that takes objective and subjective data as input to find out which behavioral cues correlate with good public speaking performance.</a:t>
            </a:r>
          </a:p>
          <a:p>
            <a:endParaRPr lang="en-US" dirty="0"/>
          </a:p>
          <a:p>
            <a:r>
              <a:rPr lang="en-US" dirty="0"/>
              <a:t>The model used will have to be interpretable considering that we have few data and many features, and that these are multimodal and dynamic.</a:t>
            </a:r>
          </a:p>
          <a:p>
            <a:endParaRPr lang="en-US" dirty="0"/>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13</a:t>
            </a:fld>
            <a:endParaRPr lang="fr-FR"/>
          </a:p>
        </p:txBody>
      </p:sp>
    </p:spTree>
    <p:extLst>
      <p:ext uri="{BB962C8B-B14F-4D97-AF65-F5344CB8AC3E}">
        <p14:creationId xmlns:p14="http://schemas.microsoft.com/office/powerpoint/2010/main" val="4269227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This is the annotation scheme we plan to use to record participants' non-verbal features during the virtual reality presentation.</a:t>
            </a:r>
            <a:endParaRPr lang="fr-FR" dirty="0"/>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14</a:t>
            </a:fld>
            <a:endParaRPr lang="fr-FR"/>
          </a:p>
        </p:txBody>
      </p:sp>
    </p:spTree>
    <p:extLst>
      <p:ext uri="{BB962C8B-B14F-4D97-AF65-F5344CB8AC3E}">
        <p14:creationId xmlns:p14="http://schemas.microsoft.com/office/powerpoint/2010/main" val="1327064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Mais </a:t>
            </a:r>
            <a:r>
              <a:rPr lang="en-US" dirty="0" err="1"/>
              <a:t>avant</a:t>
            </a:r>
            <a:r>
              <a:rPr lang="en-US" dirty="0"/>
              <a:t> de faire </a:t>
            </a:r>
            <a:r>
              <a:rPr lang="en-US" dirty="0" err="1"/>
              <a:t>cela</a:t>
            </a:r>
            <a:r>
              <a:rPr lang="en-US" dirty="0"/>
              <a:t>, il faut </a:t>
            </a:r>
            <a:r>
              <a:rPr lang="en-US" dirty="0" err="1"/>
              <a:t>qu’on</a:t>
            </a:r>
            <a:r>
              <a:rPr lang="en-US" dirty="0"/>
              <a:t> </a:t>
            </a:r>
            <a:r>
              <a:rPr lang="en-US" dirty="0" err="1"/>
              <a:t>définisse</a:t>
            </a:r>
            <a:r>
              <a:rPr lang="en-US" dirty="0"/>
              <a:t> </a:t>
            </a:r>
            <a:r>
              <a:rPr lang="en-US" dirty="0" err="1"/>
              <a:t>ce</a:t>
            </a:r>
            <a:r>
              <a:rPr lang="en-US" dirty="0"/>
              <a:t> </a:t>
            </a:r>
            <a:r>
              <a:rPr lang="en-US" dirty="0" err="1"/>
              <a:t>qu’est</a:t>
            </a:r>
            <a:r>
              <a:rPr lang="en-US" dirty="0"/>
              <a:t> </a:t>
            </a:r>
            <a:r>
              <a:rPr lang="en-US" dirty="0" err="1"/>
              <a:t>une</a:t>
            </a:r>
            <a:r>
              <a:rPr lang="en-US" dirty="0"/>
              <a:t> audience positive, negative </a:t>
            </a:r>
            <a:r>
              <a:rPr lang="en-US" dirty="0" err="1"/>
              <a:t>ou</a:t>
            </a:r>
            <a:r>
              <a:rPr lang="en-US" dirty="0"/>
              <a:t> </a:t>
            </a:r>
            <a:r>
              <a:rPr lang="en-US" dirty="0" err="1"/>
              <a:t>neutre</a:t>
            </a:r>
            <a:r>
              <a:rPr lang="en-US" dirty="0"/>
              <a:t> et la </a:t>
            </a:r>
            <a:r>
              <a:rPr lang="en-US" dirty="0" err="1"/>
              <a:t>seule</a:t>
            </a:r>
            <a:r>
              <a:rPr lang="en-US" dirty="0"/>
              <a:t> façon de le faire </a:t>
            </a:r>
            <a:r>
              <a:rPr lang="en-US" dirty="0" err="1"/>
              <a:t>c’est</a:t>
            </a:r>
            <a:r>
              <a:rPr lang="en-US" dirty="0"/>
              <a:t> de passer par la perception </a:t>
            </a:r>
            <a:r>
              <a:rPr lang="en-US" dirty="0" err="1"/>
              <a:t>qu’ont</a:t>
            </a:r>
            <a:r>
              <a:rPr lang="en-US" dirty="0"/>
              <a:t> les gens des attitudes de </a:t>
            </a:r>
            <a:r>
              <a:rPr lang="en-US" dirty="0" err="1"/>
              <a:t>l’audience</a:t>
            </a:r>
            <a:r>
              <a:rPr lang="en-US" dirty="0"/>
              <a:t> </a:t>
            </a:r>
            <a:r>
              <a:rPr lang="en-US" dirty="0" err="1"/>
              <a:t>virtuelle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English version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before we can do this, we need to know what is a positive, negative and neutral audience, in order to vary the social attitude.</a:t>
            </a:r>
          </a:p>
          <a:p>
            <a:endParaRPr lang="fr-FR" dirty="0"/>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15</a:t>
            </a:fld>
            <a:endParaRPr lang="fr-FR"/>
          </a:p>
        </p:txBody>
      </p:sp>
    </p:spTree>
    <p:extLst>
      <p:ext uri="{BB962C8B-B14F-4D97-AF65-F5344CB8AC3E}">
        <p14:creationId xmlns:p14="http://schemas.microsoft.com/office/powerpoint/2010/main" val="2566540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Au </a:t>
            </a:r>
            <a:r>
              <a:rPr lang="en-US" dirty="0" err="1"/>
              <a:t>niveau</a:t>
            </a:r>
            <a:r>
              <a:rPr lang="en-US" dirty="0"/>
              <a:t> du cadre </a:t>
            </a:r>
            <a:r>
              <a:rPr lang="en-US" dirty="0" err="1"/>
              <a:t>théorique</a:t>
            </a:r>
            <a:r>
              <a:rPr lang="en-US" dirty="0"/>
              <a:t>, comment </a:t>
            </a:r>
            <a:r>
              <a:rPr lang="en-US" dirty="0" err="1"/>
              <a:t>construire</a:t>
            </a:r>
            <a:r>
              <a:rPr lang="en-US" dirty="0"/>
              <a:t> </a:t>
            </a:r>
            <a:r>
              <a:rPr lang="en-US" dirty="0" err="1"/>
              <a:t>une</a:t>
            </a:r>
            <a:r>
              <a:rPr lang="en-US" dirty="0"/>
              <a:t> audience </a:t>
            </a:r>
            <a:r>
              <a:rPr lang="en-US" dirty="0" err="1"/>
              <a:t>virtuelle</a:t>
            </a:r>
            <a:r>
              <a:rPr lang="en-US" dirty="0"/>
              <a:t> ? </a:t>
            </a:r>
          </a:p>
          <a:p>
            <a:endParaRPr lang="en-US" dirty="0"/>
          </a:p>
          <a:p>
            <a:r>
              <a:rPr lang="en-US" dirty="0"/>
              <a:t>Et bien </a:t>
            </a:r>
            <a:r>
              <a:rPr lang="en-US" dirty="0" err="1"/>
              <a:t>c’est</a:t>
            </a:r>
            <a:r>
              <a:rPr lang="en-US" dirty="0"/>
              <a:t> </a:t>
            </a:r>
            <a:r>
              <a:rPr lang="en-US" dirty="0" err="1"/>
              <a:t>avant</a:t>
            </a:r>
            <a:r>
              <a:rPr lang="en-US" dirty="0"/>
              <a:t> tout </a:t>
            </a:r>
            <a:r>
              <a:rPr lang="en-US" dirty="0" err="1"/>
              <a:t>une</a:t>
            </a:r>
            <a:r>
              <a:rPr lang="en-US" dirty="0"/>
              <a:t> audience avec un </a:t>
            </a:r>
            <a:r>
              <a:rPr lang="en-US" dirty="0" err="1"/>
              <a:t>comportement</a:t>
            </a:r>
            <a:r>
              <a:rPr lang="en-US" dirty="0"/>
              <a:t> </a:t>
            </a:r>
            <a:r>
              <a:rPr lang="en-US" dirty="0" err="1"/>
              <a:t>d’écoute</a:t>
            </a:r>
            <a:r>
              <a:rPr lang="en-US" dirty="0"/>
              <a:t> </a:t>
            </a:r>
            <a:r>
              <a:rPr lang="en-US" dirty="0" err="1"/>
              <a:t>majoritairement</a:t>
            </a:r>
            <a:r>
              <a:rPr lang="en-US" dirty="0"/>
              <a:t>. Le </a:t>
            </a:r>
            <a:r>
              <a:rPr lang="en-US" dirty="0" err="1"/>
              <a:t>comportement</a:t>
            </a:r>
            <a:r>
              <a:rPr lang="en-US" dirty="0"/>
              <a:t> de </a:t>
            </a:r>
            <a:r>
              <a:rPr lang="en-US" dirty="0" err="1"/>
              <a:t>l’audience</a:t>
            </a:r>
            <a:r>
              <a:rPr lang="en-US" dirty="0"/>
              <a:t> </a:t>
            </a:r>
            <a:r>
              <a:rPr lang="en-US" dirty="0" err="1"/>
              <a:t>virtuelle</a:t>
            </a:r>
            <a:r>
              <a:rPr lang="en-US" dirty="0"/>
              <a:t> </a:t>
            </a:r>
            <a:r>
              <a:rPr lang="en-US" dirty="0" err="1"/>
              <a:t>reflète</a:t>
            </a:r>
            <a:r>
              <a:rPr lang="en-US" dirty="0"/>
              <a:t> </a:t>
            </a:r>
            <a:r>
              <a:rPr lang="en-US" dirty="0" err="1"/>
              <a:t>une</a:t>
            </a:r>
            <a:r>
              <a:rPr lang="en-US" dirty="0"/>
              <a:t> attitude </a:t>
            </a:r>
            <a:r>
              <a:rPr lang="en-US" dirty="0" err="1"/>
              <a:t>sociale</a:t>
            </a:r>
            <a:r>
              <a:rPr lang="en-US" dirty="0"/>
              <a:t> qui </a:t>
            </a:r>
            <a:r>
              <a:rPr lang="en-US" dirty="0" err="1"/>
              <a:t>résulte</a:t>
            </a:r>
            <a:r>
              <a:rPr lang="en-US" dirty="0"/>
              <a:t> de la </a:t>
            </a:r>
            <a:r>
              <a:rPr lang="en-US" dirty="0" err="1"/>
              <a:t>combinaison</a:t>
            </a:r>
            <a:r>
              <a:rPr lang="en-US" dirty="0"/>
              <a:t> </a:t>
            </a:r>
            <a:r>
              <a:rPr lang="en-US" dirty="0" err="1"/>
              <a:t>d’expressions</a:t>
            </a:r>
            <a:r>
              <a:rPr lang="en-US" dirty="0"/>
              <a:t> facials, de </a:t>
            </a:r>
            <a:r>
              <a:rPr lang="en-US" dirty="0" err="1"/>
              <a:t>mouvements</a:t>
            </a:r>
            <a:r>
              <a:rPr lang="en-US" dirty="0"/>
              <a:t> de tête, de direction du regard, de postures et de </a:t>
            </a:r>
            <a:r>
              <a:rPr lang="en-US" dirty="0" err="1"/>
              <a:t>gestes</a:t>
            </a:r>
            <a:r>
              <a:rPr lang="en-US" dirty="0"/>
              <a:t>.</a:t>
            </a:r>
          </a:p>
          <a:p>
            <a:r>
              <a:rPr lang="en-US" dirty="0"/>
              <a:t>Pour </a:t>
            </a:r>
            <a:r>
              <a:rPr lang="en-US" dirty="0" err="1"/>
              <a:t>construire</a:t>
            </a:r>
            <a:r>
              <a:rPr lang="en-US" dirty="0"/>
              <a:t> des attitudes </a:t>
            </a:r>
            <a:r>
              <a:rPr lang="en-US" dirty="0" err="1"/>
              <a:t>sociales</a:t>
            </a:r>
            <a:r>
              <a:rPr lang="en-US" dirty="0"/>
              <a:t> il faut </a:t>
            </a:r>
            <a:r>
              <a:rPr lang="en-US" dirty="0" err="1"/>
              <a:t>utiliser</a:t>
            </a:r>
            <a:r>
              <a:rPr lang="en-US" dirty="0"/>
              <a:t> un </a:t>
            </a:r>
            <a:r>
              <a:rPr lang="en-US" dirty="0" err="1"/>
              <a:t>modèle</a:t>
            </a:r>
            <a:r>
              <a:rPr lang="en-US" dirty="0"/>
              <a:t> </a:t>
            </a:r>
            <a:r>
              <a:rPr lang="en-US" dirty="0" err="1"/>
              <a:t>comportemental</a:t>
            </a:r>
            <a:r>
              <a:rPr lang="en-US" dirty="0"/>
              <a:t> </a:t>
            </a:r>
            <a:r>
              <a:rPr lang="en-US" dirty="0" err="1"/>
              <a:t>d’audience</a:t>
            </a:r>
            <a:r>
              <a:rPr lang="en-US" dirty="0"/>
              <a:t> </a:t>
            </a:r>
            <a:r>
              <a:rPr lang="en-US" dirty="0" err="1"/>
              <a:t>virtuelle</a:t>
            </a:r>
            <a:r>
              <a:rPr lang="en-US" dirty="0"/>
              <a:t>. Le plus </a:t>
            </a:r>
            <a:r>
              <a:rPr lang="en-US" dirty="0" err="1"/>
              <a:t>communément</a:t>
            </a:r>
            <a:r>
              <a:rPr lang="en-US" dirty="0"/>
              <a:t> </a:t>
            </a:r>
            <a:r>
              <a:rPr lang="en-US" dirty="0" err="1"/>
              <a:t>utilisé</a:t>
            </a:r>
            <a:r>
              <a:rPr lang="en-US" dirty="0"/>
              <a:t> dans le </a:t>
            </a:r>
            <a:r>
              <a:rPr lang="en-US" dirty="0" err="1"/>
              <a:t>domaine</a:t>
            </a:r>
            <a:r>
              <a:rPr lang="en-US" dirty="0"/>
              <a:t> </a:t>
            </a:r>
            <a:r>
              <a:rPr lang="en-US" dirty="0" err="1"/>
              <a:t>est</a:t>
            </a:r>
            <a:r>
              <a:rPr lang="en-US" dirty="0"/>
              <a:t> le </a:t>
            </a:r>
            <a:r>
              <a:rPr lang="en-US" dirty="0" err="1"/>
              <a:t>modèle</a:t>
            </a:r>
            <a:r>
              <a:rPr lang="en-US" dirty="0"/>
              <a:t> valence / arousal de Chollet </a:t>
            </a:r>
            <a:r>
              <a:rPr lang="en-US" dirty="0" err="1"/>
              <a:t>en</a:t>
            </a:r>
            <a:r>
              <a:rPr lang="en-US" dirty="0"/>
              <a:t> 2017. </a:t>
            </a:r>
            <a:r>
              <a:rPr lang="en-US" dirty="0" err="1"/>
              <a:t>L’attitude</a:t>
            </a:r>
            <a:r>
              <a:rPr lang="en-US" dirty="0"/>
              <a:t> </a:t>
            </a:r>
            <a:r>
              <a:rPr lang="en-US" dirty="0" err="1"/>
              <a:t>sociale</a:t>
            </a:r>
            <a:r>
              <a:rPr lang="en-US" dirty="0"/>
              <a:t> </a:t>
            </a:r>
            <a:r>
              <a:rPr lang="en-US" dirty="0" err="1"/>
              <a:t>émerge</a:t>
            </a:r>
            <a:r>
              <a:rPr lang="en-US" dirty="0"/>
              <a:t> de la </a:t>
            </a:r>
            <a:r>
              <a:rPr lang="en-US" dirty="0" err="1"/>
              <a:t>combinaison</a:t>
            </a:r>
            <a:r>
              <a:rPr lang="en-US" dirty="0"/>
              <a:t> de la dimension de valence </a:t>
            </a:r>
            <a:r>
              <a:rPr lang="en-US" dirty="0" err="1"/>
              <a:t>en</a:t>
            </a:r>
            <a:r>
              <a:rPr lang="en-US" dirty="0"/>
              <a:t> </a:t>
            </a:r>
            <a:r>
              <a:rPr lang="en-US" dirty="0" err="1"/>
              <a:t>abscisse</a:t>
            </a:r>
            <a:r>
              <a:rPr lang="en-US" dirty="0"/>
              <a:t> et </a:t>
            </a:r>
            <a:r>
              <a:rPr lang="en-US" dirty="0" err="1"/>
              <a:t>d’arousal</a:t>
            </a:r>
            <a:r>
              <a:rPr lang="en-US" dirty="0"/>
              <a:t> </a:t>
            </a:r>
            <a:r>
              <a:rPr lang="en-US" dirty="0" err="1"/>
              <a:t>en</a:t>
            </a:r>
            <a:r>
              <a:rPr lang="en-US" dirty="0"/>
              <a:t> </a:t>
            </a:r>
            <a:r>
              <a:rPr lang="en-US" dirty="0" err="1"/>
              <a:t>ordonné</a:t>
            </a:r>
            <a:r>
              <a:rPr lang="en-US" dirty="0"/>
              <a:t>. La valence </a:t>
            </a:r>
            <a:r>
              <a:rPr lang="en-US" dirty="0" err="1"/>
              <a:t>peut</a:t>
            </a:r>
            <a:r>
              <a:rPr lang="en-US" dirty="0"/>
              <a:t> </a:t>
            </a:r>
            <a:r>
              <a:rPr lang="en-US" dirty="0" err="1"/>
              <a:t>être</a:t>
            </a:r>
            <a:r>
              <a:rPr lang="en-US" dirty="0"/>
              <a:t> </a:t>
            </a:r>
            <a:r>
              <a:rPr lang="en-US" dirty="0" err="1"/>
              <a:t>vue</a:t>
            </a:r>
            <a:r>
              <a:rPr lang="en-US" dirty="0"/>
              <a:t> </a:t>
            </a:r>
            <a:r>
              <a:rPr lang="en-US" dirty="0" err="1"/>
              <a:t>comme</a:t>
            </a:r>
            <a:r>
              <a:rPr lang="en-US" dirty="0"/>
              <a:t> </a:t>
            </a:r>
            <a:r>
              <a:rPr lang="en-US" dirty="0" err="1"/>
              <a:t>une</a:t>
            </a:r>
            <a:r>
              <a:rPr lang="en-US" dirty="0"/>
              <a:t> opinion positive </a:t>
            </a:r>
            <a:r>
              <a:rPr lang="en-US" dirty="0" err="1"/>
              <a:t>ou</a:t>
            </a:r>
            <a:r>
              <a:rPr lang="en-US" dirty="0"/>
              <a:t> negative </a:t>
            </a:r>
            <a:r>
              <a:rPr lang="en-US" dirty="0" err="1"/>
              <a:t>envers</a:t>
            </a:r>
            <a:r>
              <a:rPr lang="en-US" dirty="0"/>
              <a:t> le </a:t>
            </a:r>
            <a:r>
              <a:rPr lang="en-US" dirty="0" err="1"/>
              <a:t>discours</a:t>
            </a:r>
            <a:r>
              <a:rPr lang="en-US" dirty="0"/>
              <a:t> </a:t>
            </a:r>
            <a:r>
              <a:rPr lang="en-US" dirty="0" err="1"/>
              <a:t>tandis</a:t>
            </a:r>
            <a:r>
              <a:rPr lang="en-US" dirty="0"/>
              <a:t> que </a:t>
            </a:r>
            <a:r>
              <a:rPr lang="en-US" dirty="0" err="1"/>
              <a:t>l’arousal</a:t>
            </a:r>
            <a:r>
              <a:rPr lang="en-US" dirty="0"/>
              <a:t> </a:t>
            </a:r>
            <a:r>
              <a:rPr lang="en-US" dirty="0" err="1"/>
              <a:t>peut</a:t>
            </a:r>
            <a:r>
              <a:rPr lang="en-US" dirty="0"/>
              <a:t> </a:t>
            </a:r>
            <a:r>
              <a:rPr lang="en-US" dirty="0" err="1"/>
              <a:t>être</a:t>
            </a:r>
            <a:r>
              <a:rPr lang="en-US" dirty="0"/>
              <a:t> vu </a:t>
            </a:r>
            <a:r>
              <a:rPr lang="en-US" dirty="0" err="1"/>
              <a:t>comme</a:t>
            </a:r>
            <a:r>
              <a:rPr lang="en-US" dirty="0"/>
              <a:t> le </a:t>
            </a:r>
            <a:r>
              <a:rPr lang="en-US" dirty="0" err="1"/>
              <a:t>niveau</a:t>
            </a:r>
            <a:r>
              <a:rPr lang="en-US" dirty="0"/>
              <a:t> </a:t>
            </a:r>
            <a:r>
              <a:rPr lang="en-US" dirty="0" err="1"/>
              <a:t>d’engagement</a:t>
            </a:r>
            <a:r>
              <a:rPr lang="en-US" dirty="0"/>
              <a:t> de </a:t>
            </a:r>
            <a:r>
              <a:rPr lang="en-US" dirty="0" err="1"/>
              <a:t>l’audience</a:t>
            </a:r>
            <a:r>
              <a:rPr lang="en-US" dirty="0"/>
              <a:t> pour la presentation qui </a:t>
            </a:r>
            <a:r>
              <a:rPr lang="en-US" dirty="0" err="1"/>
              <a:t>peut</a:t>
            </a:r>
            <a:r>
              <a:rPr lang="en-US" dirty="0"/>
              <a:t> </a:t>
            </a:r>
            <a:r>
              <a:rPr lang="en-US" dirty="0" err="1"/>
              <a:t>être</a:t>
            </a:r>
            <a:r>
              <a:rPr lang="en-US" dirty="0"/>
              <a:t> </a:t>
            </a:r>
            <a:r>
              <a:rPr lang="en-US" dirty="0" err="1"/>
              <a:t>faible</a:t>
            </a:r>
            <a:r>
              <a:rPr lang="en-US" dirty="0"/>
              <a:t> </a:t>
            </a:r>
            <a:r>
              <a:rPr lang="en-US" dirty="0" err="1"/>
              <a:t>ou</a:t>
            </a:r>
            <a:r>
              <a:rPr lang="en-US" dirty="0"/>
              <a:t> </a:t>
            </a:r>
            <a:r>
              <a:rPr lang="en-US" dirty="0" err="1"/>
              <a:t>élevé</a:t>
            </a:r>
            <a:r>
              <a:rPr lang="en-US" dirty="0"/>
              <a:t>.</a:t>
            </a:r>
          </a:p>
          <a:p>
            <a:r>
              <a:rPr lang="en-US" dirty="0" err="1"/>
              <a:t>Enthousiaste</a:t>
            </a:r>
            <a:r>
              <a:rPr lang="en-US" dirty="0"/>
              <a:t> correspond par </a:t>
            </a:r>
            <a:r>
              <a:rPr lang="en-US" dirty="0" err="1"/>
              <a:t>exemple</a:t>
            </a:r>
            <a:r>
              <a:rPr lang="en-US" dirty="0"/>
              <a:t> à un fort engagement et </a:t>
            </a:r>
            <a:r>
              <a:rPr lang="en-US" dirty="0" err="1"/>
              <a:t>une</a:t>
            </a:r>
            <a:r>
              <a:rPr lang="en-US" dirty="0"/>
              <a:t> valence +.</a:t>
            </a:r>
          </a:p>
          <a:p>
            <a:endParaRPr lang="en-US" dirty="0"/>
          </a:p>
          <a:p>
            <a:r>
              <a:rPr lang="en-US" dirty="0"/>
              <a:t>English version : </a:t>
            </a:r>
          </a:p>
          <a:p>
            <a:endParaRPr lang="en-US" dirty="0"/>
          </a:p>
          <a:p>
            <a:r>
              <a:rPr lang="en-US" dirty="0"/>
              <a:t>Concerning the theoretical background, How to build a virtual audience ? </a:t>
            </a:r>
          </a:p>
          <a:p>
            <a:r>
              <a:rPr lang="en-US" dirty="0"/>
              <a:t>What is the behavior of the audience ? So firstly, the audience mainly adopt nonverbal behavior. A listening behavior. </a:t>
            </a:r>
          </a:p>
          <a:p>
            <a:r>
              <a:rPr lang="en-US" dirty="0"/>
              <a:t>Non-verbal behavior reflects a social attitude resulting from the combination of facial expressions, head movements, gaze direction, postures and gestures.</a:t>
            </a:r>
          </a:p>
          <a:p>
            <a:endParaRPr lang="en-US" dirty="0"/>
          </a:p>
          <a:p>
            <a:pPr algn="l"/>
            <a:r>
              <a:rPr lang="en-US" dirty="0"/>
              <a:t>To build a social attitude, we use a behavioral model of a virtual audience. The best known is the valence / arousal model defined by Chollet in 2017. </a:t>
            </a:r>
            <a:r>
              <a:rPr lang="en-US" sz="1800" b="0" i="0" u="none" strike="noStrike" baseline="0" dirty="0">
                <a:latin typeface="LinLibertineT"/>
              </a:rPr>
              <a:t>Social attitudes emerge from a combination of the dimensions of valence (horizontal axis) and arousal (vertical axis). Valence can be viewed as a positive or negative opinion toward the speech and arousal represents the level of engagement of virtual agents.</a:t>
            </a:r>
          </a:p>
          <a:p>
            <a:pPr algn="l"/>
            <a:endParaRPr lang="en-US" sz="1800" b="0" i="0" u="none" strike="noStrike" baseline="0" dirty="0">
              <a:latin typeface="LinLibertineT"/>
            </a:endParaRPr>
          </a:p>
          <a:p>
            <a:pPr algn="l"/>
            <a:r>
              <a:rPr lang="en-US" sz="1800" b="0" i="0" u="none" strike="noStrike" baseline="0" dirty="0">
                <a:latin typeface="LinLibertineT"/>
              </a:rPr>
              <a:t>So according to this model, an attitude can be placed on the graph thanks to a valence and arousal value.</a:t>
            </a:r>
          </a:p>
          <a:p>
            <a:pPr algn="l"/>
            <a:endParaRPr lang="en-US" dirty="0"/>
          </a:p>
          <a:p>
            <a:r>
              <a:rPr lang="en-US" dirty="0"/>
              <a:t>According to Chollet's 2017 study, valence, positive or negative, is perceived via head movements (nodding or shaking), while level of engagement is perceived via posture and frequency of movement.</a:t>
            </a:r>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16</a:t>
            </a:fld>
            <a:endParaRPr lang="fr-FR"/>
          </a:p>
        </p:txBody>
      </p:sp>
    </p:spTree>
    <p:extLst>
      <p:ext uri="{BB962C8B-B14F-4D97-AF65-F5344CB8AC3E}">
        <p14:creationId xmlns:p14="http://schemas.microsoft.com/office/powerpoint/2010/main" val="128755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800" b="0" i="0" u="none" strike="noStrike" baseline="0" dirty="0">
                <a:latin typeface="LinLibertineT"/>
              </a:rPr>
              <a:t>La perception de l’attitude sociale est dépendante du comportement non verbal. Par exemple une attitude positive se caractérise par le fait de regarder le présentateur, de hocher la tête, de se pencher en avant tandis que le fait de secouer la tête en signe de désaccord, d’éviter le regard du présentateur, de se pencher en arrière d’utiliser son téléphone ou de croiser les bras sont perçu comme négatif.</a:t>
            </a:r>
          </a:p>
          <a:p>
            <a:pPr algn="l"/>
            <a:endParaRPr lang="fr-FR" sz="1800" b="0" i="0" u="none" strike="noStrike" baseline="0" dirty="0">
              <a:latin typeface="LinLibertineT"/>
            </a:endParaRPr>
          </a:p>
          <a:p>
            <a:pPr algn="l"/>
            <a:r>
              <a:rPr lang="fr-FR" sz="1800" b="0" i="0" u="none" strike="noStrike" baseline="0" dirty="0">
                <a:latin typeface="LinLibertineT"/>
              </a:rPr>
              <a:t>De plus l’attitude sociale a un impact sur l’expérience utilisateur. Les participants rapportent se sentir plus </a:t>
            </a:r>
            <a:r>
              <a:rPr lang="fr-FR" sz="1800" b="0" i="0" u="none" strike="noStrike" baseline="0" dirty="0" err="1">
                <a:latin typeface="LinLibertineT"/>
              </a:rPr>
              <a:t>anxieus</a:t>
            </a:r>
            <a:r>
              <a:rPr lang="fr-FR" sz="1800" b="0" i="0" u="none" strike="noStrike" baseline="0" dirty="0">
                <a:latin typeface="LinLibertineT"/>
              </a:rPr>
              <a:t> lorsqu’ils prennent la parole face à une audience négative par rapport à une audience positive. </a:t>
            </a:r>
          </a:p>
          <a:p>
            <a:pPr algn="l"/>
            <a:endParaRPr lang="fr-FR" sz="1800" b="0" i="0" u="none" strike="noStrike" baseline="0" dirty="0">
              <a:latin typeface="LinLibertineT"/>
            </a:endParaRPr>
          </a:p>
          <a:p>
            <a:pPr algn="l"/>
            <a:endParaRPr lang="fr-FR" sz="1800" b="0" i="0" u="none" strike="noStrike" baseline="0" dirty="0">
              <a:latin typeface="LinLibertineT"/>
            </a:endParaRPr>
          </a:p>
          <a:p>
            <a:pPr algn="l"/>
            <a:endParaRPr lang="fr-FR" sz="1800" b="0" i="0" u="none" strike="noStrike" baseline="0" dirty="0">
              <a:latin typeface="LinLibertineT"/>
            </a:endParaRPr>
          </a:p>
          <a:p>
            <a:pPr algn="l"/>
            <a:endParaRPr lang="fr-FR" sz="1800" b="0" i="0" u="none" strike="noStrike" baseline="0" dirty="0">
              <a:latin typeface="LinLibertineT"/>
            </a:endParaRPr>
          </a:p>
          <a:p>
            <a:pPr algn="l"/>
            <a:r>
              <a:rPr lang="fr-FR" sz="1800" b="0" i="0" u="none" strike="noStrike" baseline="0" dirty="0">
                <a:latin typeface="LinLibertineT"/>
              </a:rPr>
              <a:t>English version : </a:t>
            </a:r>
          </a:p>
          <a:p>
            <a:pPr algn="l"/>
            <a:endParaRPr lang="fr-FR" sz="1800" b="0" i="0" u="none" strike="noStrike" baseline="0" dirty="0">
              <a:latin typeface="LinLibertineT"/>
            </a:endParaRPr>
          </a:p>
          <a:p>
            <a:pPr algn="l"/>
            <a:r>
              <a:rPr lang="fr-FR" sz="1800" b="0" i="0" u="none" strike="noStrike" baseline="0" dirty="0" err="1">
                <a:latin typeface="LinLibertineT"/>
              </a:rPr>
              <a:t>Several</a:t>
            </a:r>
            <a:r>
              <a:rPr lang="fr-FR" sz="1800" b="0" i="0" u="none" strike="noStrike" baseline="0" dirty="0">
                <a:latin typeface="LinLibertineT"/>
              </a:rPr>
              <a:t> </a:t>
            </a:r>
            <a:r>
              <a:rPr lang="fr-FR" sz="1800" b="0" i="0" u="none" strike="noStrike" baseline="0" dirty="0" err="1">
                <a:latin typeface="LinLibertineT"/>
              </a:rPr>
              <a:t>research</a:t>
            </a:r>
            <a:r>
              <a:rPr lang="fr-FR" sz="1800" b="0" i="0" u="none" strike="noStrike" baseline="0" dirty="0">
                <a:latin typeface="LinLibertineT"/>
              </a:rPr>
              <a:t> </a:t>
            </a:r>
            <a:r>
              <a:rPr lang="en-US" sz="1800" b="0" i="0" u="none" strike="noStrike" baseline="0" dirty="0">
                <a:latin typeface="LinLibertineT"/>
              </a:rPr>
              <a:t>works have shown that users perceive different attitudes of the virtual audience depending on the nonverbal behavior of the virtual </a:t>
            </a:r>
            <a:r>
              <a:rPr lang="fr-FR" sz="1800" b="0" i="0" u="none" strike="noStrike" baseline="0" dirty="0">
                <a:latin typeface="LinLibertineT"/>
              </a:rPr>
              <a:t>agents.</a:t>
            </a:r>
            <a:endParaRPr lang="en-US" sz="1800" b="0" i="0" u="none" strike="noStrike" baseline="0" dirty="0">
              <a:latin typeface="LinLibertineT"/>
            </a:endParaRPr>
          </a:p>
          <a:p>
            <a:pPr algn="l"/>
            <a:endParaRPr lang="en-US" sz="1800" b="0" i="0" u="none" strike="noStrike" baseline="0" dirty="0">
              <a:latin typeface="LinLibertineT"/>
            </a:endParaRPr>
          </a:p>
          <a:p>
            <a:pPr algn="l"/>
            <a:r>
              <a:rPr lang="en-US" sz="1800" b="0" i="0" u="none" strike="noStrike" baseline="0" dirty="0">
                <a:latin typeface="LinLibertineT"/>
              </a:rPr>
              <a:t>For instance, virtual agents who shake their head, avoid looking at the speaker, lean back, frown, use their phone or cross their arms are perceived as an audience with a </a:t>
            </a:r>
            <a:r>
              <a:rPr lang="fr-FR" sz="1800" b="0" i="0" u="none" strike="noStrike" baseline="0" dirty="0" err="1">
                <a:latin typeface="LinLibertineT"/>
              </a:rPr>
              <a:t>negative</a:t>
            </a:r>
            <a:r>
              <a:rPr lang="fr-FR" sz="1800" b="0" i="0" u="none" strike="noStrike" baseline="0" dirty="0">
                <a:latin typeface="LinLibertineT"/>
              </a:rPr>
              <a:t> attitude;</a:t>
            </a:r>
            <a:r>
              <a:rPr lang="en-US" sz="1800" b="0" i="0" u="none" strike="noStrike" baseline="0" dirty="0">
                <a:latin typeface="LinLibertineT"/>
              </a:rPr>
              <a:t> while virtual agents who look at the speaker, nod and lean forward are perceived as a positive audience.</a:t>
            </a:r>
          </a:p>
          <a:p>
            <a:pPr algn="l"/>
            <a:endParaRPr lang="en-US" sz="1800" b="0" i="0" u="none" strike="noStrike" baseline="0" dirty="0">
              <a:latin typeface="LinLibertineT"/>
            </a:endParaRPr>
          </a:p>
          <a:p>
            <a:pPr algn="l"/>
            <a:r>
              <a:rPr lang="fr-FR" sz="1800" b="0" i="0" u="none" strike="noStrike" baseline="0" dirty="0" err="1">
                <a:latin typeface="LinLibertineT"/>
              </a:rPr>
              <a:t>These</a:t>
            </a:r>
            <a:r>
              <a:rPr lang="fr-FR" sz="1800" b="0" i="0" u="none" strike="noStrike" baseline="0" dirty="0">
                <a:latin typeface="LinLibertineT"/>
              </a:rPr>
              <a:t> social </a:t>
            </a:r>
            <a:r>
              <a:rPr lang="en-US" sz="1800" b="0" i="0" u="none" strike="noStrike" baseline="0" dirty="0">
                <a:latin typeface="LinLibertineT"/>
              </a:rPr>
              <a:t>attitudes have an impact on the user experience. In particular, it has been shown that negative audience generates greater anxiety and discomfort for the user than positive one.</a:t>
            </a:r>
          </a:p>
          <a:p>
            <a:pPr algn="l"/>
            <a:endParaRPr lang="en-US" sz="1800" b="0" i="0" u="none" strike="noStrike" baseline="0" dirty="0">
              <a:latin typeface="LinLibertineT"/>
            </a:endParaRPr>
          </a:p>
          <a:p>
            <a:pPr algn="l"/>
            <a:r>
              <a:rPr lang="en-US" dirty="0"/>
              <a:t>The same author also found that women reported higher public speaking anxiety than men when faced with a male audience. However, in his experiment, he did not compare it with a female audience.</a:t>
            </a:r>
            <a:endParaRPr lang="fr-FR" dirty="0"/>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17</a:t>
            </a:fld>
            <a:endParaRPr lang="fr-FR"/>
          </a:p>
        </p:txBody>
      </p:sp>
    </p:spTree>
    <p:extLst>
      <p:ext uri="{BB962C8B-B14F-4D97-AF65-F5344CB8AC3E}">
        <p14:creationId xmlns:p14="http://schemas.microsoft.com/office/powerpoint/2010/main" val="2320164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Glémarec</a:t>
            </a:r>
            <a:r>
              <a:rPr lang="fr-FR" dirty="0"/>
              <a:t> en 2021 puis 2022 a identifié 6 attitudes sociales sur la base du model valence / arousal. Cependant, ce modèle ne couvre pas l’ensemble des attitudes sociales possible. Nous avons donc construit un nouveau modèle qui ajoute la notion de stance épistémique manquante jusqu’alors et qui représente l’évaluation subjective du contenu de la présentation. Nous retrouvons dans le modèle la notion d’engagement de l’audience vis-à-vis de la présentation et la notion de stance affectif qui correspond à l’évaluation subjective affective, c’est-à-dire à quel point ce qui est dit pendant la présentation génère chez mois des émotions (positives, négative ou neutre).</a:t>
            </a:r>
          </a:p>
          <a:p>
            <a:endParaRPr lang="fr-FR" dirty="0"/>
          </a:p>
          <a:p>
            <a:r>
              <a:rPr lang="fr-FR" dirty="0"/>
              <a:t>Aussi ces 3 dimensions nous permettent de définir un arbre de décision. Le public peut être attentif ou non, puis d’accord, pas d’accord ou ni l’un ni l’autre et exprimer des émotions positives, négatives ou neutres. </a:t>
            </a:r>
          </a:p>
          <a:p>
            <a:r>
              <a:rPr lang="fr-FR" dirty="0"/>
              <a:t>En effet, nous avons trouvé que le modèle actuel ne permettrait pas de couvrir l’ensemble des attitudes sociales. Par exemple, si vous êtes </a:t>
            </a:r>
            <a:r>
              <a:rPr lang="fr-FR" dirty="0" err="1"/>
              <a:t>attenfif</a:t>
            </a:r>
            <a:r>
              <a:rPr lang="fr-FR" dirty="0"/>
              <a:t> à ce que je vous dis et que vous êtes en désaccord avec mon modèle par exemple et que vous exprimez des émotions neutres vous pourriez avoir une attitude bienveillante envers moi. </a:t>
            </a:r>
          </a:p>
          <a:p>
            <a:endParaRPr lang="fr-FR" dirty="0"/>
          </a:p>
          <a:p>
            <a:endParaRPr lang="fr-FR" dirty="0"/>
          </a:p>
          <a:p>
            <a:r>
              <a:rPr lang="fr-FR" dirty="0"/>
              <a:t>English version : </a:t>
            </a:r>
          </a:p>
          <a:p>
            <a:endParaRPr lang="fr-FR" dirty="0"/>
          </a:p>
          <a:p>
            <a:r>
              <a:rPr lang="fr-FR" dirty="0" err="1"/>
              <a:t>Based</a:t>
            </a:r>
            <a:r>
              <a:rPr lang="fr-FR" dirty="0"/>
              <a:t> on the valence / arousal model, </a:t>
            </a:r>
            <a:r>
              <a:rPr lang="fr-FR" dirty="0" err="1"/>
              <a:t>Glemarec</a:t>
            </a:r>
            <a:r>
              <a:rPr lang="fr-FR" dirty="0"/>
              <a:t> et al. Have </a:t>
            </a:r>
            <a:r>
              <a:rPr lang="fr-FR" dirty="0" err="1"/>
              <a:t>defined</a:t>
            </a:r>
            <a:r>
              <a:rPr lang="fr-FR" dirty="0"/>
              <a:t> in 2021 and </a:t>
            </a:r>
            <a:r>
              <a:rPr lang="fr-FR" dirty="0" err="1"/>
              <a:t>then</a:t>
            </a:r>
            <a:r>
              <a:rPr lang="fr-FR" dirty="0"/>
              <a:t> in 2022 a set of 6 social attitudes : </a:t>
            </a:r>
            <a:r>
              <a:rPr lang="fr-FR" dirty="0" err="1"/>
              <a:t>critical</a:t>
            </a:r>
            <a:r>
              <a:rPr lang="fr-FR" dirty="0"/>
              <a:t>, </a:t>
            </a:r>
            <a:r>
              <a:rPr lang="fr-FR" dirty="0" err="1"/>
              <a:t>bored</a:t>
            </a:r>
            <a:r>
              <a:rPr lang="fr-FR" dirty="0"/>
              <a:t>, </a:t>
            </a:r>
            <a:r>
              <a:rPr lang="fr-FR" dirty="0" err="1"/>
              <a:t>indifferent</a:t>
            </a:r>
            <a:r>
              <a:rPr lang="fr-FR" dirty="0"/>
              <a:t>, </a:t>
            </a:r>
            <a:r>
              <a:rPr lang="fr-FR" dirty="0" err="1"/>
              <a:t>interested</a:t>
            </a:r>
            <a:r>
              <a:rPr lang="fr-FR" dirty="0"/>
              <a:t>, </a:t>
            </a:r>
            <a:r>
              <a:rPr lang="fr-FR" dirty="0" err="1"/>
              <a:t>enthusiastic</a:t>
            </a:r>
            <a:r>
              <a:rPr lang="fr-FR" dirty="0"/>
              <a:t>, </a:t>
            </a:r>
            <a:r>
              <a:rPr lang="fr-FR" dirty="0" err="1"/>
              <a:t>disrespectful</a:t>
            </a:r>
            <a:r>
              <a:rPr lang="fr-FR" dirty="0"/>
              <a:t>.</a:t>
            </a:r>
          </a:p>
          <a:p>
            <a:endParaRPr lang="fr-FR" dirty="0"/>
          </a:p>
          <a:p>
            <a:r>
              <a:rPr lang="en-US" dirty="0"/>
              <a:t>However, this model does not represent all social attitudes. Indeed, it does not take into account the viewer's agreement with what is said during the presentation. This is why we propose a new model based on audience engagement corresponding to arousal. This model is based on the notion of affective stance, which represents a subjective affective evaluation. In other words, does the audience express positive, negative or neutral emotions? It is also based on the notion of epistemic stance, which represents a subjective evaluation of content. In other words, does the audience agree or disagree with the content of the presentation?</a:t>
            </a:r>
          </a:p>
          <a:p>
            <a:endParaRPr lang="en-US" dirty="0"/>
          </a:p>
          <a:p>
            <a:r>
              <a:rPr lang="en-US" dirty="0"/>
              <a:t>For example, you may be attentive to what I'm telling you, but disagree with my model. If this is the case, you can express negative emotions if it really is against your principles or beliefs, for example. But you can also express no emotion at all, or even positive emotions resembling a benevolent attitude towards me, because even if you don't agree, you like me.</a:t>
            </a:r>
          </a:p>
          <a:p>
            <a:r>
              <a:rPr lang="en-US" dirty="0"/>
              <a:t>if it's the case you'll be expressing a benevolent attitude towards me.</a:t>
            </a:r>
          </a:p>
          <a:p>
            <a:endParaRPr lang="en-US" dirty="0"/>
          </a:p>
          <a:p>
            <a:r>
              <a:rPr lang="en-US" dirty="0"/>
              <a:t>The doubt and benevolence are the 2 attitudes that our model allows us to add.</a:t>
            </a:r>
          </a:p>
          <a:p>
            <a:endParaRPr lang="en-US" dirty="0"/>
          </a:p>
          <a:p>
            <a:endParaRPr lang="fr-FR" dirty="0"/>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18</a:t>
            </a:fld>
            <a:endParaRPr lang="fr-FR"/>
          </a:p>
        </p:txBody>
      </p:sp>
    </p:spTree>
    <p:extLst>
      <p:ext uri="{BB962C8B-B14F-4D97-AF65-F5344CB8AC3E}">
        <p14:creationId xmlns:p14="http://schemas.microsoft.com/office/powerpoint/2010/main" val="1764008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Comme je le disais précédemment, une attitude sociale est perçue à partir d’une combinaison de comportement non verbaux. Et Grâce à la littérature nous avons identifié des caractéristiques assez fiables. </a:t>
            </a:r>
          </a:p>
          <a:p>
            <a:r>
              <a:rPr lang="fr-FR" dirty="0"/>
              <a:t>Les mouvements de tête par exemple semblent informer sur l’accord de l’agent vis-à-vis de ce qui est dit par le présentateur.</a:t>
            </a:r>
          </a:p>
          <a:p>
            <a:r>
              <a:rPr lang="fr-FR" dirty="0"/>
              <a:t>Les expressions faciales renseignent sur la valence, est-ce qu’ils expriment des émotions positives, négatives ou aucune émotion ?</a:t>
            </a:r>
          </a:p>
          <a:p>
            <a:r>
              <a:rPr lang="fr-FR" dirty="0"/>
              <a:t>La posture et la direction du regard renseignent quant à elles sur l’engagement de l’audience.</a:t>
            </a:r>
          </a:p>
          <a:p>
            <a:endParaRPr lang="fr-FR" dirty="0"/>
          </a:p>
          <a:p>
            <a:r>
              <a:rPr lang="fr-FR" dirty="0"/>
              <a:t>Cependant, il y a des contradictions dans la littérature concernant par exemple l’ouverture ou la relaxation de la posture. Selon Zeng en 2022, une posture fermée est une posture pour laquelle les mains sont suffisamment rapprochées l’une de l’autre voir se chevauchent et dans leur étude en 2017 Chollet et Scherer définissent les mains derrières la tête comme une posture ouverte et les bras croisées comme une posture fermée.</a:t>
            </a:r>
          </a:p>
          <a:p>
            <a:endParaRPr lang="fr-FR" dirty="0"/>
          </a:p>
          <a:p>
            <a:r>
              <a:rPr lang="fr-FR" dirty="0"/>
              <a:t>Cependant, nous pensons que cette modalité peut être perçue différemment selon la combinaison utilisée. Par exemple comment sont perçus les bras croisés si le personnage virtuel </a:t>
            </a:r>
            <a:r>
              <a:rPr lang="fr-FR" dirty="0" err="1"/>
              <a:t>hôche</a:t>
            </a:r>
            <a:r>
              <a:rPr lang="fr-FR" dirty="0"/>
              <a:t> la tête et souris en même temps ? </a:t>
            </a:r>
          </a:p>
          <a:p>
            <a:endParaRPr lang="fr-FR" dirty="0"/>
          </a:p>
          <a:p>
            <a:r>
              <a:rPr lang="fr-FR" dirty="0"/>
              <a:t>Je ne peux pas vous dire en détail les hypothèses que nous avons posé pour pas influencer vos résultats mais nous faisons l’hypothèse que la perception de la posture est dépendante d’autres modalités comme les hochements de tête par exemple. </a:t>
            </a:r>
          </a:p>
          <a:p>
            <a:endParaRPr lang="fr-FR" dirty="0"/>
          </a:p>
          <a:p>
            <a:endParaRPr lang="fr-FR" dirty="0"/>
          </a:p>
          <a:p>
            <a:endParaRPr lang="fr-FR" dirty="0"/>
          </a:p>
          <a:p>
            <a:endParaRPr lang="fr-FR" dirty="0"/>
          </a:p>
          <a:p>
            <a:r>
              <a:rPr lang="fr-FR" dirty="0"/>
              <a:t>English version : </a:t>
            </a:r>
          </a:p>
          <a:p>
            <a:r>
              <a:rPr lang="en-US" dirty="0"/>
              <a:t>A social attitude is perceived from a combination of nonverbal behaviors and, thanks to the literature, we have identified some relevant features.</a:t>
            </a:r>
          </a:p>
          <a:p>
            <a:r>
              <a:rPr lang="fr-FR" dirty="0"/>
              <a:t>Head </a:t>
            </a:r>
            <a:r>
              <a:rPr lang="fr-FR" dirty="0" err="1"/>
              <a:t>movements</a:t>
            </a:r>
            <a:r>
              <a:rPr lang="fr-FR" dirty="0"/>
              <a:t> </a:t>
            </a:r>
            <a:r>
              <a:rPr lang="fr-FR" dirty="0" err="1"/>
              <a:t>provide</a:t>
            </a:r>
            <a:r>
              <a:rPr lang="fr-FR" dirty="0"/>
              <a:t> information on the </a:t>
            </a:r>
            <a:r>
              <a:rPr lang="fr-FR" dirty="0" err="1"/>
              <a:t>agent’s</a:t>
            </a:r>
            <a:r>
              <a:rPr lang="fr-FR" dirty="0"/>
              <a:t> agreement </a:t>
            </a:r>
            <a:r>
              <a:rPr lang="fr-FR" dirty="0" err="1"/>
              <a:t>with</a:t>
            </a:r>
            <a:r>
              <a:rPr lang="fr-FR" dirty="0"/>
              <a:t> the </a:t>
            </a:r>
            <a:r>
              <a:rPr lang="fr-FR" dirty="0" err="1"/>
              <a:t>speaker’s</a:t>
            </a:r>
            <a:r>
              <a:rPr lang="fr-FR" dirty="0"/>
              <a:t> </a:t>
            </a:r>
            <a:r>
              <a:rPr lang="fr-FR" dirty="0" err="1"/>
              <a:t>discourse</a:t>
            </a:r>
            <a:r>
              <a:rPr lang="fr-FR" dirty="0"/>
              <a:t>. </a:t>
            </a:r>
          </a:p>
          <a:p>
            <a:r>
              <a:rPr lang="fr-FR" dirty="0"/>
              <a:t>Facial expressions </a:t>
            </a:r>
            <a:r>
              <a:rPr lang="fr-FR" dirty="0" err="1"/>
              <a:t>provide</a:t>
            </a:r>
            <a:r>
              <a:rPr lang="fr-FR" dirty="0"/>
              <a:t> informations on valence (positive, </a:t>
            </a:r>
            <a:r>
              <a:rPr lang="fr-FR" dirty="0" err="1"/>
              <a:t>negative</a:t>
            </a:r>
            <a:r>
              <a:rPr lang="fr-FR" dirty="0"/>
              <a:t> or no </a:t>
            </a:r>
            <a:r>
              <a:rPr lang="fr-FR" dirty="0" err="1"/>
              <a:t>emotion</a:t>
            </a:r>
            <a:r>
              <a:rPr lang="fr-FR" dirty="0"/>
              <a:t>)</a:t>
            </a:r>
          </a:p>
          <a:p>
            <a:r>
              <a:rPr lang="fr-FR" dirty="0"/>
              <a:t>Posture and Gaze </a:t>
            </a:r>
            <a:r>
              <a:rPr lang="fr-FR" dirty="0" err="1"/>
              <a:t>behavior</a:t>
            </a:r>
            <a:r>
              <a:rPr lang="fr-FR" dirty="0"/>
              <a:t> </a:t>
            </a:r>
            <a:r>
              <a:rPr lang="fr-FR" dirty="0" err="1"/>
              <a:t>provide</a:t>
            </a:r>
            <a:r>
              <a:rPr lang="fr-FR" dirty="0"/>
              <a:t> information on audience arousal.</a:t>
            </a:r>
            <a:endParaRPr lang="en-US" dirty="0"/>
          </a:p>
          <a:p>
            <a:endParaRPr lang="fr-FR" dirty="0"/>
          </a:p>
          <a:p>
            <a:r>
              <a:rPr lang="fr-FR" dirty="0" err="1"/>
              <a:t>However</a:t>
            </a:r>
            <a:r>
              <a:rPr lang="fr-FR" dirty="0"/>
              <a:t>, </a:t>
            </a:r>
            <a:r>
              <a:rPr lang="fr-FR" dirty="0" err="1"/>
              <a:t>there</a:t>
            </a:r>
            <a:r>
              <a:rPr lang="fr-FR" dirty="0"/>
              <a:t> are contradictions </a:t>
            </a:r>
            <a:r>
              <a:rPr lang="fr-FR" dirty="0" err="1"/>
              <a:t>concerning</a:t>
            </a:r>
            <a:r>
              <a:rPr lang="fr-FR" dirty="0"/>
              <a:t> the </a:t>
            </a:r>
            <a:r>
              <a:rPr lang="fr-FR" dirty="0" err="1"/>
              <a:t>openness</a:t>
            </a:r>
            <a:r>
              <a:rPr lang="fr-FR" dirty="0"/>
              <a:t> of the posture for </a:t>
            </a:r>
            <a:r>
              <a:rPr lang="fr-FR" dirty="0" err="1"/>
              <a:t>example</a:t>
            </a:r>
            <a:r>
              <a:rPr lang="fr-FR" dirty="0"/>
              <a:t>. </a:t>
            </a:r>
            <a:r>
              <a:rPr lang="fr-FR" dirty="0" err="1"/>
              <a:t>According</a:t>
            </a:r>
            <a:r>
              <a:rPr lang="fr-FR" dirty="0"/>
              <a:t> to Zeng in 2022, a </a:t>
            </a:r>
            <a:r>
              <a:rPr lang="fr-FR" dirty="0" err="1"/>
              <a:t>closed</a:t>
            </a:r>
            <a:r>
              <a:rPr lang="fr-FR" dirty="0"/>
              <a:t> posture </a:t>
            </a:r>
            <a:r>
              <a:rPr lang="fr-FR" dirty="0" err="1"/>
              <a:t>is</a:t>
            </a:r>
            <a:r>
              <a:rPr lang="fr-FR" dirty="0"/>
              <a:t> one </a:t>
            </a:r>
            <a:r>
              <a:rPr lang="fr-FR" dirty="0" err="1"/>
              <a:t>with</a:t>
            </a:r>
            <a:r>
              <a:rPr lang="fr-FR" dirty="0"/>
              <a:t> hands </a:t>
            </a:r>
            <a:r>
              <a:rPr lang="fr-FR" dirty="0" err="1"/>
              <a:t>clasped</a:t>
            </a:r>
            <a:r>
              <a:rPr lang="fr-FR" dirty="0"/>
              <a:t>. In the </a:t>
            </a:r>
            <a:r>
              <a:rPr lang="fr-FR" dirty="0" err="1"/>
              <a:t>study</a:t>
            </a:r>
            <a:r>
              <a:rPr lang="fr-FR" dirty="0"/>
              <a:t> of Chollet and Scherer in 2017, hands </a:t>
            </a:r>
            <a:r>
              <a:rPr lang="fr-FR" dirty="0" err="1"/>
              <a:t>behind</a:t>
            </a:r>
            <a:r>
              <a:rPr lang="fr-FR" dirty="0"/>
              <a:t> the </a:t>
            </a:r>
            <a:r>
              <a:rPr lang="fr-FR" dirty="0" err="1"/>
              <a:t>head</a:t>
            </a:r>
            <a:r>
              <a:rPr lang="fr-FR" dirty="0"/>
              <a:t> are </a:t>
            </a:r>
            <a:r>
              <a:rPr lang="fr-FR" dirty="0" err="1"/>
              <a:t>considered</a:t>
            </a:r>
            <a:r>
              <a:rPr lang="fr-FR" dirty="0"/>
              <a:t> as an open posture, </a:t>
            </a:r>
            <a:r>
              <a:rPr lang="fr-FR" dirty="0" err="1"/>
              <a:t>while</a:t>
            </a:r>
            <a:r>
              <a:rPr lang="fr-FR" dirty="0"/>
              <a:t> </a:t>
            </a:r>
            <a:r>
              <a:rPr lang="fr-FR" dirty="0" err="1"/>
              <a:t>crossed</a:t>
            </a:r>
            <a:r>
              <a:rPr lang="fr-FR" dirty="0"/>
              <a:t> </a:t>
            </a:r>
            <a:r>
              <a:rPr lang="fr-FR" dirty="0" err="1"/>
              <a:t>arms</a:t>
            </a:r>
            <a:r>
              <a:rPr lang="fr-FR" dirty="0"/>
              <a:t> are </a:t>
            </a:r>
            <a:r>
              <a:rPr lang="fr-FR" dirty="0" err="1"/>
              <a:t>considered</a:t>
            </a:r>
            <a:r>
              <a:rPr lang="fr-FR" dirty="0"/>
              <a:t> as a </a:t>
            </a:r>
            <a:r>
              <a:rPr lang="fr-FR" dirty="0" err="1"/>
              <a:t>closed</a:t>
            </a:r>
            <a:r>
              <a:rPr lang="fr-FR" dirty="0"/>
              <a:t> posture. </a:t>
            </a:r>
          </a:p>
          <a:p>
            <a:endParaRPr lang="fr-FR" dirty="0"/>
          </a:p>
          <a:p>
            <a:r>
              <a:rPr lang="fr-FR" dirty="0" err="1"/>
              <a:t>However</a:t>
            </a:r>
            <a:r>
              <a:rPr lang="fr-FR" dirty="0"/>
              <a:t>, </a:t>
            </a:r>
            <a:r>
              <a:rPr lang="fr-FR" dirty="0" err="1"/>
              <a:t>we</a:t>
            </a:r>
            <a:r>
              <a:rPr lang="fr-FR" dirty="0"/>
              <a:t> </a:t>
            </a:r>
            <a:r>
              <a:rPr lang="fr-FR" dirty="0" err="1"/>
              <a:t>assumed</a:t>
            </a:r>
            <a:r>
              <a:rPr lang="fr-FR" dirty="0"/>
              <a:t> </a:t>
            </a:r>
            <a:r>
              <a:rPr lang="fr-FR" dirty="0" err="1"/>
              <a:t>that</a:t>
            </a:r>
            <a:r>
              <a:rPr lang="fr-FR" dirty="0"/>
              <a:t> </a:t>
            </a:r>
            <a:r>
              <a:rPr lang="fr-FR" dirty="0" err="1"/>
              <a:t>this</a:t>
            </a:r>
            <a:r>
              <a:rPr lang="fr-FR" dirty="0"/>
              <a:t> </a:t>
            </a:r>
            <a:r>
              <a:rPr lang="fr-FR" dirty="0" err="1"/>
              <a:t>modality</a:t>
            </a:r>
            <a:r>
              <a:rPr lang="fr-FR" dirty="0"/>
              <a:t> </a:t>
            </a:r>
            <a:r>
              <a:rPr lang="fr-FR" dirty="0" err="1"/>
              <a:t>could</a:t>
            </a:r>
            <a:r>
              <a:rPr lang="fr-FR" dirty="0"/>
              <a:t> </a:t>
            </a:r>
            <a:r>
              <a:rPr lang="fr-FR" dirty="0" err="1"/>
              <a:t>be</a:t>
            </a:r>
            <a:r>
              <a:rPr lang="fr-FR" dirty="0"/>
              <a:t> </a:t>
            </a:r>
            <a:r>
              <a:rPr lang="fr-FR" dirty="0" err="1"/>
              <a:t>perceived</a:t>
            </a:r>
            <a:r>
              <a:rPr lang="fr-FR" dirty="0"/>
              <a:t> </a:t>
            </a:r>
            <a:r>
              <a:rPr lang="fr-FR" dirty="0" err="1"/>
              <a:t>differently</a:t>
            </a:r>
            <a:r>
              <a:rPr lang="fr-FR" dirty="0"/>
              <a:t> </a:t>
            </a:r>
            <a:r>
              <a:rPr lang="fr-FR" dirty="0" err="1"/>
              <a:t>depending</a:t>
            </a:r>
            <a:r>
              <a:rPr lang="fr-FR" dirty="0"/>
              <a:t> on the combination of </a:t>
            </a:r>
            <a:r>
              <a:rPr lang="fr-FR" dirty="0" err="1"/>
              <a:t>nonverbal</a:t>
            </a:r>
            <a:r>
              <a:rPr lang="fr-FR" dirty="0"/>
              <a:t> </a:t>
            </a:r>
            <a:r>
              <a:rPr lang="fr-FR" dirty="0" err="1"/>
              <a:t>behavior</a:t>
            </a:r>
            <a:r>
              <a:rPr lang="fr-FR" dirty="0"/>
              <a:t>. For </a:t>
            </a:r>
            <a:r>
              <a:rPr lang="fr-FR" dirty="0" err="1"/>
              <a:t>example</a:t>
            </a:r>
            <a:r>
              <a:rPr lang="fr-FR" dirty="0"/>
              <a:t>, </a:t>
            </a:r>
            <a:r>
              <a:rPr lang="en-US" dirty="0"/>
              <a:t>how are crossed arms perceived if virtual character nods and smiles at the same time?</a:t>
            </a:r>
            <a:endParaRPr lang="fr-FR" dirty="0"/>
          </a:p>
          <a:p>
            <a:r>
              <a:rPr lang="fr-FR" dirty="0"/>
              <a:t> </a:t>
            </a:r>
          </a:p>
          <a:p>
            <a:r>
              <a:rPr lang="fr-FR" dirty="0" err="1"/>
              <a:t>We</a:t>
            </a:r>
            <a:r>
              <a:rPr lang="fr-FR" dirty="0"/>
              <a:t> have </a:t>
            </a:r>
            <a:r>
              <a:rPr lang="fr-FR" dirty="0" err="1"/>
              <a:t>assumed</a:t>
            </a:r>
            <a:r>
              <a:rPr lang="fr-FR" dirty="0"/>
              <a:t> </a:t>
            </a:r>
            <a:r>
              <a:rPr lang="fr-FR" dirty="0" err="1"/>
              <a:t>that</a:t>
            </a:r>
            <a:r>
              <a:rPr lang="fr-FR" dirty="0"/>
              <a:t> the perception of the posture </a:t>
            </a:r>
            <a:r>
              <a:rPr lang="fr-FR" dirty="0" err="1"/>
              <a:t>depended</a:t>
            </a:r>
            <a:r>
              <a:rPr lang="fr-FR" dirty="0"/>
              <a:t> on </a:t>
            </a:r>
            <a:r>
              <a:rPr lang="fr-FR" dirty="0" err="1"/>
              <a:t>other</a:t>
            </a:r>
            <a:r>
              <a:rPr lang="fr-FR" dirty="0"/>
              <a:t> </a:t>
            </a:r>
            <a:r>
              <a:rPr lang="fr-FR" dirty="0" err="1"/>
              <a:t>modalities</a:t>
            </a:r>
            <a:r>
              <a:rPr lang="fr-FR" dirty="0"/>
              <a:t> </a:t>
            </a:r>
            <a:r>
              <a:rPr lang="fr-FR" dirty="0" err="1"/>
              <a:t>such</a:t>
            </a:r>
            <a:r>
              <a:rPr lang="fr-FR" dirty="0"/>
              <a:t> as </a:t>
            </a:r>
            <a:r>
              <a:rPr lang="fr-FR" dirty="0" err="1"/>
              <a:t>head</a:t>
            </a:r>
            <a:r>
              <a:rPr lang="fr-FR" dirty="0"/>
              <a:t> </a:t>
            </a:r>
            <a:r>
              <a:rPr lang="fr-FR" dirty="0" err="1"/>
              <a:t>nodding</a:t>
            </a:r>
            <a:r>
              <a:rPr lang="fr-FR" dirty="0"/>
              <a:t> for </a:t>
            </a:r>
            <a:r>
              <a:rPr lang="fr-FR" dirty="0" err="1"/>
              <a:t>example</a:t>
            </a:r>
            <a:r>
              <a:rPr lang="fr-FR" dirty="0"/>
              <a:t>.</a:t>
            </a:r>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19</a:t>
            </a:fld>
            <a:endParaRPr lang="fr-FR"/>
          </a:p>
        </p:txBody>
      </p:sp>
    </p:spTree>
    <p:extLst>
      <p:ext uri="{BB962C8B-B14F-4D97-AF65-F5344CB8AC3E}">
        <p14:creationId xmlns:p14="http://schemas.microsoft.com/office/powerpoint/2010/main" val="231474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Dans </a:t>
            </a:r>
            <a:r>
              <a:rPr lang="en-US" dirty="0" err="1"/>
              <a:t>cette</a:t>
            </a:r>
            <a:r>
              <a:rPr lang="en-US" dirty="0"/>
              <a:t> presentation je </a:t>
            </a:r>
            <a:r>
              <a:rPr lang="en-US" dirty="0" err="1"/>
              <a:t>vais</a:t>
            </a:r>
            <a:r>
              <a:rPr lang="en-US" dirty="0"/>
              <a:t> </a:t>
            </a:r>
            <a:r>
              <a:rPr lang="en-US" dirty="0" err="1"/>
              <a:t>donc</a:t>
            </a:r>
            <a:r>
              <a:rPr lang="en-US" dirty="0"/>
              <a:t> </a:t>
            </a:r>
            <a:r>
              <a:rPr lang="en-US" dirty="0" err="1"/>
              <a:t>d’abord</a:t>
            </a:r>
            <a:r>
              <a:rPr lang="en-US" dirty="0"/>
              <a:t> </a:t>
            </a:r>
            <a:r>
              <a:rPr lang="en-US" dirty="0" err="1"/>
              <a:t>introduire</a:t>
            </a:r>
            <a:r>
              <a:rPr lang="en-US" dirty="0"/>
              <a:t> le </a:t>
            </a:r>
            <a:r>
              <a:rPr lang="en-US" dirty="0" err="1"/>
              <a:t>sujet</a:t>
            </a:r>
            <a:r>
              <a:rPr lang="en-US" dirty="0"/>
              <a:t> et passer </a:t>
            </a:r>
            <a:r>
              <a:rPr lang="en-US" dirty="0" err="1"/>
              <a:t>en</a:t>
            </a:r>
            <a:r>
              <a:rPr lang="en-US" dirty="0"/>
              <a:t> revue </a:t>
            </a:r>
            <a:r>
              <a:rPr lang="en-US" dirty="0" err="1"/>
              <a:t>l’état</a:t>
            </a:r>
            <a:r>
              <a:rPr lang="en-US" dirty="0"/>
              <a:t> de </a:t>
            </a:r>
            <a:r>
              <a:rPr lang="en-US" dirty="0" err="1"/>
              <a:t>l’art</a:t>
            </a:r>
            <a:r>
              <a:rPr lang="en-US" dirty="0"/>
              <a:t> dans le </a:t>
            </a:r>
            <a:r>
              <a:rPr lang="en-US" dirty="0" err="1"/>
              <a:t>domaine</a:t>
            </a:r>
            <a:r>
              <a:rPr lang="en-US" dirty="0"/>
              <a:t>. Je </a:t>
            </a:r>
            <a:r>
              <a:rPr lang="en-US" dirty="0" err="1"/>
              <a:t>vous</a:t>
            </a:r>
            <a:r>
              <a:rPr lang="en-US" dirty="0"/>
              <a:t> </a:t>
            </a:r>
            <a:r>
              <a:rPr lang="en-US" dirty="0" err="1"/>
              <a:t>parlerai</a:t>
            </a:r>
            <a:r>
              <a:rPr lang="en-US" dirty="0"/>
              <a:t> ensuite du </a:t>
            </a:r>
            <a:r>
              <a:rPr lang="en-US" dirty="0" err="1"/>
              <a:t>projet</a:t>
            </a:r>
            <a:r>
              <a:rPr lang="en-US" dirty="0"/>
              <a:t> ANR </a:t>
            </a:r>
            <a:r>
              <a:rPr lang="en-US" dirty="0" err="1"/>
              <a:t>Revitalise</a:t>
            </a:r>
            <a:r>
              <a:rPr lang="en-US" dirty="0"/>
              <a:t> et de ma these qui </a:t>
            </a:r>
            <a:r>
              <a:rPr lang="en-US" dirty="0" err="1"/>
              <a:t>en</a:t>
            </a:r>
            <a:r>
              <a:rPr lang="en-US" dirty="0"/>
              <a:t> </a:t>
            </a:r>
            <a:r>
              <a:rPr lang="en-US" dirty="0" err="1"/>
              <a:t>découle</a:t>
            </a:r>
            <a:r>
              <a:rPr lang="en-US" dirty="0"/>
              <a:t>. Ensuite, </a:t>
            </a:r>
            <a:r>
              <a:rPr lang="en-US" dirty="0" err="1"/>
              <a:t>j’aborderai</a:t>
            </a:r>
            <a:r>
              <a:rPr lang="en-US" dirty="0"/>
              <a:t> </a:t>
            </a:r>
            <a:r>
              <a:rPr lang="en-US" dirty="0" err="1"/>
              <a:t>quelques</a:t>
            </a:r>
            <a:r>
              <a:rPr lang="en-US" dirty="0"/>
              <a:t> </a:t>
            </a:r>
            <a:r>
              <a:rPr lang="en-US" dirty="0" err="1"/>
              <a:t>fondements</a:t>
            </a:r>
            <a:r>
              <a:rPr lang="en-US" dirty="0"/>
              <a:t> </a:t>
            </a:r>
            <a:r>
              <a:rPr lang="en-US" dirty="0" err="1"/>
              <a:t>théoriques</a:t>
            </a:r>
            <a:r>
              <a:rPr lang="en-US" dirty="0"/>
              <a:t> </a:t>
            </a:r>
            <a:r>
              <a:rPr lang="en-US" dirty="0" err="1"/>
              <a:t>avant</a:t>
            </a:r>
            <a:r>
              <a:rPr lang="en-US" dirty="0"/>
              <a:t> de dire </a:t>
            </a:r>
            <a:r>
              <a:rPr lang="en-US" dirty="0" err="1"/>
              <a:t>quelques</a:t>
            </a:r>
            <a:r>
              <a:rPr lang="en-US" dirty="0"/>
              <a:t> mots sur </a:t>
            </a:r>
            <a:r>
              <a:rPr lang="en-US" dirty="0" err="1"/>
              <a:t>l’étude</a:t>
            </a:r>
            <a:r>
              <a:rPr lang="en-US" dirty="0"/>
              <a:t> </a:t>
            </a:r>
            <a:r>
              <a:rPr lang="en-US" dirty="0" err="1"/>
              <a:t>en</a:t>
            </a:r>
            <a:r>
              <a:rPr lang="en-US" dirty="0"/>
              <a:t> </a:t>
            </a:r>
            <a:r>
              <a:rPr lang="en-US" dirty="0" err="1"/>
              <a:t>cours</a:t>
            </a:r>
            <a:r>
              <a:rPr lang="en-US" dirty="0"/>
              <a:t> </a:t>
            </a:r>
            <a:r>
              <a:rPr lang="en-US" dirty="0" err="1"/>
              <a:t>avant</a:t>
            </a:r>
            <a:r>
              <a:rPr lang="en-US" dirty="0"/>
              <a:t> de </a:t>
            </a:r>
            <a:r>
              <a:rPr lang="en-US" dirty="0" err="1"/>
              <a:t>conclure</a:t>
            </a:r>
            <a:r>
              <a:rPr lang="en-US" dirty="0"/>
              <a:t>.</a:t>
            </a:r>
          </a:p>
          <a:p>
            <a:endParaRPr lang="en-US" dirty="0"/>
          </a:p>
          <a:p>
            <a:endParaRPr lang="en-US" dirty="0"/>
          </a:p>
          <a:p>
            <a:r>
              <a:rPr lang="en-US" dirty="0"/>
              <a:t>English version : </a:t>
            </a:r>
          </a:p>
          <a:p>
            <a:endParaRPr lang="en-US" dirty="0"/>
          </a:p>
          <a:p>
            <a:r>
              <a:rPr lang="en-US" dirty="0"/>
              <a:t>Here is the schedule for the next hour.</a:t>
            </a:r>
          </a:p>
          <a:p>
            <a:endParaRPr lang="en-US" dirty="0"/>
          </a:p>
          <a:p>
            <a:r>
              <a:rPr lang="en-US" dirty="0"/>
              <a:t>I'm going to start with a general introduction and a state of the art in virtual audiences.</a:t>
            </a:r>
          </a:p>
          <a:p>
            <a:r>
              <a:rPr lang="en-US" dirty="0"/>
              <a:t>Then I'll talk about the global project and then about my thesis. I will then talk about the theoretical background and finally I'll say a few words about the current study before concluding with perspectives.</a:t>
            </a:r>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2</a:t>
            </a:fld>
            <a:endParaRPr lang="fr-FR"/>
          </a:p>
        </p:txBody>
      </p:sp>
    </p:spTree>
    <p:extLst>
      <p:ext uri="{BB962C8B-B14F-4D97-AF65-F5344CB8AC3E}">
        <p14:creationId xmlns:p14="http://schemas.microsoft.com/office/powerpoint/2010/main" val="1882855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20</a:t>
            </a:fld>
            <a:endParaRPr lang="fr-FR"/>
          </a:p>
        </p:txBody>
      </p:sp>
    </p:spTree>
    <p:extLst>
      <p:ext uri="{BB962C8B-B14F-4D97-AF65-F5344CB8AC3E}">
        <p14:creationId xmlns:p14="http://schemas.microsoft.com/office/powerpoint/2010/main" val="1842557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21</a:t>
            </a:fld>
            <a:endParaRPr lang="fr-FR"/>
          </a:p>
        </p:txBody>
      </p:sp>
    </p:spTree>
    <p:extLst>
      <p:ext uri="{BB962C8B-B14F-4D97-AF65-F5344CB8AC3E}">
        <p14:creationId xmlns:p14="http://schemas.microsoft.com/office/powerpoint/2010/main" val="521886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Tout </a:t>
            </a:r>
            <a:r>
              <a:rPr lang="en-US" dirty="0" err="1"/>
              <a:t>d’abord</a:t>
            </a:r>
            <a:r>
              <a:rPr lang="en-US" dirty="0"/>
              <a:t>, nous </a:t>
            </a:r>
            <a:r>
              <a:rPr lang="en-US" dirty="0" err="1"/>
              <a:t>partons</a:t>
            </a:r>
            <a:r>
              <a:rPr lang="en-US" dirty="0"/>
              <a:t> du </a:t>
            </a:r>
            <a:r>
              <a:rPr lang="en-US" dirty="0" err="1"/>
              <a:t>constat</a:t>
            </a:r>
            <a:r>
              <a:rPr lang="en-US" dirty="0"/>
              <a:t> que </a:t>
            </a:r>
            <a:r>
              <a:rPr lang="en-US" dirty="0" err="1"/>
              <a:t>l’exercice</a:t>
            </a:r>
            <a:r>
              <a:rPr lang="en-US" dirty="0"/>
              <a:t> de </a:t>
            </a:r>
            <a:r>
              <a:rPr lang="en-US" dirty="0" err="1"/>
              <a:t>prise</a:t>
            </a:r>
            <a:r>
              <a:rPr lang="en-US" dirty="0"/>
              <a:t> de parole </a:t>
            </a:r>
            <a:r>
              <a:rPr lang="en-US" dirty="0" err="1"/>
              <a:t>est</a:t>
            </a:r>
            <a:r>
              <a:rPr lang="en-US" dirty="0"/>
              <a:t> un </a:t>
            </a:r>
            <a:r>
              <a:rPr lang="en-US" dirty="0" err="1"/>
              <a:t>exercice</a:t>
            </a:r>
            <a:r>
              <a:rPr lang="en-US" dirty="0"/>
              <a:t> très frequent et </a:t>
            </a:r>
            <a:r>
              <a:rPr lang="en-US" dirty="0" err="1"/>
              <a:t>notamment</a:t>
            </a:r>
            <a:r>
              <a:rPr lang="en-US" dirty="0"/>
              <a:t> dans </a:t>
            </a:r>
            <a:r>
              <a:rPr lang="en-US" dirty="0" err="1"/>
              <a:t>notre</a:t>
            </a:r>
            <a:r>
              <a:rPr lang="en-US" dirty="0"/>
              <a:t> vie </a:t>
            </a:r>
            <a:r>
              <a:rPr lang="en-US" dirty="0" err="1"/>
              <a:t>profesionnel</a:t>
            </a:r>
            <a:r>
              <a:rPr lang="en-US" dirty="0"/>
              <a:t> que </a:t>
            </a:r>
            <a:r>
              <a:rPr lang="en-US" dirty="0" err="1"/>
              <a:t>ce</a:t>
            </a:r>
            <a:r>
              <a:rPr lang="en-US" dirty="0"/>
              <a:t> </a:t>
            </a:r>
            <a:r>
              <a:rPr lang="en-US" dirty="0" err="1"/>
              <a:t>soit</a:t>
            </a:r>
            <a:r>
              <a:rPr lang="en-US" dirty="0"/>
              <a:t> pour des presentations business </a:t>
            </a:r>
            <a:r>
              <a:rPr lang="en-US" dirty="0" err="1"/>
              <a:t>ou</a:t>
            </a:r>
            <a:r>
              <a:rPr lang="en-US" dirty="0"/>
              <a:t> des reunions de travail.</a:t>
            </a:r>
          </a:p>
          <a:p>
            <a:endParaRPr lang="en-US" dirty="0"/>
          </a:p>
          <a:p>
            <a:r>
              <a:rPr lang="en-US" dirty="0"/>
              <a:t>Les plus </a:t>
            </a:r>
            <a:r>
              <a:rPr lang="en-US" dirty="0" err="1"/>
              <a:t>jeunes</a:t>
            </a:r>
            <a:r>
              <a:rPr lang="en-US" dirty="0"/>
              <a:t> ne </a:t>
            </a:r>
            <a:r>
              <a:rPr lang="en-US" dirty="0" err="1"/>
              <a:t>sont</a:t>
            </a:r>
            <a:r>
              <a:rPr lang="en-US" dirty="0"/>
              <a:t> pas </a:t>
            </a:r>
            <a:r>
              <a:rPr lang="en-US" dirty="0" err="1"/>
              <a:t>épargnés</a:t>
            </a:r>
            <a:r>
              <a:rPr lang="en-US" dirty="0"/>
              <a:t> car </a:t>
            </a:r>
            <a:r>
              <a:rPr lang="en-US" dirty="0" err="1"/>
              <a:t>ils</a:t>
            </a:r>
            <a:r>
              <a:rPr lang="en-US" dirty="0"/>
              <a:t> </a:t>
            </a:r>
            <a:r>
              <a:rPr lang="en-US" dirty="0" err="1"/>
              <a:t>ont</a:t>
            </a:r>
            <a:r>
              <a:rPr lang="en-US" dirty="0"/>
              <a:t> </a:t>
            </a:r>
            <a:r>
              <a:rPr lang="en-US" dirty="0" err="1"/>
              <a:t>souvent</a:t>
            </a:r>
            <a:r>
              <a:rPr lang="en-US" dirty="0"/>
              <a:t> des presentations </a:t>
            </a:r>
            <a:r>
              <a:rPr lang="en-US" dirty="0" err="1"/>
              <a:t>orales</a:t>
            </a:r>
            <a:r>
              <a:rPr lang="en-US" dirty="0"/>
              <a:t> et </a:t>
            </a:r>
            <a:r>
              <a:rPr lang="en-US" dirty="0" err="1"/>
              <a:t>celles</a:t>
            </a:r>
            <a:r>
              <a:rPr lang="en-US" dirty="0"/>
              <a:t>-ci </a:t>
            </a:r>
            <a:r>
              <a:rPr lang="en-US" dirty="0" err="1"/>
              <a:t>sont</a:t>
            </a:r>
            <a:r>
              <a:rPr lang="en-US" dirty="0"/>
              <a:t> </a:t>
            </a:r>
            <a:r>
              <a:rPr lang="en-US" dirty="0" err="1"/>
              <a:t>souvent</a:t>
            </a:r>
            <a:r>
              <a:rPr lang="en-US" dirty="0"/>
              <a:t> </a:t>
            </a:r>
            <a:r>
              <a:rPr lang="en-US" dirty="0" err="1"/>
              <a:t>évalués</a:t>
            </a:r>
            <a:r>
              <a:rPr lang="en-US" dirty="0"/>
              <a:t> sans </a:t>
            </a:r>
            <a:r>
              <a:rPr lang="en-US" dirty="0" err="1"/>
              <a:t>entrainement</a:t>
            </a:r>
            <a:r>
              <a:rPr lang="en-US" dirty="0"/>
              <a:t> </a:t>
            </a:r>
            <a:r>
              <a:rPr lang="en-US" dirty="0" err="1"/>
              <a:t>ni</a:t>
            </a:r>
            <a:r>
              <a:rPr lang="en-US" dirty="0"/>
              <a:t> conseils sur la manière de </a:t>
            </a:r>
            <a:r>
              <a:rPr lang="en-US" dirty="0" err="1"/>
              <a:t>mener</a:t>
            </a:r>
            <a:r>
              <a:rPr lang="en-US" dirty="0"/>
              <a:t> </a:t>
            </a:r>
            <a:r>
              <a:rPr lang="en-US" dirty="0" err="1"/>
              <a:t>cet</a:t>
            </a:r>
            <a:r>
              <a:rPr lang="en-US" dirty="0"/>
              <a:t> </a:t>
            </a:r>
            <a:r>
              <a:rPr lang="en-US" dirty="0" err="1"/>
              <a:t>exercice</a:t>
            </a:r>
            <a:r>
              <a:rPr lang="en-US" dirty="0"/>
              <a:t>. </a:t>
            </a:r>
          </a:p>
          <a:p>
            <a:endParaRPr lang="en-US" dirty="0"/>
          </a:p>
          <a:p>
            <a:r>
              <a:rPr lang="en-US" dirty="0"/>
              <a:t>De plus </a:t>
            </a:r>
            <a:r>
              <a:rPr lang="en-US" dirty="0" err="1"/>
              <a:t>c’est</a:t>
            </a:r>
            <a:r>
              <a:rPr lang="en-US" dirty="0"/>
              <a:t> un </a:t>
            </a:r>
            <a:r>
              <a:rPr lang="en-US" dirty="0" err="1"/>
              <a:t>exercice</a:t>
            </a:r>
            <a:r>
              <a:rPr lang="en-US" dirty="0"/>
              <a:t> </a:t>
            </a:r>
            <a:r>
              <a:rPr lang="en-US" dirty="0" err="1"/>
              <a:t>stressant</a:t>
            </a:r>
            <a:r>
              <a:rPr lang="en-US" dirty="0"/>
              <a:t>, </a:t>
            </a:r>
            <a:r>
              <a:rPr lang="en-US" dirty="0" err="1"/>
              <a:t>paralysant</a:t>
            </a:r>
            <a:r>
              <a:rPr lang="en-US" dirty="0"/>
              <a:t> </a:t>
            </a:r>
            <a:r>
              <a:rPr lang="en-US" dirty="0" err="1"/>
              <a:t>parfois</a:t>
            </a:r>
            <a:r>
              <a:rPr lang="en-US" dirty="0"/>
              <a:t> </a:t>
            </a:r>
            <a:r>
              <a:rPr lang="en-US" dirty="0" err="1"/>
              <a:t>même</a:t>
            </a:r>
            <a:r>
              <a:rPr lang="en-US" dirty="0"/>
              <a:t> plus et </a:t>
            </a:r>
            <a:r>
              <a:rPr lang="en-US" dirty="0" err="1"/>
              <a:t>c’est</a:t>
            </a:r>
            <a:r>
              <a:rPr lang="en-US" dirty="0"/>
              <a:t> le </a:t>
            </a:r>
            <a:r>
              <a:rPr lang="en-US" dirty="0" err="1"/>
              <a:t>cas</a:t>
            </a:r>
            <a:r>
              <a:rPr lang="en-US" dirty="0"/>
              <a:t> du trouble social que </a:t>
            </a:r>
            <a:r>
              <a:rPr lang="en-US" dirty="0" err="1"/>
              <a:t>l’on</a:t>
            </a:r>
            <a:r>
              <a:rPr lang="en-US" dirty="0"/>
              <a:t> </a:t>
            </a:r>
            <a:r>
              <a:rPr lang="en-US" dirty="0" err="1"/>
              <a:t>appel</a:t>
            </a:r>
            <a:r>
              <a:rPr lang="en-US" dirty="0"/>
              <a:t> PSA. Il correspond à la </a:t>
            </a:r>
            <a:r>
              <a:rPr lang="en-US" dirty="0" err="1"/>
              <a:t>peur</a:t>
            </a:r>
            <a:r>
              <a:rPr lang="en-US" dirty="0"/>
              <a:t> de </a:t>
            </a:r>
            <a:r>
              <a:rPr lang="en-US" dirty="0" err="1"/>
              <a:t>parler</a:t>
            </a:r>
            <a:r>
              <a:rPr lang="en-US" dirty="0"/>
              <a:t> </a:t>
            </a:r>
            <a:r>
              <a:rPr lang="en-US" dirty="0" err="1"/>
              <a:t>en</a:t>
            </a:r>
            <a:r>
              <a:rPr lang="en-US" dirty="0"/>
              <a:t> public </a:t>
            </a:r>
            <a:r>
              <a:rPr lang="en-US" dirty="0" err="1"/>
              <a:t>mais</a:t>
            </a:r>
            <a:r>
              <a:rPr lang="en-US" dirty="0"/>
              <a:t> il se </a:t>
            </a:r>
            <a:r>
              <a:rPr lang="en-US" dirty="0" err="1"/>
              <a:t>caractérise</a:t>
            </a:r>
            <a:r>
              <a:rPr lang="en-US" dirty="0"/>
              <a:t> par des </a:t>
            </a:r>
            <a:r>
              <a:rPr lang="en-US" dirty="0" err="1"/>
              <a:t>signes</a:t>
            </a:r>
            <a:r>
              <a:rPr lang="en-US" dirty="0"/>
              <a:t> </a:t>
            </a:r>
            <a:r>
              <a:rPr lang="en-US" dirty="0" err="1"/>
              <a:t>d’anxiété</a:t>
            </a:r>
            <a:r>
              <a:rPr lang="en-US" dirty="0"/>
              <a:t> </a:t>
            </a:r>
            <a:r>
              <a:rPr lang="en-US" dirty="0" err="1"/>
              <a:t>comme</a:t>
            </a:r>
            <a:r>
              <a:rPr lang="en-US" dirty="0"/>
              <a:t> le fait de trembler pendant que </a:t>
            </a:r>
            <a:r>
              <a:rPr lang="en-US" dirty="0" err="1"/>
              <a:t>l’on</a:t>
            </a:r>
            <a:r>
              <a:rPr lang="en-US" dirty="0"/>
              <a:t> parle.</a:t>
            </a:r>
          </a:p>
          <a:p>
            <a:endParaRPr lang="en-US" dirty="0"/>
          </a:p>
          <a:p>
            <a:r>
              <a:rPr lang="en-US" dirty="0" err="1"/>
              <a:t>Habituellement</a:t>
            </a:r>
            <a:r>
              <a:rPr lang="en-US" dirty="0"/>
              <a:t> </a:t>
            </a:r>
            <a:r>
              <a:rPr lang="en-US" dirty="0" err="1"/>
              <a:t>utilisé</a:t>
            </a:r>
            <a:r>
              <a:rPr lang="en-US" dirty="0"/>
              <a:t> pour </a:t>
            </a:r>
            <a:r>
              <a:rPr lang="en-US" dirty="0" err="1"/>
              <a:t>l’entrainement</a:t>
            </a:r>
            <a:r>
              <a:rPr lang="en-US" dirty="0"/>
              <a:t> à la PPP, les </a:t>
            </a:r>
            <a:r>
              <a:rPr lang="en-US" dirty="0" err="1"/>
              <a:t>outils</a:t>
            </a:r>
            <a:r>
              <a:rPr lang="en-US" dirty="0"/>
              <a:t> de simulation </a:t>
            </a:r>
            <a:r>
              <a:rPr lang="en-US" dirty="0" err="1"/>
              <a:t>utilisent</a:t>
            </a:r>
            <a:r>
              <a:rPr lang="en-US" dirty="0"/>
              <a:t> des audiences </a:t>
            </a:r>
            <a:r>
              <a:rPr lang="en-US" dirty="0" err="1"/>
              <a:t>virtuelles</a:t>
            </a:r>
            <a:r>
              <a:rPr lang="en-US" dirty="0"/>
              <a:t> </a:t>
            </a:r>
            <a:r>
              <a:rPr lang="en-US" dirty="0" err="1"/>
              <a:t>virtuelles</a:t>
            </a:r>
            <a:r>
              <a:rPr lang="en-US" dirty="0"/>
              <a:t> </a:t>
            </a:r>
            <a:r>
              <a:rPr lang="en-US" dirty="0" err="1"/>
              <a:t>ou</a:t>
            </a:r>
            <a:r>
              <a:rPr lang="en-US" dirty="0"/>
              <a:t> non.</a:t>
            </a:r>
          </a:p>
          <a:p>
            <a:r>
              <a:rPr lang="en-US" dirty="0"/>
              <a:t>Il </a:t>
            </a:r>
            <a:r>
              <a:rPr lang="en-US" dirty="0" err="1"/>
              <a:t>existe</a:t>
            </a:r>
            <a:r>
              <a:rPr lang="en-US" dirty="0"/>
              <a:t> </a:t>
            </a:r>
            <a:r>
              <a:rPr lang="en-US" dirty="0" err="1"/>
              <a:t>différents</a:t>
            </a:r>
            <a:r>
              <a:rPr lang="en-US" dirty="0"/>
              <a:t> de systems pour </a:t>
            </a:r>
            <a:r>
              <a:rPr lang="en-US" dirty="0" err="1"/>
              <a:t>l’entrainement</a:t>
            </a:r>
            <a:r>
              <a:rPr lang="en-US" dirty="0"/>
              <a:t> à la PPP. Il </a:t>
            </a:r>
            <a:r>
              <a:rPr lang="en-US" dirty="0" err="1"/>
              <a:t>existe</a:t>
            </a:r>
            <a:r>
              <a:rPr lang="en-US" dirty="0"/>
              <a:t> des </a:t>
            </a:r>
            <a:r>
              <a:rPr lang="en-US" dirty="0" err="1"/>
              <a:t>systèmes</a:t>
            </a:r>
            <a:r>
              <a:rPr lang="en-US" dirty="0"/>
              <a:t> 2D </a:t>
            </a:r>
            <a:r>
              <a:rPr lang="en-US" dirty="0" err="1"/>
              <a:t>où</a:t>
            </a:r>
            <a:r>
              <a:rPr lang="en-US" dirty="0"/>
              <a:t> </a:t>
            </a:r>
            <a:r>
              <a:rPr lang="en-US" dirty="0" err="1"/>
              <a:t>l’audience</a:t>
            </a:r>
            <a:r>
              <a:rPr lang="en-US" dirty="0"/>
              <a:t> </a:t>
            </a:r>
            <a:r>
              <a:rPr lang="en-US" dirty="0" err="1"/>
              <a:t>est</a:t>
            </a:r>
            <a:r>
              <a:rPr lang="en-US" dirty="0"/>
              <a:t> </a:t>
            </a:r>
            <a:r>
              <a:rPr lang="en-US" dirty="0" err="1"/>
              <a:t>affichée</a:t>
            </a:r>
            <a:r>
              <a:rPr lang="en-US" dirty="0"/>
              <a:t> sur un </a:t>
            </a:r>
            <a:r>
              <a:rPr lang="en-US" dirty="0" err="1"/>
              <a:t>écran</a:t>
            </a:r>
            <a:r>
              <a:rPr lang="en-US" dirty="0"/>
              <a:t> de </a:t>
            </a:r>
            <a:r>
              <a:rPr lang="en-US" dirty="0" err="1"/>
              <a:t>télé</a:t>
            </a:r>
            <a:r>
              <a:rPr lang="en-US" dirty="0"/>
              <a:t> </a:t>
            </a:r>
            <a:r>
              <a:rPr lang="en-US" dirty="0" err="1"/>
              <a:t>ou</a:t>
            </a:r>
            <a:r>
              <a:rPr lang="en-US" dirty="0"/>
              <a:t> sur un </a:t>
            </a:r>
            <a:r>
              <a:rPr lang="en-US" dirty="0" err="1"/>
              <a:t>écran</a:t>
            </a:r>
            <a:r>
              <a:rPr lang="en-US" dirty="0"/>
              <a:t> </a:t>
            </a:r>
            <a:r>
              <a:rPr lang="en-US" dirty="0" err="1"/>
              <a:t>d’ordinateur</a:t>
            </a:r>
            <a:r>
              <a:rPr lang="en-US" dirty="0"/>
              <a:t>. Il </a:t>
            </a:r>
            <a:r>
              <a:rPr lang="en-US" dirty="0" err="1"/>
              <a:t>existe</a:t>
            </a:r>
            <a:r>
              <a:rPr lang="en-US" dirty="0"/>
              <a:t> </a:t>
            </a:r>
            <a:r>
              <a:rPr lang="en-US" dirty="0" err="1"/>
              <a:t>aussi</a:t>
            </a:r>
            <a:r>
              <a:rPr lang="en-US" dirty="0"/>
              <a:t> des systems de </a:t>
            </a:r>
            <a:r>
              <a:rPr lang="en-US" dirty="0" err="1"/>
              <a:t>réalité</a:t>
            </a:r>
            <a:r>
              <a:rPr lang="en-US" dirty="0"/>
              <a:t> </a:t>
            </a:r>
            <a:r>
              <a:rPr lang="en-US" dirty="0" err="1"/>
              <a:t>virtuelle</a:t>
            </a:r>
            <a:r>
              <a:rPr lang="en-US" dirty="0"/>
              <a:t> </a:t>
            </a:r>
            <a:r>
              <a:rPr lang="en-US" dirty="0" err="1"/>
              <a:t>où</a:t>
            </a:r>
            <a:r>
              <a:rPr lang="en-US" dirty="0"/>
              <a:t> </a:t>
            </a:r>
            <a:r>
              <a:rPr lang="en-US" dirty="0" err="1"/>
              <a:t>l’utilisateur</a:t>
            </a:r>
            <a:r>
              <a:rPr lang="en-US" dirty="0"/>
              <a:t> </a:t>
            </a:r>
            <a:r>
              <a:rPr lang="en-US" dirty="0" err="1"/>
              <a:t>est</a:t>
            </a:r>
            <a:r>
              <a:rPr lang="en-US" dirty="0"/>
              <a:t> </a:t>
            </a:r>
            <a:r>
              <a:rPr lang="en-US" dirty="0" err="1"/>
              <a:t>immergé</a:t>
            </a:r>
            <a:r>
              <a:rPr lang="en-US" dirty="0"/>
              <a:t> dans </a:t>
            </a:r>
            <a:r>
              <a:rPr lang="en-US" dirty="0" err="1"/>
              <a:t>l’environnement</a:t>
            </a:r>
            <a:r>
              <a:rPr lang="en-US" dirty="0"/>
              <a:t> </a:t>
            </a:r>
            <a:r>
              <a:rPr lang="en-US" dirty="0" err="1"/>
              <a:t>virtuel</a:t>
            </a:r>
            <a:r>
              <a:rPr lang="en-US" dirty="0"/>
              <a:t>, </a:t>
            </a:r>
            <a:r>
              <a:rPr lang="en-US" dirty="0" err="1"/>
              <a:t>c’est</a:t>
            </a:r>
            <a:r>
              <a:rPr lang="en-US" dirty="0"/>
              <a:t> à dire </a:t>
            </a:r>
            <a:r>
              <a:rPr lang="en-US" dirty="0" err="1"/>
              <a:t>une</a:t>
            </a:r>
            <a:r>
              <a:rPr lang="en-US" dirty="0"/>
              <a:t> salle de conference, </a:t>
            </a:r>
            <a:r>
              <a:rPr lang="en-US" dirty="0" err="1"/>
              <a:t>une</a:t>
            </a:r>
            <a:r>
              <a:rPr lang="en-US" dirty="0"/>
              <a:t> salle de reunion. Il </a:t>
            </a:r>
            <a:r>
              <a:rPr lang="en-US" dirty="0" err="1"/>
              <a:t>existe</a:t>
            </a:r>
            <a:r>
              <a:rPr lang="en-US" dirty="0"/>
              <a:t> </a:t>
            </a:r>
            <a:r>
              <a:rPr lang="en-US" dirty="0" err="1"/>
              <a:t>aussi</a:t>
            </a:r>
            <a:r>
              <a:rPr lang="en-US" dirty="0"/>
              <a:t> des </a:t>
            </a:r>
            <a:r>
              <a:rPr lang="en-US" dirty="0" err="1"/>
              <a:t>systèmes</a:t>
            </a:r>
            <a:r>
              <a:rPr lang="en-US" dirty="0"/>
              <a:t> </a:t>
            </a:r>
            <a:r>
              <a:rPr lang="en-US" dirty="0" err="1"/>
              <a:t>en</a:t>
            </a:r>
            <a:r>
              <a:rPr lang="en-US" dirty="0"/>
              <a:t> </a:t>
            </a:r>
            <a:r>
              <a:rPr lang="en-US" dirty="0" err="1"/>
              <a:t>réalité</a:t>
            </a:r>
            <a:r>
              <a:rPr lang="en-US" dirty="0"/>
              <a:t> </a:t>
            </a:r>
            <a:r>
              <a:rPr lang="en-US" dirty="0" err="1"/>
              <a:t>augmentée</a:t>
            </a:r>
            <a:r>
              <a:rPr lang="en-US" dirty="0"/>
              <a:t> </a:t>
            </a:r>
            <a:r>
              <a:rPr lang="en-US" dirty="0" err="1"/>
              <a:t>où</a:t>
            </a:r>
            <a:r>
              <a:rPr lang="en-US" dirty="0"/>
              <a:t> le participant </a:t>
            </a:r>
            <a:r>
              <a:rPr lang="en-US" dirty="0" err="1"/>
              <a:t>reçoit</a:t>
            </a:r>
            <a:r>
              <a:rPr lang="en-US" dirty="0"/>
              <a:t> </a:t>
            </a:r>
            <a:r>
              <a:rPr lang="en-US" dirty="0" err="1"/>
              <a:t>simplement</a:t>
            </a:r>
            <a:r>
              <a:rPr lang="en-US" dirty="0"/>
              <a:t> un retour sur </a:t>
            </a:r>
            <a:r>
              <a:rPr lang="en-US" dirty="0" err="1"/>
              <a:t>sa</a:t>
            </a:r>
            <a:r>
              <a:rPr lang="en-US" dirty="0"/>
              <a:t> performance </a:t>
            </a:r>
            <a:r>
              <a:rPr lang="en-US" dirty="0" err="1"/>
              <a:t>lorsqu’il</a:t>
            </a:r>
            <a:r>
              <a:rPr lang="en-US" dirty="0"/>
              <a:t> fait face à un veritable audience.</a:t>
            </a:r>
          </a:p>
          <a:p>
            <a:endParaRPr lang="en-US" dirty="0"/>
          </a:p>
          <a:p>
            <a:endParaRPr lang="en-US" dirty="0"/>
          </a:p>
          <a:p>
            <a:endParaRPr lang="en-US" dirty="0"/>
          </a:p>
          <a:p>
            <a:endParaRPr lang="en-US" dirty="0"/>
          </a:p>
          <a:p>
            <a:r>
              <a:rPr lang="en-US" dirty="0" err="1"/>
              <a:t>Enghlish</a:t>
            </a:r>
            <a:r>
              <a:rPr lang="en-US" dirty="0"/>
              <a:t> version : </a:t>
            </a:r>
          </a:p>
          <a:p>
            <a:endParaRPr lang="en-US" dirty="0"/>
          </a:p>
          <a:p>
            <a:r>
              <a:rPr lang="en-US" dirty="0"/>
              <a:t>Public speaking is a frequent exercise in daily life, particularly in a professional context with business presentations and meetings like today. </a:t>
            </a:r>
          </a:p>
          <a:p>
            <a:r>
              <a:rPr lang="en-US" dirty="0"/>
              <a:t>Young people are not spared. They also often have oral exams and are often assessed without any preparation or guidance.</a:t>
            </a:r>
          </a:p>
          <a:p>
            <a:r>
              <a:rPr lang="en-US" dirty="0"/>
              <a:t>Moreover, this exercise is highly stressful, sometimes paralyzing and sometimes even more so. It’s the case of the Public Speaking Anxiety. This is a social anxiety disorder. It corresponds to the fear of public speaking but it characterized by several signs of anxiety such as trembling when speaking.</a:t>
            </a:r>
          </a:p>
          <a:p>
            <a:endParaRPr lang="en-US" dirty="0"/>
          </a:p>
          <a:p>
            <a:r>
              <a:rPr lang="en-US" dirty="0"/>
              <a:t>Commonly used for public speaking training, simulation tools involve virtual or non-virtual audiences. There are many different types of public speaking training systems. There are 2D systems, where a virtual audience is displayed on a TV or computer screen, for example, but also VR systems, where the participant is immersed in a conference room or meeting room environment, or AR systems, where the participant simply receives feedback on his or her performance in front of a real audience.</a:t>
            </a:r>
          </a:p>
          <a:p>
            <a:endParaRPr lang="en-US" dirty="0"/>
          </a:p>
          <a:p>
            <a:endParaRPr lang="fr-FR" dirty="0"/>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3</a:t>
            </a:fld>
            <a:endParaRPr lang="fr-FR"/>
          </a:p>
        </p:txBody>
      </p:sp>
    </p:spTree>
    <p:extLst>
      <p:ext uri="{BB962C8B-B14F-4D97-AF65-F5344CB8AC3E}">
        <p14:creationId xmlns:p14="http://schemas.microsoft.com/office/powerpoint/2010/main" val="3365544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sz="1800" b="0" i="0" u="none" strike="noStrike" baseline="0" dirty="0">
                <a:latin typeface="NimbusSanL-Regu"/>
              </a:rPr>
              <a:t>Un </a:t>
            </a:r>
            <a:r>
              <a:rPr lang="en-US" sz="1800" b="0" i="0" u="none" strike="noStrike" baseline="0" dirty="0" err="1">
                <a:latin typeface="NimbusSanL-Regu"/>
              </a:rPr>
              <a:t>exemple</a:t>
            </a:r>
            <a:r>
              <a:rPr lang="en-US" sz="1800" b="0" i="0" u="none" strike="noStrike" baseline="0" dirty="0">
                <a:latin typeface="NimbusSanL-Regu"/>
              </a:rPr>
              <a:t> </a:t>
            </a:r>
            <a:r>
              <a:rPr lang="en-US" sz="1800" b="0" i="0" u="none" strike="noStrike" baseline="0" dirty="0" err="1">
                <a:latin typeface="NimbusSanL-Regu"/>
              </a:rPr>
              <a:t>d’outil</a:t>
            </a:r>
            <a:r>
              <a:rPr lang="en-US" sz="1800" b="0" i="0" u="none" strike="noStrike" baseline="0" dirty="0">
                <a:latin typeface="NimbusSanL-Regu"/>
              </a:rPr>
              <a:t> 2D </a:t>
            </a:r>
            <a:r>
              <a:rPr lang="en-US" sz="1800" b="0" i="0" u="none" strike="noStrike" baseline="0" dirty="0" err="1">
                <a:latin typeface="NimbusSanL-Regu"/>
              </a:rPr>
              <a:t>est</a:t>
            </a:r>
            <a:r>
              <a:rPr lang="en-US" sz="1800" b="0" i="0" u="none" strike="noStrike" baseline="0" dirty="0">
                <a:latin typeface="NimbusSanL-Regu"/>
              </a:rPr>
              <a:t> le </a:t>
            </a:r>
            <a:r>
              <a:rPr lang="en-US" sz="1800" b="0" i="0" u="none" strike="noStrike" baseline="0" dirty="0" err="1">
                <a:latin typeface="NimbusSanL-Regu"/>
              </a:rPr>
              <a:t>système</a:t>
            </a:r>
            <a:r>
              <a:rPr lang="en-US" sz="1800" b="0" i="0" u="none" strike="noStrike" baseline="0" dirty="0">
                <a:latin typeface="NimbusSanL-Regu"/>
              </a:rPr>
              <a:t> propose dans </a:t>
            </a:r>
            <a:r>
              <a:rPr lang="en-US" sz="1800" b="0" i="0" u="none" strike="noStrike" baseline="0" dirty="0" err="1">
                <a:latin typeface="NimbusSanL-Regu"/>
              </a:rPr>
              <a:t>l’étude</a:t>
            </a:r>
            <a:r>
              <a:rPr lang="en-US" sz="1800" b="0" i="0" u="none" strike="noStrike" baseline="0" dirty="0">
                <a:latin typeface="NimbusSanL-Regu"/>
              </a:rPr>
              <a:t> de </a:t>
            </a:r>
            <a:r>
              <a:rPr lang="en-US" sz="1800" b="0" i="0" u="none" strike="noStrike" baseline="0" dirty="0" err="1">
                <a:latin typeface="NimbusSanL-Regu"/>
              </a:rPr>
              <a:t>Barmaki</a:t>
            </a:r>
            <a:r>
              <a:rPr lang="en-US" sz="1800" b="0" i="0" u="none" strike="noStrike" baseline="0" dirty="0">
                <a:latin typeface="NimbusSanL-Regu"/>
              </a:rPr>
              <a:t> et al. </a:t>
            </a:r>
            <a:r>
              <a:rPr lang="en-US" sz="1800" b="0" i="0" u="none" strike="noStrike" baseline="0" dirty="0" err="1">
                <a:latin typeface="NimbusSanL-Regu"/>
              </a:rPr>
              <a:t>en</a:t>
            </a:r>
            <a:r>
              <a:rPr lang="en-US" sz="1800" b="0" i="0" u="none" strike="noStrike" baseline="0" dirty="0">
                <a:latin typeface="NimbusSanL-Regu"/>
              </a:rPr>
              <a:t> 2016. </a:t>
            </a:r>
            <a:r>
              <a:rPr lang="en-US" sz="1800" b="0" i="0" u="none" strike="noStrike" baseline="0" dirty="0" err="1">
                <a:latin typeface="NimbusSanL-Regu"/>
              </a:rPr>
              <a:t>Ils</a:t>
            </a:r>
            <a:r>
              <a:rPr lang="en-US" sz="1800" b="0" i="0" u="none" strike="noStrike" baseline="0" dirty="0">
                <a:latin typeface="NimbusSanL-Regu"/>
              </a:rPr>
              <a:t> </a:t>
            </a:r>
            <a:r>
              <a:rPr lang="en-US" sz="1800" b="0" i="0" u="none" strike="noStrike" baseline="0" dirty="0" err="1">
                <a:latin typeface="NimbusSanL-Regu"/>
              </a:rPr>
              <a:t>ont</a:t>
            </a:r>
            <a:r>
              <a:rPr lang="en-US" sz="1800" b="0" i="0" u="none" strike="noStrike" baseline="0" dirty="0">
                <a:latin typeface="NimbusSanL-Regu"/>
              </a:rPr>
              <a:t> mis au point un </a:t>
            </a:r>
            <a:r>
              <a:rPr lang="en-US" sz="1800" b="0" i="0" u="none" strike="noStrike" baseline="0" dirty="0" err="1">
                <a:latin typeface="NimbusSanL-Regu"/>
              </a:rPr>
              <a:t>outil</a:t>
            </a:r>
            <a:r>
              <a:rPr lang="en-US" sz="1800" b="0" i="0" u="none" strike="noStrike" baseline="0" dirty="0">
                <a:latin typeface="NimbusSanL-Regu"/>
              </a:rPr>
              <a:t> </a:t>
            </a:r>
            <a:r>
              <a:rPr lang="en-US" sz="1800" b="0" i="0" u="none" strike="noStrike" baseline="0" dirty="0" err="1">
                <a:latin typeface="NimbusSanL-Regu"/>
              </a:rPr>
              <a:t>appelé</a:t>
            </a:r>
            <a:r>
              <a:rPr lang="en-US" sz="1800" b="0" i="0" u="none" strike="noStrike" baseline="0" dirty="0">
                <a:latin typeface="NimbusSanL-Regu"/>
              </a:rPr>
              <a:t> </a:t>
            </a:r>
            <a:r>
              <a:rPr lang="en-US" sz="1800" b="0" i="0" u="none" strike="noStrike" baseline="0" dirty="0" err="1">
                <a:latin typeface="NimbusSanL-Regu"/>
              </a:rPr>
              <a:t>TeachLive</a:t>
            </a:r>
            <a:r>
              <a:rPr lang="en-US" sz="1800" b="0" i="0" u="none" strike="noStrike" baseline="0" dirty="0">
                <a:latin typeface="NimbusSanL-Regu"/>
              </a:rPr>
              <a:t>. </a:t>
            </a:r>
            <a:r>
              <a:rPr lang="en-US" sz="1800" b="0" i="0" u="none" strike="noStrike" baseline="0" dirty="0" err="1">
                <a:latin typeface="NimbusSanL-Regu"/>
              </a:rPr>
              <a:t>C’est</a:t>
            </a:r>
            <a:r>
              <a:rPr lang="en-US" sz="1800" b="0" i="0" u="none" strike="noStrike" baseline="0" dirty="0">
                <a:latin typeface="NimbusSanL-Regu"/>
              </a:rPr>
              <a:t> </a:t>
            </a:r>
            <a:r>
              <a:rPr lang="en-US" sz="1800" b="0" i="0" u="none" strike="noStrike" baseline="0" dirty="0" err="1">
                <a:latin typeface="NimbusSanL-Regu"/>
              </a:rPr>
              <a:t>une</a:t>
            </a:r>
            <a:r>
              <a:rPr lang="en-US" sz="1800" b="0" i="0" u="none" strike="noStrike" baseline="0" dirty="0">
                <a:latin typeface="NimbusSanL-Regu"/>
              </a:rPr>
              <a:t> </a:t>
            </a:r>
            <a:r>
              <a:rPr lang="en-US" sz="1800" b="0" i="0" u="none" strike="noStrike" baseline="0" dirty="0" err="1">
                <a:latin typeface="NimbusSanL-Regu"/>
              </a:rPr>
              <a:t>classe</a:t>
            </a:r>
            <a:r>
              <a:rPr lang="en-US" sz="1800" b="0" i="0" u="none" strike="noStrike" baseline="0" dirty="0">
                <a:latin typeface="NimbusSanL-Regu"/>
              </a:rPr>
              <a:t> </a:t>
            </a:r>
            <a:r>
              <a:rPr lang="en-US" sz="1800" b="0" i="0" u="none" strike="noStrike" baseline="0" dirty="0" err="1">
                <a:latin typeface="NimbusSanL-Regu"/>
              </a:rPr>
              <a:t>virtuelle</a:t>
            </a:r>
            <a:r>
              <a:rPr lang="en-US" sz="1800" b="0" i="0" u="none" strike="noStrike" baseline="0" dirty="0">
                <a:latin typeface="NimbusSanL-Regu"/>
              </a:rPr>
              <a:t> </a:t>
            </a:r>
            <a:r>
              <a:rPr lang="en-US" sz="1800" b="0" i="0" u="none" strike="noStrike" baseline="0" dirty="0" err="1">
                <a:latin typeface="NimbusSanL-Regu"/>
              </a:rPr>
              <a:t>affichée</a:t>
            </a:r>
            <a:r>
              <a:rPr lang="en-US" sz="1800" b="0" i="0" u="none" strike="noStrike" baseline="0" dirty="0">
                <a:latin typeface="NimbusSanL-Regu"/>
              </a:rPr>
              <a:t> sur un large </a:t>
            </a:r>
            <a:r>
              <a:rPr lang="en-US" sz="1800" b="0" i="0" u="none" strike="noStrike" baseline="0" dirty="0" err="1">
                <a:latin typeface="NimbusSanL-Regu"/>
              </a:rPr>
              <a:t>écran</a:t>
            </a:r>
            <a:r>
              <a:rPr lang="en-US" sz="1800" b="0" i="0" u="none" strike="noStrike" baseline="0" dirty="0">
                <a:latin typeface="NimbusSanL-Regu"/>
              </a:rPr>
              <a:t> 2D. Dans </a:t>
            </a:r>
            <a:r>
              <a:rPr lang="en-US" sz="1800" b="0" i="0" u="none" strike="noStrike" baseline="0" dirty="0" err="1">
                <a:latin typeface="NimbusSanL-Regu"/>
              </a:rPr>
              <a:t>cette</a:t>
            </a:r>
            <a:r>
              <a:rPr lang="en-US" sz="1800" b="0" i="0" u="none" strike="noStrike" baseline="0" dirty="0">
                <a:latin typeface="NimbusSanL-Regu"/>
              </a:rPr>
              <a:t> audience on </a:t>
            </a:r>
            <a:r>
              <a:rPr lang="en-US" sz="1800" b="0" i="0" u="none" strike="noStrike" baseline="0" dirty="0" err="1">
                <a:latin typeface="NimbusSanL-Regu"/>
              </a:rPr>
              <a:t>trouve</a:t>
            </a:r>
            <a:r>
              <a:rPr lang="en-US" sz="1800" b="0" i="0" u="none" strike="noStrike" baseline="0" dirty="0">
                <a:latin typeface="NimbusSanL-Regu"/>
              </a:rPr>
              <a:t> des agents </a:t>
            </a:r>
            <a:r>
              <a:rPr lang="en-US" sz="1800" b="0" i="0" u="none" strike="noStrike" baseline="0" dirty="0" err="1">
                <a:latin typeface="NimbusSanL-Regu"/>
              </a:rPr>
              <a:t>virtuels</a:t>
            </a:r>
            <a:r>
              <a:rPr lang="en-US" sz="1800" b="0" i="0" u="none" strike="noStrike" baseline="0" dirty="0">
                <a:latin typeface="NimbusSanL-Regu"/>
              </a:rPr>
              <a:t>, </a:t>
            </a:r>
            <a:r>
              <a:rPr lang="en-US" sz="1800" b="0" i="0" u="none" strike="noStrike" baseline="0" dirty="0" err="1">
                <a:latin typeface="NimbusSanL-Regu"/>
              </a:rPr>
              <a:t>c’est</a:t>
            </a:r>
            <a:r>
              <a:rPr lang="en-US" sz="1800" b="0" i="0" u="none" strike="noStrike" baseline="0" dirty="0">
                <a:latin typeface="NimbusSanL-Regu"/>
              </a:rPr>
              <a:t> à dire des </a:t>
            </a:r>
            <a:r>
              <a:rPr lang="en-US" sz="1800" b="0" i="0" u="none" strike="noStrike" baseline="0" dirty="0" err="1">
                <a:latin typeface="NimbusSanL-Regu"/>
              </a:rPr>
              <a:t>personnages</a:t>
            </a:r>
            <a:r>
              <a:rPr lang="en-US" sz="1800" b="0" i="0" u="none" strike="noStrike" baseline="0" dirty="0">
                <a:latin typeface="NimbusSanL-Regu"/>
              </a:rPr>
              <a:t> </a:t>
            </a:r>
            <a:r>
              <a:rPr lang="en-US" sz="1800" b="0" i="0" u="none" strike="noStrike" baseline="0" dirty="0" err="1">
                <a:latin typeface="NimbusSanL-Regu"/>
              </a:rPr>
              <a:t>virtuels</a:t>
            </a:r>
            <a:r>
              <a:rPr lang="en-US" sz="1800" b="0" i="0" u="none" strike="noStrike" baseline="0" dirty="0">
                <a:latin typeface="NimbusSanL-Regu"/>
              </a:rPr>
              <a:t> </a:t>
            </a:r>
            <a:r>
              <a:rPr lang="en-US" sz="1800" b="0" i="0" u="none" strike="noStrike" baseline="0" dirty="0" err="1">
                <a:latin typeface="NimbusSanL-Regu"/>
              </a:rPr>
              <a:t>en</a:t>
            </a:r>
            <a:r>
              <a:rPr lang="en-US" sz="1800" b="0" i="0" u="none" strike="noStrike" baseline="0" dirty="0">
                <a:latin typeface="NimbusSanL-Regu"/>
              </a:rPr>
              <a:t> </a:t>
            </a:r>
            <a:r>
              <a:rPr lang="en-US" sz="1800" b="0" i="0" u="none" strike="noStrike" baseline="0" dirty="0" err="1">
                <a:latin typeface="NimbusSanL-Regu"/>
              </a:rPr>
              <a:t>l’occurrence</a:t>
            </a:r>
            <a:r>
              <a:rPr lang="en-US" sz="1800" b="0" i="0" u="none" strike="noStrike" baseline="0" dirty="0">
                <a:latin typeface="NimbusSanL-Regu"/>
              </a:rPr>
              <a:t> </a:t>
            </a:r>
            <a:r>
              <a:rPr lang="en-US" sz="1800" b="0" i="0" u="none" strike="noStrike" baseline="0" dirty="0" err="1">
                <a:latin typeface="NimbusSanL-Regu"/>
              </a:rPr>
              <a:t>ici</a:t>
            </a:r>
            <a:r>
              <a:rPr lang="en-US" sz="1800" b="0" i="0" u="none" strike="noStrike" baseline="0" dirty="0">
                <a:latin typeface="NimbusSanL-Regu"/>
              </a:rPr>
              <a:t> des </a:t>
            </a:r>
            <a:r>
              <a:rPr lang="en-US" sz="1800" b="0" i="0" u="none" strike="noStrike" baseline="0" dirty="0" err="1">
                <a:latin typeface="NimbusSanL-Regu"/>
              </a:rPr>
              <a:t>étudiants</a:t>
            </a:r>
            <a:r>
              <a:rPr lang="en-US" sz="1800" b="0" i="0" u="none" strike="noStrike" baseline="0" dirty="0">
                <a:latin typeface="NimbusSanL-Regu"/>
              </a:rPr>
              <a:t> </a:t>
            </a:r>
            <a:r>
              <a:rPr lang="en-US" sz="1800" b="0" i="0" u="none" strike="noStrike" baseline="0" dirty="0" err="1">
                <a:latin typeface="NimbusSanL-Regu"/>
              </a:rPr>
              <a:t>virtuels</a:t>
            </a:r>
            <a:r>
              <a:rPr lang="en-US" sz="1800" b="0" i="0" u="none" strike="noStrike" baseline="0" dirty="0">
                <a:latin typeface="NimbusSanL-Regu"/>
              </a:rPr>
              <a:t>. </a:t>
            </a:r>
          </a:p>
          <a:p>
            <a:pPr algn="l"/>
            <a:endParaRPr lang="en-US" sz="1800" b="0" i="0" u="none" strike="noStrike" baseline="0" dirty="0">
              <a:latin typeface="NimbusSanL-Regu"/>
            </a:endParaRPr>
          </a:p>
          <a:p>
            <a:pPr algn="l"/>
            <a:r>
              <a:rPr lang="en-US" sz="1800" b="0" i="0" u="none" strike="noStrike" baseline="0" dirty="0">
                <a:latin typeface="NimbusSanL-Regu"/>
              </a:rPr>
              <a:t>Ce </a:t>
            </a:r>
            <a:r>
              <a:rPr lang="en-US" sz="1800" b="0" i="0" u="none" strike="noStrike" baseline="0" dirty="0" err="1">
                <a:latin typeface="NimbusSanL-Regu"/>
              </a:rPr>
              <a:t>système</a:t>
            </a:r>
            <a:r>
              <a:rPr lang="en-US" sz="1800" b="0" i="0" u="none" strike="noStrike" baseline="0" dirty="0">
                <a:latin typeface="NimbusSanL-Regu"/>
              </a:rPr>
              <a:t> a </a:t>
            </a:r>
            <a:r>
              <a:rPr lang="en-US" sz="1800" b="0" i="0" u="none" strike="noStrike" baseline="0" dirty="0" err="1">
                <a:latin typeface="NimbusSanL-Regu"/>
              </a:rPr>
              <a:t>été</a:t>
            </a:r>
            <a:r>
              <a:rPr lang="en-US" sz="1800" b="0" i="0" u="none" strike="noStrike" baseline="0" dirty="0">
                <a:latin typeface="NimbusSanL-Regu"/>
              </a:rPr>
              <a:t> mis au point pour que les </a:t>
            </a:r>
            <a:r>
              <a:rPr lang="en-US" sz="1800" b="0" i="0" u="none" strike="noStrike" baseline="0" dirty="0" err="1">
                <a:latin typeface="NimbusSanL-Regu"/>
              </a:rPr>
              <a:t>professeurs</a:t>
            </a:r>
            <a:r>
              <a:rPr lang="en-US" sz="1800" b="0" i="0" u="none" strike="noStrike" baseline="0" dirty="0">
                <a:latin typeface="NimbusSanL-Regu"/>
              </a:rPr>
              <a:t> </a:t>
            </a:r>
            <a:r>
              <a:rPr lang="en-US" sz="1800" b="0" i="0" u="none" strike="noStrike" baseline="0" dirty="0" err="1">
                <a:latin typeface="NimbusSanL-Regu"/>
              </a:rPr>
              <a:t>puissent</a:t>
            </a:r>
            <a:r>
              <a:rPr lang="en-US" sz="1800" b="0" i="0" u="none" strike="noStrike" baseline="0" dirty="0">
                <a:latin typeface="NimbusSanL-Regu"/>
              </a:rPr>
              <a:t> </a:t>
            </a:r>
            <a:r>
              <a:rPr lang="en-US" sz="1800" b="0" i="0" u="none" strike="noStrike" baseline="0" dirty="0" err="1">
                <a:latin typeface="NimbusSanL-Regu"/>
              </a:rPr>
              <a:t>s’entrainer</a:t>
            </a:r>
            <a:r>
              <a:rPr lang="en-US" sz="1800" b="0" i="0" u="none" strike="noStrike" baseline="0" dirty="0">
                <a:latin typeface="NimbusSanL-Regu"/>
              </a:rPr>
              <a:t> à la gestion de </a:t>
            </a:r>
            <a:r>
              <a:rPr lang="en-US" sz="1800" b="0" i="0" u="none" strike="noStrike" baseline="0" dirty="0" err="1">
                <a:latin typeface="NimbusSanL-Regu"/>
              </a:rPr>
              <a:t>classe</a:t>
            </a:r>
            <a:r>
              <a:rPr lang="en-US" sz="1800" b="0" i="0" u="none" strike="noStrike" baseline="0" dirty="0">
                <a:latin typeface="NimbusSanL-Regu"/>
              </a:rPr>
              <a:t> et à la </a:t>
            </a:r>
            <a:r>
              <a:rPr lang="en-US" sz="1800" b="0" i="0" u="none" strike="noStrike" baseline="0" dirty="0" err="1">
                <a:latin typeface="NimbusSanL-Regu"/>
              </a:rPr>
              <a:t>pédagogie</a:t>
            </a:r>
            <a:r>
              <a:rPr lang="en-US" sz="1800" b="0" i="0" u="none" strike="noStrike" baseline="0" dirty="0">
                <a:latin typeface="NimbusSanL-Regu"/>
              </a:rPr>
              <a:t> dans un </a:t>
            </a:r>
            <a:r>
              <a:rPr lang="en-US" sz="1800" b="0" i="0" u="none" strike="noStrike" baseline="0" dirty="0" err="1">
                <a:latin typeface="NimbusSanL-Regu"/>
              </a:rPr>
              <a:t>environnement</a:t>
            </a:r>
            <a:r>
              <a:rPr lang="en-US" sz="1800" b="0" i="0" u="none" strike="noStrike" baseline="0" dirty="0">
                <a:latin typeface="NimbusSanL-Regu"/>
              </a:rPr>
              <a:t> </a:t>
            </a:r>
            <a:r>
              <a:rPr lang="en-US" sz="1800" b="0" i="0" u="none" strike="noStrike" baseline="0" dirty="0" err="1">
                <a:latin typeface="NimbusSanL-Regu"/>
              </a:rPr>
              <a:t>sécurisant</a:t>
            </a:r>
            <a:r>
              <a:rPr lang="en-US" sz="1800" b="0" i="0" u="none" strike="noStrike" baseline="0" dirty="0">
                <a:latin typeface="NimbusSanL-Regu"/>
              </a:rPr>
              <a:t>.</a:t>
            </a:r>
          </a:p>
          <a:p>
            <a:pPr algn="l"/>
            <a:endParaRPr lang="en-US" sz="1800" b="0" i="0" u="none" strike="noStrike" baseline="0" dirty="0">
              <a:latin typeface="NimbusSanL-Regu"/>
            </a:endParaRPr>
          </a:p>
          <a:p>
            <a:pPr algn="l"/>
            <a:r>
              <a:rPr lang="en-US" sz="1800" b="0" i="0" u="none" strike="noStrike" baseline="0" dirty="0">
                <a:latin typeface="NimbusSanL-Regu"/>
              </a:rPr>
              <a:t>Pendant la presentation des </a:t>
            </a:r>
            <a:r>
              <a:rPr lang="en-US" sz="1800" b="0" i="0" u="none" strike="noStrike" baseline="0" dirty="0" err="1">
                <a:latin typeface="NimbusSanL-Regu"/>
              </a:rPr>
              <a:t>professeurs</a:t>
            </a:r>
            <a:r>
              <a:rPr lang="en-US" sz="1800" b="0" i="0" u="none" strike="noStrike" baseline="0" dirty="0">
                <a:latin typeface="NimbusSanL-Regu"/>
              </a:rPr>
              <a:t>, le </a:t>
            </a:r>
            <a:r>
              <a:rPr lang="en-US" sz="1800" b="0" i="0" u="none" strike="noStrike" baseline="0" dirty="0" err="1">
                <a:latin typeface="NimbusSanL-Regu"/>
              </a:rPr>
              <a:t>système</a:t>
            </a:r>
            <a:r>
              <a:rPr lang="en-US" sz="1800" b="0" i="0" u="none" strike="noStrike" baseline="0" dirty="0">
                <a:latin typeface="NimbusSanL-Regu"/>
              </a:rPr>
              <a:t> </a:t>
            </a:r>
            <a:r>
              <a:rPr lang="en-US" sz="1800" b="0" i="0" u="none" strike="noStrike" baseline="0" dirty="0" err="1">
                <a:latin typeface="NimbusSanL-Regu"/>
              </a:rPr>
              <a:t>enregistre</a:t>
            </a:r>
            <a:r>
              <a:rPr lang="en-US" sz="1800" b="0" i="0" u="none" strike="noStrike" baseline="0" dirty="0">
                <a:latin typeface="NimbusSanL-Regu"/>
              </a:rPr>
              <a:t> les </a:t>
            </a:r>
            <a:r>
              <a:rPr lang="en-US" sz="1800" b="0" i="0" u="none" strike="noStrike" baseline="0" dirty="0" err="1">
                <a:latin typeface="NimbusSanL-Regu"/>
              </a:rPr>
              <a:t>mouvements</a:t>
            </a:r>
            <a:r>
              <a:rPr lang="en-US" sz="1800" b="0" i="0" u="none" strike="noStrike" baseline="0" dirty="0">
                <a:latin typeface="NimbusSanL-Regu"/>
              </a:rPr>
              <a:t> du corps via </a:t>
            </a:r>
            <a:r>
              <a:rPr lang="en-US" sz="1800" b="0" i="0" u="none" strike="noStrike" baseline="0" dirty="0" err="1">
                <a:latin typeface="NimbusSanL-Regu"/>
              </a:rPr>
              <a:t>l’utilisation</a:t>
            </a:r>
            <a:r>
              <a:rPr lang="en-US" sz="1800" b="0" i="0" u="none" strike="noStrike" baseline="0" dirty="0">
                <a:latin typeface="NimbusSanL-Regu"/>
              </a:rPr>
              <a:t> </a:t>
            </a:r>
            <a:r>
              <a:rPr lang="en-US" sz="1800" b="0" i="0" u="none" strike="noStrike" baseline="0" dirty="0" err="1">
                <a:latin typeface="NimbusSanL-Regu"/>
              </a:rPr>
              <a:t>d’une</a:t>
            </a:r>
            <a:r>
              <a:rPr lang="en-US" sz="1800" b="0" i="0" u="none" strike="noStrike" baseline="0" dirty="0">
                <a:latin typeface="NimbusSanL-Regu"/>
              </a:rPr>
              <a:t> Kinect. Il </a:t>
            </a:r>
            <a:r>
              <a:rPr lang="en-US" sz="1800" b="0" i="0" u="none" strike="noStrike" baseline="0" dirty="0" err="1">
                <a:latin typeface="NimbusSanL-Regu"/>
              </a:rPr>
              <a:t>retransmet</a:t>
            </a:r>
            <a:r>
              <a:rPr lang="en-US" sz="1800" b="0" i="0" u="none" strike="noStrike" baseline="0" dirty="0">
                <a:latin typeface="NimbusSanL-Regu"/>
              </a:rPr>
              <a:t> </a:t>
            </a:r>
            <a:r>
              <a:rPr lang="en-US" sz="1800" b="0" i="0" u="none" strike="noStrike" baseline="0" dirty="0" err="1">
                <a:latin typeface="NimbusSanL-Regu"/>
              </a:rPr>
              <a:t>en</a:t>
            </a:r>
            <a:r>
              <a:rPr lang="en-US" sz="1800" b="0" i="0" u="none" strike="noStrike" baseline="0" dirty="0">
                <a:latin typeface="NimbusSanL-Regu"/>
              </a:rPr>
              <a:t> temps reel le </a:t>
            </a:r>
            <a:r>
              <a:rPr lang="en-US" sz="1800" b="0" i="0" u="none" strike="noStrike" baseline="0" dirty="0" err="1">
                <a:latin typeface="NimbusSanL-Regu"/>
              </a:rPr>
              <a:t>squelette</a:t>
            </a:r>
            <a:r>
              <a:rPr lang="en-US" sz="1800" b="0" i="0" u="none" strike="noStrike" baseline="0" dirty="0">
                <a:latin typeface="NimbusSanL-Regu"/>
              </a:rPr>
              <a:t> du participant </a:t>
            </a:r>
            <a:r>
              <a:rPr lang="en-US" sz="1800" b="0" i="0" u="none" strike="noStrike" baseline="0" dirty="0" err="1">
                <a:latin typeface="NimbusSanL-Regu"/>
              </a:rPr>
              <a:t>en</a:t>
            </a:r>
            <a:r>
              <a:rPr lang="en-US" sz="1800" b="0" i="0" u="none" strike="noStrike" baseline="0" dirty="0">
                <a:latin typeface="NimbusSanL-Regu"/>
              </a:rPr>
              <a:t> face du </a:t>
            </a:r>
            <a:r>
              <a:rPr lang="en-US" sz="1800" b="0" i="0" u="none" strike="noStrike" baseline="0" dirty="0" err="1">
                <a:latin typeface="NimbusSanL-Regu"/>
              </a:rPr>
              <a:t>capteur</a:t>
            </a:r>
            <a:r>
              <a:rPr lang="en-US" sz="1800" b="0" i="0" u="none" strike="noStrike" baseline="0" dirty="0">
                <a:latin typeface="NimbusSanL-Regu"/>
              </a:rPr>
              <a:t> </a:t>
            </a:r>
            <a:r>
              <a:rPr lang="en-US" sz="1800" b="0" i="0" u="none" strike="noStrike" baseline="0" dirty="0" err="1">
                <a:latin typeface="NimbusSanL-Regu"/>
              </a:rPr>
              <a:t>comme</a:t>
            </a:r>
            <a:r>
              <a:rPr lang="en-US" sz="1800" b="0" i="0" u="none" strike="noStrike" baseline="0" dirty="0">
                <a:latin typeface="NimbusSanL-Regu"/>
              </a:rPr>
              <a:t> </a:t>
            </a:r>
            <a:r>
              <a:rPr lang="en-US" sz="1800" b="0" i="0" u="none" strike="noStrike" baseline="0" dirty="0" err="1">
                <a:latin typeface="NimbusSanL-Regu"/>
              </a:rPr>
              <a:t>vous</a:t>
            </a:r>
            <a:r>
              <a:rPr lang="en-US" sz="1800" b="0" i="0" u="none" strike="noStrike" baseline="0" dirty="0">
                <a:latin typeface="NimbusSanL-Regu"/>
              </a:rPr>
              <a:t> </a:t>
            </a:r>
            <a:r>
              <a:rPr lang="en-US" sz="1800" b="0" i="0" u="none" strike="noStrike" baseline="0" dirty="0" err="1">
                <a:latin typeface="NimbusSanL-Regu"/>
              </a:rPr>
              <a:t>pouvez</a:t>
            </a:r>
            <a:r>
              <a:rPr lang="en-US" sz="1800" b="0" i="0" u="none" strike="noStrike" baseline="0" dirty="0">
                <a:latin typeface="NimbusSanL-Regu"/>
              </a:rPr>
              <a:t> le </a:t>
            </a:r>
            <a:r>
              <a:rPr lang="en-US" sz="1800" b="0" i="0" u="none" strike="noStrike" baseline="0" dirty="0" err="1">
                <a:latin typeface="NimbusSanL-Regu"/>
              </a:rPr>
              <a:t>voir</a:t>
            </a:r>
            <a:r>
              <a:rPr lang="en-US" sz="1800" b="0" i="0" u="none" strike="noStrike" baseline="0" dirty="0">
                <a:latin typeface="NimbusSanL-Regu"/>
              </a:rPr>
              <a:t> sur la </a:t>
            </a:r>
            <a:r>
              <a:rPr lang="en-US" sz="1800" b="0" i="0" u="none" strike="noStrike" baseline="0" dirty="0" err="1">
                <a:latin typeface="NimbusSanL-Regu"/>
              </a:rPr>
              <a:t>fenêtre</a:t>
            </a:r>
            <a:r>
              <a:rPr lang="en-US" sz="1800" b="0" i="0" u="none" strike="noStrike" baseline="0" dirty="0">
                <a:latin typeface="NimbusSanL-Regu"/>
              </a:rPr>
              <a:t> de gauche. Sur la </a:t>
            </a:r>
            <a:r>
              <a:rPr lang="en-US" sz="1800" b="0" i="0" u="none" strike="noStrike" baseline="0" dirty="0" err="1">
                <a:latin typeface="NimbusSanL-Regu"/>
              </a:rPr>
              <a:t>fenêtre</a:t>
            </a:r>
            <a:r>
              <a:rPr lang="en-US" sz="1800" b="0" i="0" u="none" strike="noStrike" baseline="0" dirty="0">
                <a:latin typeface="NimbusSanL-Regu"/>
              </a:rPr>
              <a:t> de droite un signal </a:t>
            </a:r>
            <a:r>
              <a:rPr lang="en-US" sz="1800" b="0" i="0" u="none" strike="noStrike" baseline="0" dirty="0" err="1">
                <a:latin typeface="NimbusSanL-Regu"/>
              </a:rPr>
              <a:t>lumineux</a:t>
            </a:r>
            <a:r>
              <a:rPr lang="en-US" sz="1800" b="0" i="0" u="none" strike="noStrike" baseline="0" dirty="0">
                <a:latin typeface="NimbusSanL-Regu"/>
              </a:rPr>
              <a:t> (rouge </a:t>
            </a:r>
            <a:r>
              <a:rPr lang="en-US" sz="1800" b="0" i="0" u="none" strike="noStrike" baseline="0" dirty="0" err="1">
                <a:latin typeface="NimbusSanL-Regu"/>
              </a:rPr>
              <a:t>ou</a:t>
            </a:r>
            <a:r>
              <a:rPr lang="en-US" sz="1800" b="0" i="0" u="none" strike="noStrike" baseline="0" dirty="0">
                <a:latin typeface="NimbusSanL-Regu"/>
              </a:rPr>
              <a:t> vert) </a:t>
            </a:r>
            <a:r>
              <a:rPr lang="en-US" sz="1800" b="0" i="0" u="none" strike="noStrike" baseline="0" dirty="0" err="1">
                <a:latin typeface="NimbusSanL-Regu"/>
              </a:rPr>
              <a:t>permet</a:t>
            </a:r>
            <a:r>
              <a:rPr lang="en-US" sz="1800" b="0" i="0" u="none" strike="noStrike" baseline="0" dirty="0">
                <a:latin typeface="NimbusSanL-Regu"/>
              </a:rPr>
              <a:t> </a:t>
            </a:r>
            <a:r>
              <a:rPr lang="en-US" sz="1800" b="0" i="0" u="none" strike="noStrike" baseline="0" dirty="0" err="1">
                <a:latin typeface="NimbusSanL-Regu"/>
              </a:rPr>
              <a:t>en</a:t>
            </a:r>
            <a:r>
              <a:rPr lang="en-US" sz="1800" b="0" i="0" u="none" strike="noStrike" baseline="0" dirty="0">
                <a:latin typeface="NimbusSanL-Regu"/>
              </a:rPr>
              <a:t> un coup </a:t>
            </a:r>
            <a:r>
              <a:rPr lang="en-US" sz="1800" b="0" i="0" u="none" strike="noStrike" baseline="0" dirty="0" err="1">
                <a:latin typeface="NimbusSanL-Regu"/>
              </a:rPr>
              <a:t>d’oeil</a:t>
            </a:r>
            <a:r>
              <a:rPr lang="en-US" sz="1800" b="0" i="0" u="none" strike="noStrike" baseline="0" dirty="0">
                <a:latin typeface="NimbusSanL-Regu"/>
              </a:rPr>
              <a:t> de savoir </a:t>
            </a:r>
            <a:r>
              <a:rPr lang="en-US" sz="1800" b="0" i="0" u="none" strike="noStrike" baseline="0" dirty="0" err="1">
                <a:latin typeface="NimbusSanL-Regu"/>
              </a:rPr>
              <a:t>si</a:t>
            </a:r>
            <a:r>
              <a:rPr lang="en-US" sz="1800" b="0" i="0" u="none" strike="noStrike" baseline="0" dirty="0">
                <a:latin typeface="NimbusSanL-Regu"/>
              </a:rPr>
              <a:t> on </a:t>
            </a:r>
            <a:r>
              <a:rPr lang="en-US" sz="1800" b="0" i="0" u="none" strike="noStrike" baseline="0" dirty="0" err="1">
                <a:latin typeface="NimbusSanL-Regu"/>
              </a:rPr>
              <a:t>adopte</a:t>
            </a:r>
            <a:r>
              <a:rPr lang="en-US" sz="1800" b="0" i="0" u="none" strike="noStrike" baseline="0" dirty="0">
                <a:latin typeface="NimbusSanL-Regu"/>
              </a:rPr>
              <a:t> la bonne posture à savoir </a:t>
            </a:r>
            <a:r>
              <a:rPr lang="en-US" sz="1800" b="0" i="0" u="none" strike="noStrike" baseline="0" dirty="0" err="1">
                <a:latin typeface="NimbusSanL-Regu"/>
              </a:rPr>
              <a:t>une</a:t>
            </a:r>
            <a:r>
              <a:rPr lang="en-US" sz="1800" b="0" i="0" u="none" strike="noStrike" baseline="0" dirty="0">
                <a:latin typeface="NimbusSanL-Regu"/>
              </a:rPr>
              <a:t> posture ouverte </a:t>
            </a:r>
            <a:r>
              <a:rPr lang="en-US" sz="1800" b="0" i="0" u="none" strike="noStrike" baseline="0" dirty="0" err="1">
                <a:latin typeface="NimbusSanL-Regu"/>
              </a:rPr>
              <a:t>ou</a:t>
            </a:r>
            <a:r>
              <a:rPr lang="en-US" sz="1800" b="0" i="0" u="none" strike="noStrike" baseline="0" dirty="0">
                <a:latin typeface="NimbusSanL-Regu"/>
              </a:rPr>
              <a:t> </a:t>
            </a:r>
            <a:r>
              <a:rPr lang="en-US" sz="1800" b="0" i="0" u="none" strike="noStrike" baseline="0" dirty="0" err="1">
                <a:latin typeface="NimbusSanL-Regu"/>
              </a:rPr>
              <a:t>si</a:t>
            </a:r>
            <a:r>
              <a:rPr lang="en-US" sz="1800" b="0" i="0" u="none" strike="noStrike" baseline="0" dirty="0">
                <a:latin typeface="NimbusSanL-Regu"/>
              </a:rPr>
              <a:t> la posture adoptee </a:t>
            </a:r>
            <a:r>
              <a:rPr lang="en-US" sz="1800" b="0" i="0" u="none" strike="noStrike" baseline="0" dirty="0" err="1">
                <a:latin typeface="NimbusSanL-Regu"/>
              </a:rPr>
              <a:t>est</a:t>
            </a:r>
            <a:r>
              <a:rPr lang="en-US" sz="1800" b="0" i="0" u="none" strike="noStrike" baseline="0" dirty="0">
                <a:latin typeface="NimbusSanL-Regu"/>
              </a:rPr>
              <a:t> </a:t>
            </a:r>
            <a:r>
              <a:rPr lang="en-US" sz="1800" b="0" i="0" u="none" strike="noStrike" baseline="0" dirty="0" err="1">
                <a:latin typeface="NimbusSanL-Regu"/>
              </a:rPr>
              <a:t>plutôt</a:t>
            </a:r>
            <a:r>
              <a:rPr lang="en-US" sz="1800" b="0" i="0" u="none" strike="noStrike" baseline="0" dirty="0">
                <a:latin typeface="NimbusSanL-Regu"/>
              </a:rPr>
              <a:t> </a:t>
            </a:r>
            <a:r>
              <a:rPr lang="en-US" sz="1800" b="0" i="0" u="none" strike="noStrike" baseline="0" dirty="0" err="1">
                <a:latin typeface="NimbusSanL-Regu"/>
              </a:rPr>
              <a:t>fermée</a:t>
            </a:r>
            <a:r>
              <a:rPr lang="en-US" sz="1800" b="0" i="0" u="none" strike="noStrike" baseline="0" dirty="0">
                <a:latin typeface="NimbusSanL-Regu"/>
              </a:rPr>
              <a:t>.</a:t>
            </a:r>
          </a:p>
          <a:p>
            <a:pPr algn="l"/>
            <a:endParaRPr lang="en-US" sz="1800" b="0" i="0" u="none" strike="noStrike" baseline="0" dirty="0">
              <a:latin typeface="NimbusSanL-Regu"/>
            </a:endParaRPr>
          </a:p>
          <a:p>
            <a:pPr algn="l"/>
            <a:endParaRPr lang="en-US" sz="1800" b="0" i="0" u="none" strike="noStrike" baseline="0" dirty="0">
              <a:latin typeface="NimbusSanL-Regu"/>
            </a:endParaRPr>
          </a:p>
          <a:p>
            <a:pPr algn="l"/>
            <a:r>
              <a:rPr lang="en-US" sz="1800" b="0" i="0" u="none" strike="noStrike" baseline="0" dirty="0">
                <a:latin typeface="NimbusSanL-Regu"/>
              </a:rPr>
              <a:t>English version : </a:t>
            </a:r>
          </a:p>
          <a:p>
            <a:pPr algn="l"/>
            <a:endParaRPr lang="en-US" sz="1800" b="0" i="0" u="none" strike="noStrike" baseline="0" dirty="0">
              <a:latin typeface="NimbusSanL-Regu"/>
            </a:endParaRPr>
          </a:p>
          <a:p>
            <a:pPr algn="l"/>
            <a:r>
              <a:rPr lang="en-US" sz="1800" b="0" i="0" u="none" strike="noStrike" baseline="0" dirty="0">
                <a:latin typeface="NimbusSanL-Regu"/>
              </a:rPr>
              <a:t>Here's an example of a 2D system proposed by </a:t>
            </a:r>
            <a:r>
              <a:rPr lang="en-US" sz="1800" b="0" i="0" u="none" strike="noStrike" baseline="0" dirty="0" err="1">
                <a:latin typeface="NimbusSanL-Regu"/>
              </a:rPr>
              <a:t>Barmaki</a:t>
            </a:r>
            <a:r>
              <a:rPr lang="en-US" sz="1800" b="0" i="0" u="none" strike="noStrike" baseline="0" dirty="0">
                <a:latin typeface="NimbusSanL-Regu"/>
              </a:rPr>
              <a:t> in 2016. In their study, they propose the </a:t>
            </a:r>
            <a:r>
              <a:rPr lang="en-US" sz="1800" b="0" i="0" u="none" strike="noStrike" baseline="0" dirty="0" err="1">
                <a:latin typeface="NimbusSanL-Regu"/>
              </a:rPr>
              <a:t>TeachLivE</a:t>
            </a:r>
            <a:r>
              <a:rPr lang="en-US" sz="1800" b="0" i="0" u="none" strike="noStrike" baseline="0" dirty="0">
                <a:latin typeface="NimbusSanL-Regu"/>
              </a:rPr>
              <a:t> system.</a:t>
            </a:r>
          </a:p>
          <a:p>
            <a:pPr algn="l"/>
            <a:r>
              <a:rPr lang="en-US" sz="1800" b="0" i="0" u="none" strike="noStrike" baseline="0" dirty="0">
                <a:latin typeface="NimbusSanL-Regu"/>
              </a:rPr>
              <a:t>it corresponds to a virtual classroom composed of several virtual students displayed on a TV screen</a:t>
            </a:r>
          </a:p>
          <a:p>
            <a:pPr algn="l"/>
            <a:endParaRPr lang="en-US" sz="1800" b="0" i="0" u="none" strike="noStrike" baseline="0" dirty="0">
              <a:latin typeface="NimbusSanL-Regu"/>
            </a:endParaRPr>
          </a:p>
          <a:p>
            <a:pPr algn="l"/>
            <a:r>
              <a:rPr lang="en-US" sz="1800" b="0" i="0" u="none" strike="noStrike" baseline="0" dirty="0">
                <a:latin typeface="NimbusSanL-Regu"/>
              </a:rPr>
              <a:t>This enables teachers to practice classroom management and content delivery in a secure environment.</a:t>
            </a:r>
          </a:p>
          <a:p>
            <a:pPr algn="l"/>
            <a:endParaRPr lang="en-US" sz="1800" b="0" i="0" u="none" strike="noStrike" baseline="0" dirty="0">
              <a:latin typeface="NimbusSanL-Regu"/>
            </a:endParaRPr>
          </a:p>
          <a:p>
            <a:pPr algn="l"/>
            <a:r>
              <a:rPr lang="en-US" sz="1800" b="0" i="0" u="none" strike="noStrike" baseline="0" dirty="0">
                <a:latin typeface="NimbusSanL-Regu"/>
              </a:rPr>
              <a:t>Participants speak in front of the virtual audience, and the system records body movements using a Kinect. Feedback on the openness of their posture is given in real time. </a:t>
            </a:r>
          </a:p>
          <a:p>
            <a:pPr algn="l"/>
            <a:endParaRPr lang="en-US" sz="1800" b="0" i="0" u="none" strike="noStrike" baseline="0" dirty="0">
              <a:latin typeface="NimbusSanL-Regu"/>
            </a:endParaRPr>
          </a:p>
          <a:p>
            <a:pPr algn="l"/>
            <a:r>
              <a:rPr lang="en-US" sz="1800" b="0" i="0" u="none" strike="noStrike" baseline="0" dirty="0">
                <a:latin typeface="NimbusSanL-Regu"/>
              </a:rPr>
              <a:t>it consists of two windows, the left window shows the skeleton view of the participant in front of the Kinect sensor and the right window is the feedback visualizer. Any time that the participant exhibits one of the closed gestures, the color of gesture result box changes from green to red.</a:t>
            </a:r>
          </a:p>
          <a:p>
            <a:pPr algn="l"/>
            <a:endParaRPr lang="en-US" sz="1800" b="0" i="0" u="none" strike="noStrike" baseline="0" dirty="0">
              <a:latin typeface="NimbusSanL-Regu"/>
            </a:endParaRPr>
          </a:p>
          <a:p>
            <a:pPr algn="l"/>
            <a:endParaRPr lang="en-US" sz="1800" b="0" i="0" u="none" strike="noStrike" baseline="0" dirty="0">
              <a:latin typeface="NimbusSanL-Regu"/>
            </a:endParaRPr>
          </a:p>
          <a:p>
            <a:pPr algn="l"/>
            <a:r>
              <a:rPr lang="en-US" sz="1800" b="0" i="0" u="none" strike="noStrike" baseline="0" dirty="0">
                <a:latin typeface="NimbusSanL-Regu"/>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NimbusSanL-Regu"/>
              </a:rPr>
              <a:t>Its primary use is to provide teachers the opportunity to rehearse their classroom management, pedagogical and content delivery skills in an environment that neither harms real children, nor causes the teacher to be seen as weak or insecure by an actual classroom full of students. </a:t>
            </a:r>
          </a:p>
          <a:p>
            <a:pPr algn="l"/>
            <a:endParaRPr lang="en-US" sz="1800" b="0" i="0" u="none" strike="noStrike" baseline="0" dirty="0">
              <a:latin typeface="NimbusSanL-Regu"/>
            </a:endParaRPr>
          </a:p>
          <a:p>
            <a:pPr algn="l"/>
            <a:r>
              <a:rPr lang="en-US" sz="1800" b="0" i="0" u="none" strike="noStrike" baseline="0" dirty="0" err="1">
                <a:latin typeface="NimbusSanL-Regu"/>
              </a:rPr>
              <a:t>Autres</a:t>
            </a:r>
            <a:r>
              <a:rPr lang="en-US" sz="1800" b="0" i="0" u="none" strike="noStrike" baseline="0" dirty="0">
                <a:latin typeface="NimbusSanL-Regu"/>
              </a:rPr>
              <a:t> info :</a:t>
            </a:r>
          </a:p>
          <a:p>
            <a:pPr algn="l"/>
            <a:endParaRPr lang="en-US" sz="1800" b="0" i="0" u="none" strike="noStrike" baseline="0" dirty="0">
              <a:latin typeface="NimbusSanL-Regu"/>
            </a:endParaRPr>
          </a:p>
          <a:p>
            <a:pPr marL="285750" indent="-285750" algn="l">
              <a:buFontTx/>
              <a:buChar char="-"/>
            </a:pPr>
            <a:r>
              <a:rPr lang="en-US" sz="1800" b="0" i="0" u="none" strike="noStrike" baseline="0" dirty="0">
                <a:latin typeface="NimbusSanL-Regu"/>
              </a:rPr>
              <a:t>recorded video, audio, full body tracking </a:t>
            </a:r>
            <a:r>
              <a:rPr lang="fr-FR" sz="1800" b="0" i="0" u="none" strike="noStrike" baseline="0" dirty="0">
                <a:latin typeface="NimbusSanL-Regu"/>
              </a:rPr>
              <a:t>Data.</a:t>
            </a:r>
          </a:p>
          <a:p>
            <a:pPr marL="285750" indent="-285750" algn="l">
              <a:buFontTx/>
              <a:buChar char="-"/>
            </a:pPr>
            <a:endParaRPr lang="fr-FR" sz="1800" b="0" i="0" u="none" strike="noStrike" baseline="0" dirty="0">
              <a:latin typeface="NimbusSanL-Regu"/>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i="0" u="none" strike="noStrike" baseline="0" dirty="0">
                <a:latin typeface="NimbusSanL-Regu"/>
              </a:rPr>
              <a:t>The calculated feature value was the percentage of time that a subject exhibited closed gestures in the recorded clips of the study sessions.</a:t>
            </a:r>
          </a:p>
          <a:p>
            <a:pPr marL="0" indent="0" algn="l">
              <a:buFontTx/>
              <a:buNone/>
            </a:pPr>
            <a:endParaRPr lang="fr-FR" sz="1800" b="0" i="0" u="none" strike="noStrike" baseline="0" dirty="0">
              <a:latin typeface="NimbusSanL-Regu"/>
            </a:endParaRPr>
          </a:p>
          <a:p>
            <a:pPr algn="l"/>
            <a:r>
              <a:rPr lang="fr-FR" sz="1800" b="0" i="0" u="none" strike="noStrike" baseline="0" dirty="0">
                <a:latin typeface="NimbusSanL-Regu"/>
              </a:rPr>
              <a:t>- </a:t>
            </a:r>
            <a:r>
              <a:rPr lang="en-US" sz="1800" b="0" i="0" u="none" strike="noStrike" baseline="0" dirty="0">
                <a:latin typeface="NimbusSanL-Regu"/>
              </a:rPr>
              <a:t>The participants were also asked to complete a prequestionnaire</a:t>
            </a:r>
          </a:p>
          <a:p>
            <a:pPr algn="l"/>
            <a:r>
              <a:rPr lang="fr-FR" sz="1800" b="0" i="0" u="none" strike="noStrike" baseline="0" dirty="0">
                <a:latin typeface="NimbusSanL-Regu"/>
              </a:rPr>
              <a:t>(</a:t>
            </a:r>
            <a:r>
              <a:rPr lang="fr-FR" sz="1800" b="0" i="0" u="none" strike="noStrike" baseline="0" dirty="0" err="1">
                <a:latin typeface="NimbusSanL-Regu"/>
              </a:rPr>
              <a:t>demographics</a:t>
            </a:r>
            <a:r>
              <a:rPr lang="fr-FR" sz="1800" b="0" i="0" u="none" strike="noStrike" baseline="0" dirty="0">
                <a:latin typeface="NimbusSanL-Regu"/>
              </a:rPr>
              <a:t>, </a:t>
            </a:r>
            <a:r>
              <a:rPr lang="fr-FR" sz="1800" b="0" i="0" u="none" strike="noStrike" baseline="0" dirty="0" err="1">
                <a:latin typeface="NimbusSanL-Regu"/>
              </a:rPr>
              <a:t>teaching</a:t>
            </a:r>
            <a:r>
              <a:rPr lang="fr-FR" sz="1800" b="0" i="0" u="none" strike="noStrike" baseline="0" dirty="0">
                <a:latin typeface="NimbusSanL-Regu"/>
              </a:rPr>
              <a:t> </a:t>
            </a:r>
            <a:r>
              <a:rPr lang="fr-FR" sz="1800" b="0" i="0" u="none" strike="noStrike" baseline="0" dirty="0" err="1">
                <a:latin typeface="NimbusSanL-Regu"/>
              </a:rPr>
              <a:t>experience</a:t>
            </a:r>
            <a:r>
              <a:rPr lang="fr-FR" sz="1800" b="0" i="0" u="none" strike="noStrike" baseline="0" dirty="0">
                <a:latin typeface="NimbusSanL-Regu"/>
              </a:rPr>
              <a:t>, etc.)</a:t>
            </a:r>
          </a:p>
          <a:p>
            <a:pPr marL="285750" indent="-285750" algn="l">
              <a:buFontTx/>
              <a:buChar char="-"/>
            </a:pPr>
            <a:r>
              <a:rPr lang="en-US" sz="1800" b="0" i="0" u="none" strike="noStrike" baseline="0" dirty="0">
                <a:latin typeface="NimbusSanL-Regu"/>
              </a:rPr>
              <a:t>post-questionnaire (two times and after each session) to evaluate the user experience and learning perception in each of the sessions.</a:t>
            </a:r>
          </a:p>
          <a:p>
            <a:pPr marL="285750" indent="-285750" algn="l">
              <a:buFontTx/>
              <a:buChar char="-"/>
            </a:pPr>
            <a:r>
              <a:rPr lang="en-US" sz="1800" b="0" i="0" u="none" strike="noStrike" baseline="0" dirty="0">
                <a:latin typeface="NimbusSanL-Regu"/>
              </a:rPr>
              <a:t>The questionnaire consisted of five items. </a:t>
            </a:r>
          </a:p>
          <a:p>
            <a:pPr marL="285750" indent="-285750" algn="l">
              <a:buFontTx/>
              <a:buChar char="-"/>
            </a:pPr>
            <a:endParaRPr lang="en-US" sz="1800" b="0" i="0" u="none" strike="noStrike" baseline="0" dirty="0">
              <a:latin typeface="NimbusSanL-Regu"/>
            </a:endParaRPr>
          </a:p>
          <a:p>
            <a:pPr marL="285750" indent="-285750" algn="l">
              <a:buFontTx/>
              <a:buChar char="-"/>
            </a:pPr>
            <a:r>
              <a:rPr lang="en-US" sz="1800" b="0" i="0" u="none" strike="noStrike" baseline="0" dirty="0">
                <a:latin typeface="NimbusSanL-Regu"/>
              </a:rPr>
              <a:t>User experience was evaluated by three questions on experience naturalness,</a:t>
            </a:r>
          </a:p>
          <a:p>
            <a:pPr algn="l"/>
            <a:r>
              <a:rPr lang="en-US" sz="1800" b="0" i="0" u="none" strike="noStrike" baseline="0" dirty="0">
                <a:latin typeface="NimbusSanL-Regu"/>
              </a:rPr>
              <a:t>motivation and likelihood for future participation related</a:t>
            </a:r>
          </a:p>
          <a:p>
            <a:pPr algn="l"/>
            <a:r>
              <a:rPr lang="en-US" sz="1800" b="0" i="0" u="none" strike="noStrike" baseline="0" dirty="0">
                <a:latin typeface="NimbusSanL-Regu"/>
              </a:rPr>
              <a:t>to feedback application and the </a:t>
            </a:r>
            <a:r>
              <a:rPr lang="en-US" sz="1800" b="0" i="0" u="none" strike="noStrike" baseline="0" dirty="0" err="1">
                <a:latin typeface="NimbusSanL-Regu"/>
              </a:rPr>
              <a:t>TeachLivE</a:t>
            </a:r>
            <a:r>
              <a:rPr lang="en-US" sz="1800" b="0" i="0" u="none" strike="noStrike" baseline="0" dirty="0">
                <a:latin typeface="NimbusSanL-Regu"/>
              </a:rPr>
              <a:t>.</a:t>
            </a:r>
          </a:p>
          <a:p>
            <a:pPr algn="l"/>
            <a:endParaRPr lang="en-US" sz="1800" b="0" i="0" u="none" strike="noStrike" baseline="0" dirty="0">
              <a:latin typeface="NimbusSanL-Regu"/>
            </a:endParaRPr>
          </a:p>
          <a:p>
            <a:pPr algn="l"/>
            <a:r>
              <a:rPr lang="en-US" sz="1800" b="0" i="0" u="none" strike="noStrike" baseline="0" dirty="0">
                <a:latin typeface="NimbusSanL-Regu"/>
              </a:rPr>
              <a:t>- The learning perception was evaluated by two questions on improvements in the understanding of the teaching and comparison of the proposed application with traditional teacher training </a:t>
            </a:r>
            <a:r>
              <a:rPr lang="fr-FR" sz="1800" b="0" i="0" u="none" strike="noStrike" baseline="0" dirty="0" err="1">
                <a:latin typeface="NimbusSanL-Regu"/>
              </a:rPr>
              <a:t>approaches</a:t>
            </a:r>
            <a:endParaRPr lang="en-US" sz="1800" b="0" i="0" u="none" strike="noStrike" baseline="0" dirty="0">
              <a:latin typeface="NimbusSanL-Regu"/>
            </a:endParaRPr>
          </a:p>
          <a:p>
            <a:pPr algn="l"/>
            <a:endParaRPr lang="en-US" sz="1800" b="0" i="0" u="none" strike="noStrike" baseline="0" dirty="0">
              <a:latin typeface="NimbusSanL-Regu"/>
            </a:endParaRPr>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4</a:t>
            </a:fld>
            <a:endParaRPr lang="fr-FR"/>
          </a:p>
        </p:txBody>
      </p:sp>
    </p:spTree>
    <p:extLst>
      <p:ext uri="{BB962C8B-B14F-4D97-AF65-F5344CB8AC3E}">
        <p14:creationId xmlns:p14="http://schemas.microsoft.com/office/powerpoint/2010/main" val="827127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sz="1200" dirty="0"/>
              <a:t>Un </a:t>
            </a:r>
            <a:r>
              <a:rPr lang="en-US" sz="1200" dirty="0" err="1"/>
              <a:t>autre</a:t>
            </a:r>
            <a:r>
              <a:rPr lang="en-US" sz="1200" dirty="0"/>
              <a:t> type </a:t>
            </a:r>
            <a:r>
              <a:rPr lang="en-US" sz="1200" dirty="0" err="1"/>
              <a:t>d’outils</a:t>
            </a:r>
            <a:r>
              <a:rPr lang="en-US" sz="1200" dirty="0"/>
              <a:t> que </a:t>
            </a:r>
            <a:r>
              <a:rPr lang="en-US" sz="1200" dirty="0" err="1"/>
              <a:t>l’on</a:t>
            </a:r>
            <a:r>
              <a:rPr lang="en-US" sz="1200" dirty="0"/>
              <a:t> </a:t>
            </a:r>
            <a:r>
              <a:rPr lang="en-US" sz="1200" dirty="0" err="1"/>
              <a:t>peut</a:t>
            </a:r>
            <a:r>
              <a:rPr lang="en-US" sz="1200" dirty="0"/>
              <a:t> </a:t>
            </a:r>
            <a:r>
              <a:rPr lang="en-US" sz="1200" dirty="0" err="1"/>
              <a:t>utiliser</a:t>
            </a:r>
            <a:r>
              <a:rPr lang="en-US" sz="1200" dirty="0"/>
              <a:t> </a:t>
            </a:r>
            <a:r>
              <a:rPr lang="en-US" sz="1200" dirty="0" err="1"/>
              <a:t>est</a:t>
            </a:r>
            <a:r>
              <a:rPr lang="en-US" sz="1200" dirty="0"/>
              <a:t> un </a:t>
            </a:r>
            <a:r>
              <a:rPr lang="en-US" sz="1200" dirty="0" err="1"/>
              <a:t>outil</a:t>
            </a:r>
            <a:r>
              <a:rPr lang="en-US" sz="1200" dirty="0"/>
              <a:t> </a:t>
            </a:r>
            <a:r>
              <a:rPr lang="en-US" sz="1200" dirty="0" err="1"/>
              <a:t>en</a:t>
            </a:r>
            <a:r>
              <a:rPr lang="en-US" sz="1200" dirty="0"/>
              <a:t> </a:t>
            </a:r>
            <a:r>
              <a:rPr lang="en-US" sz="1200" dirty="0" err="1"/>
              <a:t>réalité</a:t>
            </a:r>
            <a:r>
              <a:rPr lang="en-US" sz="1200" dirty="0"/>
              <a:t> </a:t>
            </a:r>
            <a:r>
              <a:rPr lang="en-US" sz="1200" dirty="0" err="1"/>
              <a:t>augmentée</a:t>
            </a:r>
            <a:r>
              <a:rPr lang="en-US" sz="1200" dirty="0"/>
              <a:t>. La </a:t>
            </a:r>
            <a:r>
              <a:rPr lang="en-US" sz="1200" dirty="0" err="1"/>
              <a:t>réalité</a:t>
            </a:r>
            <a:r>
              <a:rPr lang="en-US" sz="1200" dirty="0"/>
              <a:t> augmentee se </a:t>
            </a:r>
            <a:r>
              <a:rPr lang="en-US" sz="1200" dirty="0" err="1"/>
              <a:t>caractérise</a:t>
            </a:r>
            <a:r>
              <a:rPr lang="en-US" sz="1200" dirty="0"/>
              <a:t> par un </a:t>
            </a:r>
            <a:r>
              <a:rPr lang="en-US" sz="1200" dirty="0" err="1"/>
              <a:t>environnement</a:t>
            </a:r>
            <a:r>
              <a:rPr lang="en-US" sz="1200" dirty="0"/>
              <a:t> sur </a:t>
            </a:r>
            <a:r>
              <a:rPr lang="en-US" sz="1200" dirty="0" err="1"/>
              <a:t>lequel</a:t>
            </a:r>
            <a:r>
              <a:rPr lang="en-US" sz="1200" dirty="0"/>
              <a:t> on </a:t>
            </a:r>
            <a:r>
              <a:rPr lang="en-US" sz="1200" dirty="0" err="1"/>
              <a:t>vient</a:t>
            </a:r>
            <a:r>
              <a:rPr lang="en-US" sz="1200" dirty="0"/>
              <a:t> </a:t>
            </a:r>
            <a:r>
              <a:rPr lang="en-US" sz="1200" dirty="0" err="1"/>
              <a:t>ajouter</a:t>
            </a:r>
            <a:r>
              <a:rPr lang="en-US" sz="1200" dirty="0"/>
              <a:t> de </a:t>
            </a:r>
            <a:r>
              <a:rPr lang="en-US" sz="1200" dirty="0" err="1"/>
              <a:t>l’information</a:t>
            </a:r>
            <a:r>
              <a:rPr lang="en-US" sz="1200" dirty="0"/>
              <a:t> numérique.</a:t>
            </a:r>
          </a:p>
          <a:p>
            <a:pPr algn="l"/>
            <a:r>
              <a:rPr lang="en-US" sz="1200" dirty="0" err="1"/>
              <a:t>C’est</a:t>
            </a:r>
            <a:r>
              <a:rPr lang="en-US" sz="1200" dirty="0"/>
              <a:t> par </a:t>
            </a:r>
            <a:r>
              <a:rPr lang="en-US" sz="1200" dirty="0" err="1"/>
              <a:t>exemple</a:t>
            </a:r>
            <a:r>
              <a:rPr lang="en-US" sz="1200" dirty="0"/>
              <a:t> le </a:t>
            </a:r>
            <a:r>
              <a:rPr lang="en-US" sz="1200" dirty="0" err="1"/>
              <a:t>système</a:t>
            </a:r>
            <a:r>
              <a:rPr lang="en-US" sz="1200" dirty="0"/>
              <a:t> “Logue” de Damian et al. </a:t>
            </a:r>
            <a:r>
              <a:rPr lang="en-US" sz="1200" dirty="0" err="1"/>
              <a:t>en</a:t>
            </a:r>
            <a:r>
              <a:rPr lang="en-US" sz="1200" dirty="0"/>
              <a:t> 2015. Dans son étude, il </a:t>
            </a:r>
            <a:r>
              <a:rPr lang="en-US" sz="1200" dirty="0" err="1"/>
              <a:t>utilise</a:t>
            </a:r>
            <a:r>
              <a:rPr lang="en-US" sz="1200" dirty="0"/>
              <a:t> des lunettes de type google glass. Les participants </a:t>
            </a:r>
            <a:r>
              <a:rPr lang="en-US" sz="1200" dirty="0" err="1"/>
              <a:t>sont</a:t>
            </a:r>
            <a:r>
              <a:rPr lang="en-US" sz="1200" dirty="0"/>
              <a:t> face à </a:t>
            </a:r>
            <a:r>
              <a:rPr lang="en-US" sz="1200" dirty="0" err="1"/>
              <a:t>une</a:t>
            </a:r>
            <a:r>
              <a:rPr lang="en-US" sz="1200" dirty="0"/>
              <a:t> veritable audience </a:t>
            </a:r>
            <a:r>
              <a:rPr lang="en-US" sz="1200" dirty="0" err="1"/>
              <a:t>ils</a:t>
            </a:r>
            <a:r>
              <a:rPr lang="en-US" sz="1200" dirty="0"/>
              <a:t> </a:t>
            </a:r>
            <a:r>
              <a:rPr lang="en-US" sz="1200" dirty="0" err="1"/>
              <a:t>bénéficient</a:t>
            </a:r>
            <a:r>
              <a:rPr lang="en-US" sz="1200" dirty="0"/>
              <a:t> d’un retour sur </a:t>
            </a:r>
            <a:r>
              <a:rPr lang="en-US" sz="1200" dirty="0" err="1"/>
              <a:t>leur</a:t>
            </a:r>
            <a:r>
              <a:rPr lang="en-US" sz="1200" dirty="0"/>
              <a:t> performance via </a:t>
            </a:r>
            <a:r>
              <a:rPr lang="en-US" sz="1200" dirty="0" err="1"/>
              <a:t>l’utilization</a:t>
            </a:r>
            <a:r>
              <a:rPr lang="en-US" sz="1200" dirty="0"/>
              <a:t> </a:t>
            </a:r>
            <a:r>
              <a:rPr lang="en-US" sz="1200" dirty="0" err="1"/>
              <a:t>d’icon</a:t>
            </a:r>
            <a:r>
              <a:rPr lang="en-US" sz="1200" dirty="0"/>
              <a:t> </a:t>
            </a:r>
            <a:r>
              <a:rPr lang="en-US" sz="1200" dirty="0" err="1"/>
              <a:t>comme</a:t>
            </a:r>
            <a:r>
              <a:rPr lang="en-US" sz="1200" dirty="0"/>
              <a:t> </a:t>
            </a:r>
            <a:r>
              <a:rPr lang="en-US" sz="1200" dirty="0" err="1"/>
              <a:t>vous</a:t>
            </a:r>
            <a:r>
              <a:rPr lang="en-US" sz="1200" dirty="0"/>
              <a:t> </a:t>
            </a:r>
            <a:r>
              <a:rPr lang="en-US" sz="1200" dirty="0" err="1"/>
              <a:t>pouvez</a:t>
            </a:r>
            <a:r>
              <a:rPr lang="en-US" sz="1200" dirty="0"/>
              <a:t> le </a:t>
            </a:r>
            <a:r>
              <a:rPr lang="en-US" sz="1200" dirty="0" err="1"/>
              <a:t>voir</a:t>
            </a:r>
            <a:r>
              <a:rPr lang="en-US" sz="1200" dirty="0"/>
              <a:t> </a:t>
            </a:r>
            <a:r>
              <a:rPr lang="en-US" sz="1200" dirty="0" err="1"/>
              <a:t>ici</a:t>
            </a:r>
            <a:r>
              <a:rPr lang="en-US" sz="1200" dirty="0"/>
              <a:t>.</a:t>
            </a:r>
          </a:p>
          <a:p>
            <a:pPr algn="l"/>
            <a:r>
              <a:rPr lang="en-US" sz="1200" dirty="0"/>
              <a:t>Le </a:t>
            </a:r>
            <a:r>
              <a:rPr lang="en-US" sz="1200" dirty="0" err="1"/>
              <a:t>système</a:t>
            </a:r>
            <a:r>
              <a:rPr lang="en-US" sz="1200" dirty="0"/>
              <a:t> </a:t>
            </a:r>
            <a:r>
              <a:rPr lang="en-US" sz="1200" dirty="0" err="1"/>
              <a:t>mesure</a:t>
            </a:r>
            <a:r>
              <a:rPr lang="en-US" sz="1200" dirty="0"/>
              <a:t> le </a:t>
            </a:r>
            <a:r>
              <a:rPr lang="en-US" sz="1200" dirty="0" err="1"/>
              <a:t>taux</a:t>
            </a:r>
            <a:r>
              <a:rPr lang="en-US" sz="1200" dirty="0"/>
              <a:t> de parole, </a:t>
            </a:r>
            <a:r>
              <a:rPr lang="en-US" sz="1200" dirty="0" err="1"/>
              <a:t>l’énergie</a:t>
            </a:r>
            <a:r>
              <a:rPr lang="en-US" sz="1200" dirty="0"/>
              <a:t> </a:t>
            </a:r>
            <a:r>
              <a:rPr lang="en-US" sz="1200" dirty="0" err="1"/>
              <a:t>corporelle</a:t>
            </a:r>
            <a:r>
              <a:rPr lang="en-US" sz="1200" dirty="0"/>
              <a:t>, </a:t>
            </a:r>
            <a:r>
              <a:rPr lang="en-US" sz="1200" dirty="0" err="1"/>
              <a:t>l’ouverture</a:t>
            </a:r>
            <a:r>
              <a:rPr lang="en-US" sz="1200" dirty="0"/>
              <a:t> de la posture grâce à </a:t>
            </a:r>
            <a:r>
              <a:rPr lang="en-US" sz="1200" dirty="0" err="1"/>
              <a:t>une</a:t>
            </a:r>
            <a:r>
              <a:rPr lang="en-US" sz="1200" dirty="0"/>
              <a:t> Kinect </a:t>
            </a:r>
            <a:r>
              <a:rPr lang="en-US" sz="1200" dirty="0" err="1"/>
              <a:t>posée</a:t>
            </a:r>
            <a:r>
              <a:rPr lang="en-US" sz="1200" dirty="0"/>
              <a:t> </a:t>
            </a:r>
            <a:r>
              <a:rPr lang="en-US" sz="1200" dirty="0" err="1"/>
              <a:t>en</a:t>
            </a:r>
            <a:r>
              <a:rPr lang="en-US" sz="1200" dirty="0"/>
              <a:t> face. </a:t>
            </a:r>
          </a:p>
          <a:p>
            <a:pPr algn="l"/>
            <a:r>
              <a:rPr lang="en-US" sz="1200" dirty="0" err="1"/>
              <a:t>Ils</a:t>
            </a:r>
            <a:r>
              <a:rPr lang="en-US" sz="1200" dirty="0"/>
              <a:t> </a:t>
            </a:r>
            <a:r>
              <a:rPr lang="en-US" sz="1200" dirty="0" err="1"/>
              <a:t>définissent</a:t>
            </a:r>
            <a:r>
              <a:rPr lang="en-US" sz="1200" dirty="0"/>
              <a:t> des </a:t>
            </a:r>
            <a:r>
              <a:rPr lang="en-US" sz="1200" dirty="0" err="1"/>
              <a:t>bornes</a:t>
            </a:r>
            <a:r>
              <a:rPr lang="en-US" sz="1200" dirty="0"/>
              <a:t> </a:t>
            </a:r>
            <a:r>
              <a:rPr lang="en-US" sz="1200" dirty="0" err="1"/>
              <a:t>inférieures</a:t>
            </a:r>
            <a:r>
              <a:rPr lang="en-US" sz="1200" dirty="0"/>
              <a:t> et </a:t>
            </a:r>
            <a:r>
              <a:rPr lang="en-US" sz="1200" dirty="0" err="1"/>
              <a:t>supérieurs</a:t>
            </a:r>
            <a:r>
              <a:rPr lang="en-US" sz="1200" dirty="0"/>
              <a:t> et 3 </a:t>
            </a:r>
            <a:r>
              <a:rPr lang="en-US" sz="1200" dirty="0" err="1"/>
              <a:t>niveaux</a:t>
            </a:r>
            <a:r>
              <a:rPr lang="en-US" sz="1200" dirty="0"/>
              <a:t> pour </a:t>
            </a:r>
            <a:r>
              <a:rPr lang="en-US" sz="1200" dirty="0" err="1"/>
              <a:t>chaque</a:t>
            </a:r>
            <a:r>
              <a:rPr lang="en-US" sz="1200" dirty="0"/>
              <a:t> dimension : </a:t>
            </a:r>
            <a:r>
              <a:rPr lang="en-US" sz="1200" dirty="0" err="1"/>
              <a:t>faible</a:t>
            </a:r>
            <a:r>
              <a:rPr lang="en-US" sz="1200" dirty="0"/>
              <a:t> </a:t>
            </a:r>
            <a:r>
              <a:rPr lang="en-US" sz="1200" dirty="0" err="1"/>
              <a:t>moyen</a:t>
            </a:r>
            <a:r>
              <a:rPr lang="en-US" sz="1200" dirty="0"/>
              <a:t> et </a:t>
            </a:r>
            <a:r>
              <a:rPr lang="en-US" sz="1200" dirty="0" err="1"/>
              <a:t>élevé</a:t>
            </a:r>
            <a:r>
              <a:rPr lang="en-US" sz="1200" dirty="0"/>
              <a:t>.</a:t>
            </a:r>
          </a:p>
          <a:p>
            <a:pPr algn="l"/>
            <a:r>
              <a:rPr lang="en-US" sz="1200" dirty="0"/>
              <a:t>A </a:t>
            </a:r>
            <a:r>
              <a:rPr lang="en-US" sz="1200" dirty="0" err="1"/>
              <a:t>chaque</a:t>
            </a:r>
            <a:r>
              <a:rPr lang="en-US" sz="1200" dirty="0"/>
              <a:t> dimension </a:t>
            </a:r>
            <a:r>
              <a:rPr lang="en-US" sz="1200" dirty="0" err="1"/>
              <a:t>s’ajoute</a:t>
            </a:r>
            <a:r>
              <a:rPr lang="en-US" sz="1200" dirty="0"/>
              <a:t> un </a:t>
            </a:r>
            <a:r>
              <a:rPr lang="en-US" sz="1200" dirty="0" err="1"/>
              <a:t>symbole</a:t>
            </a:r>
            <a:r>
              <a:rPr lang="en-US" sz="1200" dirty="0"/>
              <a:t> de </a:t>
            </a:r>
            <a:r>
              <a:rPr lang="en-US" sz="1200" dirty="0" err="1"/>
              <a:t>pouce</a:t>
            </a:r>
            <a:r>
              <a:rPr lang="en-US" sz="1200" dirty="0"/>
              <a:t> pour savoir </a:t>
            </a:r>
            <a:r>
              <a:rPr lang="en-US" sz="1200" dirty="0" err="1"/>
              <a:t>si</a:t>
            </a:r>
            <a:r>
              <a:rPr lang="en-US" sz="1200" dirty="0"/>
              <a:t> le </a:t>
            </a:r>
            <a:r>
              <a:rPr lang="en-US" sz="1200" dirty="0" err="1"/>
              <a:t>comportement</a:t>
            </a:r>
            <a:r>
              <a:rPr lang="en-US" sz="1200" dirty="0"/>
              <a:t> </a:t>
            </a:r>
            <a:r>
              <a:rPr lang="en-US" sz="1200" dirty="0" err="1"/>
              <a:t>est</a:t>
            </a:r>
            <a:r>
              <a:rPr lang="en-US" sz="1200" dirty="0"/>
              <a:t> </a:t>
            </a:r>
            <a:r>
              <a:rPr lang="en-US" sz="1200" dirty="0" err="1"/>
              <a:t>approprié</a:t>
            </a:r>
            <a:r>
              <a:rPr lang="en-US" sz="1200" dirty="0"/>
              <a:t> </a:t>
            </a:r>
            <a:r>
              <a:rPr lang="en-US" sz="1200" dirty="0" err="1"/>
              <a:t>ou</a:t>
            </a:r>
            <a:r>
              <a:rPr lang="en-US" sz="1200" dirty="0"/>
              <a:t> non.</a:t>
            </a:r>
          </a:p>
          <a:p>
            <a:pPr algn="l"/>
            <a:endParaRPr lang="en-US" sz="1200" dirty="0"/>
          </a:p>
          <a:p>
            <a:pPr algn="l"/>
            <a:endParaRPr lang="en-US" sz="1200" dirty="0"/>
          </a:p>
          <a:p>
            <a:pPr algn="l"/>
            <a:endParaRPr lang="en-US" sz="1200" dirty="0"/>
          </a:p>
          <a:p>
            <a:pPr algn="l"/>
            <a:r>
              <a:rPr lang="en-US" sz="1200" dirty="0"/>
              <a:t>English version : </a:t>
            </a:r>
          </a:p>
          <a:p>
            <a:pPr algn="l"/>
            <a:endParaRPr lang="en-US" sz="1200" dirty="0"/>
          </a:p>
          <a:p>
            <a:pPr algn="l"/>
            <a:r>
              <a:rPr lang="en-US" sz="1200" dirty="0"/>
              <a:t>Here, another system used for public speaking training. Augmented reality is defined as reality to which digital information is added to enhance the user experience.</a:t>
            </a:r>
          </a:p>
          <a:p>
            <a:pPr algn="l"/>
            <a:endParaRPr lang="en-US" sz="1200" dirty="0"/>
          </a:p>
          <a:p>
            <a:pPr algn="l"/>
            <a:r>
              <a:rPr lang="en-US" sz="1200" dirty="0"/>
              <a:t>Here you can see an example of work conducted by Damian et al. in 2015. In this study, participants wear google glasses for public speaking training in front of a real audience.</a:t>
            </a:r>
          </a:p>
          <a:p>
            <a:pPr algn="l"/>
            <a:endParaRPr lang="en-US" sz="1200" dirty="0"/>
          </a:p>
          <a:p>
            <a:pPr algn="l"/>
            <a:r>
              <a:rPr lang="en-US" sz="1200" dirty="0"/>
              <a:t>This system provides </a:t>
            </a:r>
            <a:r>
              <a:rPr lang="en-US" sz="1200" dirty="0" err="1"/>
              <a:t>realtime</a:t>
            </a:r>
            <a:r>
              <a:rPr lang="en-US" sz="1200" dirty="0"/>
              <a:t> feedback on the presenters’ openness, body energy and speech rate during public speaking using a </a:t>
            </a:r>
            <a:r>
              <a:rPr lang="en-US" sz="1200" dirty="0" err="1"/>
              <a:t>kinect</a:t>
            </a:r>
            <a:r>
              <a:rPr lang="en-US" sz="1200" dirty="0"/>
              <a:t> to record movements and a microphone to measure speech rate.</a:t>
            </a:r>
          </a:p>
          <a:p>
            <a:pPr algn="l"/>
            <a:r>
              <a:rPr lang="en-US" sz="1200" dirty="0"/>
              <a:t>Each feedback class is presented to the user using a different functional icon.</a:t>
            </a:r>
          </a:p>
          <a:p>
            <a:pPr algn="l"/>
            <a:endParaRPr lang="en-US" sz="1200" dirty="0"/>
          </a:p>
          <a:p>
            <a:pPr algn="l"/>
            <a:r>
              <a:rPr lang="en-US" sz="1200" dirty="0"/>
              <a:t>For each feedback class, they defined 2 thresholds: an upper threshold and a lower threshold to determine the intensity of the behavior measured on a 3-point scale: low, medium and high, each corresponding to an icon. </a:t>
            </a:r>
          </a:p>
          <a:p>
            <a:pPr algn="l"/>
            <a:endParaRPr lang="en-US" sz="1200" dirty="0"/>
          </a:p>
          <a:p>
            <a:pPr algn="l"/>
            <a:endParaRPr lang="en-US" sz="1200" dirty="0"/>
          </a:p>
          <a:p>
            <a:pPr algn="l"/>
            <a:endParaRPr lang="en-US" sz="1200" dirty="0"/>
          </a:p>
          <a:p>
            <a:pPr algn="l"/>
            <a:r>
              <a:rPr lang="en-US" sz="1200" dirty="0" err="1"/>
              <a:t>Autres</a:t>
            </a:r>
            <a:r>
              <a:rPr lang="en-US" sz="1200" dirty="0"/>
              <a:t> info :</a:t>
            </a:r>
          </a:p>
          <a:p>
            <a:pPr algn="l"/>
            <a:endParaRPr lang="en-US" sz="1200" dirty="0"/>
          </a:p>
          <a:p>
            <a:pPr algn="l"/>
            <a:endParaRPr lang="en-US" sz="1200" dirty="0"/>
          </a:p>
          <a:p>
            <a:pPr marL="171450" indent="-171450" algn="l">
              <a:buFontTx/>
              <a:buChar char="-"/>
            </a:pPr>
            <a:r>
              <a:rPr lang="en-US" sz="1200" dirty="0"/>
              <a:t>Logue’s feedback was perceived helpful and had a positive impact on the speaker’s performance.</a:t>
            </a:r>
          </a:p>
          <a:p>
            <a:pPr marL="171450" indent="-171450" algn="l">
              <a:buFontTx/>
              <a:buChar char="-"/>
            </a:pPr>
            <a:endParaRPr lang="en-US" sz="1200" dirty="0"/>
          </a:p>
          <a:p>
            <a:pPr algn="l"/>
            <a:r>
              <a:rPr lang="en-US" sz="1200" dirty="0"/>
              <a:t>- The results of the </a:t>
            </a:r>
            <a:r>
              <a:rPr lang="en-US" sz="1200" dirty="0" err="1"/>
              <a:t>behaviour</a:t>
            </a:r>
            <a:r>
              <a:rPr lang="en-US" sz="1200" dirty="0"/>
              <a:t> analysis are converted into functional icons by the feedback generation module. </a:t>
            </a:r>
          </a:p>
          <a:p>
            <a:pPr algn="l"/>
            <a:endParaRPr lang="fr-FR" sz="1200" dirty="0"/>
          </a:p>
          <a:p>
            <a:pPr algn="l"/>
            <a:endParaRPr lang="fr-FR" sz="1200" dirty="0"/>
          </a:p>
          <a:p>
            <a:pPr algn="l"/>
            <a:r>
              <a:rPr lang="fr-FR" sz="1200" dirty="0" err="1"/>
              <a:t>Measure</a:t>
            </a:r>
            <a:r>
              <a:rPr lang="fr-FR" sz="1200" dirty="0"/>
              <a:t> : </a:t>
            </a:r>
          </a:p>
          <a:p>
            <a:pPr marL="171450" indent="-171450" algn="l">
              <a:buFontTx/>
              <a:buChar char="-"/>
            </a:pPr>
            <a:r>
              <a:rPr lang="fr-FR" sz="1200" dirty="0"/>
              <a:t>Body </a:t>
            </a:r>
            <a:r>
              <a:rPr lang="fr-FR" sz="1200" dirty="0" err="1"/>
              <a:t>energy</a:t>
            </a:r>
            <a:r>
              <a:rPr lang="fr-FR" sz="1200" dirty="0"/>
              <a:t> : </a:t>
            </a:r>
            <a:r>
              <a:rPr lang="fr-FR" sz="1200" dirty="0" err="1"/>
              <a:t>measured</a:t>
            </a:r>
            <a:r>
              <a:rPr lang="fr-FR" sz="1200" dirty="0"/>
              <a:t> </a:t>
            </a:r>
            <a:r>
              <a:rPr lang="fr-FR" sz="1200" dirty="0" err="1"/>
              <a:t>from</a:t>
            </a:r>
            <a:r>
              <a:rPr lang="fr-FR" sz="1200" dirty="0"/>
              <a:t> the </a:t>
            </a:r>
            <a:r>
              <a:rPr lang="fr-FR" sz="1200" dirty="0" err="1"/>
              <a:t>tracked</a:t>
            </a:r>
            <a:r>
              <a:rPr lang="fr-FR" sz="1200" dirty="0"/>
              <a:t> positions of the </a:t>
            </a:r>
            <a:r>
              <a:rPr lang="fr-FR" sz="1200" dirty="0" err="1"/>
              <a:t>users</a:t>
            </a:r>
            <a:r>
              <a:rPr lang="fr-FR" sz="1200" dirty="0"/>
              <a:t>’ hands. </a:t>
            </a:r>
            <a:r>
              <a:rPr lang="fr-FR" sz="1200" dirty="0" err="1"/>
              <a:t>They</a:t>
            </a:r>
            <a:r>
              <a:rPr lang="fr-FR" sz="1200" dirty="0"/>
              <a:t> </a:t>
            </a:r>
            <a:r>
              <a:rPr lang="fr-FR" sz="1200" dirty="0" err="1"/>
              <a:t>used</a:t>
            </a:r>
            <a:r>
              <a:rPr lang="fr-FR" sz="1200" dirty="0"/>
              <a:t> the position of the </a:t>
            </a:r>
            <a:r>
              <a:rPr lang="fr-FR" sz="1200" dirty="0" err="1"/>
              <a:t>wrist</a:t>
            </a:r>
            <a:r>
              <a:rPr lang="fr-FR" sz="1200" dirty="0"/>
              <a:t> joints relative to the neck joint to </a:t>
            </a:r>
            <a:r>
              <a:rPr lang="fr-FR" sz="1200" dirty="0" err="1"/>
              <a:t>compute</a:t>
            </a:r>
            <a:r>
              <a:rPr lang="fr-FR" sz="1200" dirty="0"/>
              <a:t> the spatial </a:t>
            </a:r>
            <a:r>
              <a:rPr lang="fr-FR" sz="1200" dirty="0" err="1"/>
              <a:t>deplacement</a:t>
            </a:r>
            <a:r>
              <a:rPr lang="fr-FR" sz="1200" dirty="0"/>
              <a:t> over the course of 5 seconds.</a:t>
            </a:r>
          </a:p>
          <a:p>
            <a:pPr marL="171450" indent="-171450" algn="l">
              <a:buFontTx/>
              <a:buChar char="-"/>
            </a:pPr>
            <a:endParaRPr lang="fr-FR" sz="1200" dirty="0"/>
          </a:p>
          <a:p>
            <a:pPr marL="171450" indent="-171450" algn="l">
              <a:buFontTx/>
              <a:buChar char="-"/>
            </a:pPr>
            <a:r>
              <a:rPr lang="fr-FR" sz="1200" dirty="0" err="1"/>
              <a:t>Openness</a:t>
            </a:r>
            <a:r>
              <a:rPr lang="fr-FR" sz="1200" dirty="0"/>
              <a:t> : </a:t>
            </a:r>
            <a:r>
              <a:rPr lang="fr-FR" sz="1200" dirty="0" err="1"/>
              <a:t>computed</a:t>
            </a:r>
            <a:r>
              <a:rPr lang="fr-FR" sz="1200" dirty="0"/>
              <a:t> in a </a:t>
            </a:r>
            <a:r>
              <a:rPr lang="fr-FR" sz="1200" dirty="0" err="1"/>
              <a:t>similar</a:t>
            </a:r>
            <a:r>
              <a:rPr lang="fr-FR" sz="1200" dirty="0"/>
              <a:t> </a:t>
            </a:r>
            <a:r>
              <a:rPr lang="fr-FR" sz="1200" dirty="0" err="1"/>
              <a:t>way</a:t>
            </a:r>
            <a:r>
              <a:rPr lang="fr-FR" sz="1200" dirty="0"/>
              <a:t>. </a:t>
            </a:r>
            <a:r>
              <a:rPr lang="fr-FR" sz="1200" dirty="0" err="1"/>
              <a:t>They</a:t>
            </a:r>
            <a:r>
              <a:rPr lang="fr-FR" sz="1200" dirty="0"/>
              <a:t> </a:t>
            </a:r>
            <a:r>
              <a:rPr lang="fr-FR" sz="1200" dirty="0" err="1"/>
              <a:t>computed</a:t>
            </a:r>
            <a:r>
              <a:rPr lang="fr-FR" sz="1200" dirty="0"/>
              <a:t> the </a:t>
            </a:r>
            <a:r>
              <a:rPr lang="fr-FR" sz="1200" dirty="0" err="1"/>
              <a:t>Euclidean</a:t>
            </a:r>
            <a:r>
              <a:rPr lang="fr-FR" sz="1200" dirty="0"/>
              <a:t> distance </a:t>
            </a:r>
            <a:r>
              <a:rPr lang="fr-FR" sz="1200" dirty="0" err="1"/>
              <a:t>between</a:t>
            </a:r>
            <a:r>
              <a:rPr lang="fr-FR" sz="1200" dirty="0"/>
              <a:t> the hands. </a:t>
            </a:r>
            <a:r>
              <a:rPr lang="fr-FR" sz="1200" dirty="0" err="1"/>
              <a:t>Openness</a:t>
            </a:r>
            <a:r>
              <a:rPr lang="fr-FR" sz="1200" dirty="0"/>
              <a:t> can </a:t>
            </a:r>
            <a:r>
              <a:rPr lang="fr-FR" sz="1200" dirty="0" err="1"/>
              <a:t>also</a:t>
            </a:r>
            <a:r>
              <a:rPr lang="fr-FR" sz="1200" dirty="0"/>
              <a:t> </a:t>
            </a:r>
            <a:r>
              <a:rPr lang="fr-FR" sz="1200" dirty="0" err="1"/>
              <a:t>be</a:t>
            </a:r>
            <a:r>
              <a:rPr lang="fr-FR" sz="1200" dirty="0"/>
              <a:t> </a:t>
            </a:r>
            <a:r>
              <a:rPr lang="fr-FR" sz="1200" dirty="0" err="1"/>
              <a:t>negative</a:t>
            </a:r>
            <a:r>
              <a:rPr lang="fr-FR" sz="1200" dirty="0"/>
              <a:t> if the </a:t>
            </a:r>
            <a:r>
              <a:rPr lang="fr-FR" sz="1200" dirty="0" err="1"/>
              <a:t>arms</a:t>
            </a:r>
            <a:r>
              <a:rPr lang="fr-FR" sz="1200" dirty="0"/>
              <a:t> cross.</a:t>
            </a:r>
          </a:p>
          <a:p>
            <a:pPr marL="171450" indent="-171450" algn="l">
              <a:buFontTx/>
              <a:buChar char="-"/>
            </a:pPr>
            <a:endParaRPr lang="fr-FR" sz="1200" dirty="0"/>
          </a:p>
          <a:p>
            <a:pPr marL="171450" indent="-171450" algn="l">
              <a:buFontTx/>
              <a:buChar char="-"/>
            </a:pPr>
            <a:r>
              <a:rPr lang="fr-FR" sz="1200" dirty="0"/>
              <a:t>Speech rate : split </a:t>
            </a:r>
            <a:r>
              <a:rPr lang="fr-FR" sz="1200" dirty="0" err="1"/>
              <a:t>voiced</a:t>
            </a:r>
            <a:r>
              <a:rPr lang="fr-FR" sz="1200" dirty="0"/>
              <a:t> audio segments </a:t>
            </a:r>
            <a:r>
              <a:rPr lang="fr-FR" sz="1200" dirty="0" err="1"/>
              <a:t>into</a:t>
            </a:r>
            <a:r>
              <a:rPr lang="fr-FR" sz="1200" dirty="0"/>
              <a:t> syllabes. The </a:t>
            </a:r>
            <a:r>
              <a:rPr lang="fr-FR" sz="1200" dirty="0" err="1"/>
              <a:t>number</a:t>
            </a:r>
            <a:r>
              <a:rPr lang="fr-FR" sz="1200" dirty="0"/>
              <a:t> of syllabes </a:t>
            </a:r>
            <a:r>
              <a:rPr lang="fr-FR" sz="1200" dirty="0" err="1"/>
              <a:t>is</a:t>
            </a:r>
            <a:r>
              <a:rPr lang="fr-FR" sz="1200" dirty="0"/>
              <a:t> </a:t>
            </a:r>
            <a:r>
              <a:rPr lang="fr-FR" sz="1200" dirty="0" err="1"/>
              <a:t>then</a:t>
            </a:r>
            <a:r>
              <a:rPr lang="fr-FR" sz="1200" dirty="0"/>
              <a:t> </a:t>
            </a:r>
            <a:r>
              <a:rPr lang="fr-FR" sz="1200" dirty="0" err="1"/>
              <a:t>divided</a:t>
            </a:r>
            <a:r>
              <a:rPr lang="fr-FR" sz="1200" dirty="0"/>
              <a:t> by the </a:t>
            </a:r>
            <a:r>
              <a:rPr lang="fr-FR" sz="1200" dirty="0" err="1"/>
              <a:t>length</a:t>
            </a:r>
            <a:r>
              <a:rPr lang="fr-FR" sz="1200" dirty="0"/>
              <a:t> of the </a:t>
            </a:r>
            <a:r>
              <a:rPr lang="fr-FR" sz="1200" dirty="0" err="1"/>
              <a:t>utterance</a:t>
            </a:r>
            <a:r>
              <a:rPr lang="fr-FR" sz="1200" dirty="0"/>
              <a:t> to </a:t>
            </a:r>
            <a:r>
              <a:rPr lang="fr-FR" sz="1200" dirty="0" err="1"/>
              <a:t>obtain</a:t>
            </a:r>
            <a:r>
              <a:rPr lang="fr-FR" sz="1200" dirty="0"/>
              <a:t> the speech rate.</a:t>
            </a:r>
          </a:p>
          <a:p>
            <a:pPr marL="171450" indent="-171450" algn="l">
              <a:buFontTx/>
              <a:buChar char="-"/>
            </a:pPr>
            <a:endParaRPr lang="fr-FR" sz="1200" dirty="0"/>
          </a:p>
          <a:p>
            <a:pPr marL="0" indent="0" algn="l">
              <a:buFontTx/>
              <a:buNone/>
            </a:pPr>
            <a:r>
              <a:rPr lang="fr-FR" sz="1200" dirty="0" err="1"/>
              <a:t>Task</a:t>
            </a:r>
            <a:r>
              <a:rPr lang="fr-FR" sz="1200" dirty="0"/>
              <a:t> : </a:t>
            </a:r>
          </a:p>
          <a:p>
            <a:pPr marL="0" indent="0" algn="l">
              <a:buFontTx/>
              <a:buNone/>
            </a:pPr>
            <a:endParaRPr lang="fr-FR" sz="1200" dirty="0"/>
          </a:p>
          <a:p>
            <a:pPr marL="171450" indent="-171450" algn="l">
              <a:buFontTx/>
              <a:buChar char="-"/>
            </a:pPr>
            <a:r>
              <a:rPr lang="fr-FR" sz="1200" dirty="0" err="1"/>
              <a:t>Whitin</a:t>
            </a:r>
            <a:r>
              <a:rPr lang="fr-FR" sz="1200" dirty="0"/>
              <a:t> </a:t>
            </a:r>
            <a:r>
              <a:rPr lang="fr-FR" sz="1200" dirty="0" err="1"/>
              <a:t>subject</a:t>
            </a:r>
            <a:r>
              <a:rPr lang="fr-FR" sz="1200" dirty="0"/>
              <a:t> design : one speech for </a:t>
            </a:r>
            <a:r>
              <a:rPr lang="fr-FR" sz="1200" dirty="0" err="1"/>
              <a:t>each</a:t>
            </a:r>
            <a:r>
              <a:rPr lang="fr-FR" sz="1200" dirty="0"/>
              <a:t> condition (control and </a:t>
            </a:r>
            <a:r>
              <a:rPr lang="fr-FR" sz="1200" dirty="0" err="1"/>
              <a:t>experimental</a:t>
            </a:r>
            <a:r>
              <a:rPr lang="fr-FR" sz="1200" dirty="0"/>
              <a:t>). </a:t>
            </a:r>
            <a:r>
              <a:rPr lang="fr-FR" sz="1200" dirty="0" err="1"/>
              <a:t>Users</a:t>
            </a:r>
            <a:r>
              <a:rPr lang="fr-FR" sz="1200" dirty="0"/>
              <a:t> </a:t>
            </a:r>
            <a:r>
              <a:rPr lang="fr-FR" sz="1200" dirty="0" err="1"/>
              <a:t>wore</a:t>
            </a:r>
            <a:r>
              <a:rPr lang="fr-FR" sz="1200" dirty="0"/>
              <a:t> the system but for one case, the system </a:t>
            </a:r>
            <a:r>
              <a:rPr lang="fr-FR" sz="1200" dirty="0" err="1"/>
              <a:t>was</a:t>
            </a:r>
            <a:r>
              <a:rPr lang="fr-FR" sz="1200" dirty="0"/>
              <a:t> </a:t>
            </a:r>
            <a:r>
              <a:rPr lang="fr-FR" sz="1200" dirty="0" err="1"/>
              <a:t>deactivated</a:t>
            </a:r>
            <a:r>
              <a:rPr lang="fr-FR" sz="1200" dirty="0"/>
              <a:t>.</a:t>
            </a:r>
          </a:p>
          <a:p>
            <a:pPr marL="171450" indent="-171450" algn="l">
              <a:buFontTx/>
              <a:buChar char="-"/>
            </a:pPr>
            <a:r>
              <a:rPr lang="fr-FR" sz="1200" dirty="0"/>
              <a:t>Topic of </a:t>
            </a:r>
            <a:r>
              <a:rPr lang="fr-FR" sz="1200" dirty="0" err="1"/>
              <a:t>presentation</a:t>
            </a:r>
            <a:r>
              <a:rPr lang="fr-FR" sz="1200" dirty="0"/>
              <a:t> : </a:t>
            </a:r>
            <a:r>
              <a:rPr lang="fr-FR" sz="1200" dirty="0" err="1"/>
              <a:t>various</a:t>
            </a:r>
            <a:r>
              <a:rPr lang="fr-FR" sz="1200" dirty="0"/>
              <a:t> software </a:t>
            </a:r>
            <a:r>
              <a:rPr lang="fr-FR" sz="1200" dirty="0" err="1"/>
              <a:t>project</a:t>
            </a:r>
            <a:r>
              <a:rPr lang="fr-FR" sz="1200" dirty="0"/>
              <a:t> on </a:t>
            </a:r>
            <a:r>
              <a:rPr lang="fr-FR" sz="1200" dirty="0" err="1"/>
              <a:t>which</a:t>
            </a:r>
            <a:r>
              <a:rPr lang="fr-FR" sz="1200" dirty="0"/>
              <a:t> the participants </a:t>
            </a:r>
            <a:r>
              <a:rPr lang="fr-FR" sz="1200" dirty="0" err="1"/>
              <a:t>worked</a:t>
            </a:r>
            <a:r>
              <a:rPr lang="fr-FR" sz="1200" dirty="0"/>
              <a:t> </a:t>
            </a:r>
            <a:r>
              <a:rPr lang="fr-FR" sz="1200" dirty="0" err="1"/>
              <a:t>during</a:t>
            </a:r>
            <a:r>
              <a:rPr lang="fr-FR" sz="1200" dirty="0"/>
              <a:t> 5 minutes.</a:t>
            </a:r>
          </a:p>
          <a:p>
            <a:pPr marL="0" indent="0" algn="l">
              <a:buFontTx/>
              <a:buNone/>
            </a:pPr>
            <a:endParaRPr lang="fr-FR" sz="1200" dirty="0"/>
          </a:p>
          <a:p>
            <a:pPr marL="0" indent="0" algn="l">
              <a:buFontTx/>
              <a:buNone/>
            </a:pPr>
            <a:r>
              <a:rPr lang="fr-FR" sz="1200" dirty="0"/>
              <a:t>Record : </a:t>
            </a:r>
          </a:p>
          <a:p>
            <a:pPr marL="171450" indent="-171450" algn="l">
              <a:buFontTx/>
              <a:buChar char="-"/>
            </a:pPr>
            <a:r>
              <a:rPr lang="fr-FR" sz="1200" dirty="0" err="1"/>
              <a:t>video</a:t>
            </a:r>
            <a:r>
              <a:rPr lang="fr-FR" sz="1200" dirty="0"/>
              <a:t>, audio and </a:t>
            </a:r>
            <a:r>
              <a:rPr lang="fr-FR" sz="1200" dirty="0" err="1"/>
              <a:t>movement</a:t>
            </a:r>
            <a:endParaRPr lang="fr-FR" sz="1200" dirty="0"/>
          </a:p>
          <a:p>
            <a:pPr marL="171450" indent="-171450" algn="l">
              <a:buFontTx/>
              <a:buChar char="-"/>
            </a:pPr>
            <a:endParaRPr lang="fr-FR" sz="1200" dirty="0"/>
          </a:p>
          <a:p>
            <a:pPr marL="171450" indent="-171450" algn="l">
              <a:buFontTx/>
              <a:buChar char="-"/>
            </a:pPr>
            <a:endParaRPr lang="fr-FR" sz="1200" dirty="0"/>
          </a:p>
          <a:p>
            <a:pPr marL="0" indent="0" algn="l">
              <a:buFontTx/>
              <a:buNone/>
            </a:pPr>
            <a:r>
              <a:rPr lang="fr-FR" sz="1200" dirty="0" err="1"/>
              <a:t>Result</a:t>
            </a:r>
            <a:r>
              <a:rPr lang="fr-FR" sz="1200" dirty="0"/>
              <a:t> : </a:t>
            </a:r>
          </a:p>
          <a:p>
            <a:pPr marL="0" indent="0" algn="l">
              <a:buFontTx/>
              <a:buNone/>
            </a:pPr>
            <a:r>
              <a:rPr lang="fr-FR" sz="1200" dirty="0"/>
              <a:t>- </a:t>
            </a:r>
            <a:r>
              <a:rPr lang="fr-FR" sz="1200" dirty="0" err="1"/>
              <a:t>Improvements</a:t>
            </a:r>
            <a:r>
              <a:rPr lang="fr-FR" sz="1200" dirty="0"/>
              <a:t> over the control condition in </a:t>
            </a:r>
            <a:r>
              <a:rPr lang="fr-FR" sz="1200" dirty="0" err="1"/>
              <a:t>terms</a:t>
            </a:r>
            <a:r>
              <a:rPr lang="fr-FR" sz="1200" dirty="0"/>
              <a:t> of </a:t>
            </a:r>
            <a:r>
              <a:rPr lang="fr-FR" sz="1200" dirty="0" err="1"/>
              <a:t>amount</a:t>
            </a:r>
            <a:r>
              <a:rPr lang="fr-FR" sz="1200" dirty="0"/>
              <a:t> of </a:t>
            </a:r>
            <a:r>
              <a:rPr lang="fr-FR" sz="1200" dirty="0" err="1"/>
              <a:t>appropriate</a:t>
            </a:r>
            <a:r>
              <a:rPr lang="fr-FR" sz="1200" dirty="0"/>
              <a:t> </a:t>
            </a:r>
            <a:r>
              <a:rPr lang="fr-FR" sz="1200" dirty="0" err="1"/>
              <a:t>behavior</a:t>
            </a:r>
            <a:endParaRPr lang="en-US" sz="1200" dirty="0"/>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5</a:t>
            </a:fld>
            <a:endParaRPr lang="fr-FR"/>
          </a:p>
        </p:txBody>
      </p:sp>
    </p:spTree>
    <p:extLst>
      <p:ext uri="{BB962C8B-B14F-4D97-AF65-F5344CB8AC3E}">
        <p14:creationId xmlns:p14="http://schemas.microsoft.com/office/powerpoint/2010/main" val="2300497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sz="1200" dirty="0" err="1"/>
              <a:t>Enfin</a:t>
            </a:r>
            <a:r>
              <a:rPr lang="en-US" sz="1200" dirty="0"/>
              <a:t> le 3ème type </a:t>
            </a:r>
            <a:r>
              <a:rPr lang="en-US" sz="1200" dirty="0" err="1"/>
              <a:t>d’outil</a:t>
            </a:r>
            <a:r>
              <a:rPr lang="en-US" sz="1200" dirty="0"/>
              <a:t> que </a:t>
            </a:r>
            <a:r>
              <a:rPr lang="en-US" sz="1200" dirty="0" err="1"/>
              <a:t>l’on</a:t>
            </a:r>
            <a:r>
              <a:rPr lang="en-US" sz="1200" dirty="0"/>
              <a:t> </a:t>
            </a:r>
            <a:r>
              <a:rPr lang="en-US" sz="1200" dirty="0" err="1"/>
              <a:t>peut</a:t>
            </a:r>
            <a:r>
              <a:rPr lang="en-US" sz="1200" dirty="0"/>
              <a:t> </a:t>
            </a:r>
            <a:r>
              <a:rPr lang="en-US" sz="1200" dirty="0" err="1"/>
              <a:t>avoir</a:t>
            </a:r>
            <a:r>
              <a:rPr lang="en-US" sz="1200" dirty="0"/>
              <a:t> pour </a:t>
            </a:r>
            <a:r>
              <a:rPr lang="en-US" sz="1200" dirty="0" err="1"/>
              <a:t>l’entrainement</a:t>
            </a:r>
            <a:r>
              <a:rPr lang="en-US" sz="1200" dirty="0"/>
              <a:t> à la PPP </a:t>
            </a:r>
            <a:r>
              <a:rPr lang="en-US" sz="1200" dirty="0" err="1"/>
              <a:t>est</a:t>
            </a:r>
            <a:r>
              <a:rPr lang="en-US" sz="1200" dirty="0"/>
              <a:t> un </a:t>
            </a:r>
            <a:r>
              <a:rPr lang="en-US" sz="1200" dirty="0" err="1"/>
              <a:t>outil</a:t>
            </a:r>
            <a:r>
              <a:rPr lang="en-US" sz="1200" dirty="0"/>
              <a:t> </a:t>
            </a:r>
            <a:r>
              <a:rPr lang="en-US" sz="1200" dirty="0" err="1"/>
              <a:t>en</a:t>
            </a:r>
            <a:r>
              <a:rPr lang="en-US" sz="1200" dirty="0"/>
              <a:t> RV.</a:t>
            </a:r>
          </a:p>
          <a:p>
            <a:pPr algn="l"/>
            <a:r>
              <a:rPr lang="en-US" sz="1200" dirty="0"/>
              <a:t>La RV se distingue de la </a:t>
            </a:r>
            <a:r>
              <a:rPr lang="en-US" sz="1200" dirty="0" err="1"/>
              <a:t>réalité</a:t>
            </a:r>
            <a:r>
              <a:rPr lang="en-US" sz="1200" dirty="0"/>
              <a:t> augmentee par le fait que </a:t>
            </a:r>
            <a:r>
              <a:rPr lang="en-US" sz="1200" dirty="0" err="1"/>
              <a:t>l’on</a:t>
            </a:r>
            <a:r>
              <a:rPr lang="en-US" sz="1200" dirty="0"/>
              <a:t> </a:t>
            </a:r>
            <a:r>
              <a:rPr lang="en-US" sz="1200" dirty="0" err="1"/>
              <a:t>complètement</a:t>
            </a:r>
            <a:r>
              <a:rPr lang="en-US" sz="1200" dirty="0"/>
              <a:t> </a:t>
            </a:r>
            <a:r>
              <a:rPr lang="en-US" sz="1200" dirty="0" err="1"/>
              <a:t>immergé</a:t>
            </a:r>
            <a:r>
              <a:rPr lang="en-US" sz="1200" dirty="0"/>
              <a:t> dans </a:t>
            </a:r>
            <a:r>
              <a:rPr lang="en-US" sz="1200" dirty="0" err="1"/>
              <a:t>l’environnement</a:t>
            </a:r>
            <a:r>
              <a:rPr lang="en-US" sz="1200" dirty="0"/>
              <a:t> </a:t>
            </a:r>
            <a:r>
              <a:rPr lang="en-US" sz="1200" dirty="0" err="1"/>
              <a:t>virtuel</a:t>
            </a:r>
            <a:r>
              <a:rPr lang="en-US" sz="1200" dirty="0"/>
              <a:t> et on </a:t>
            </a:r>
            <a:r>
              <a:rPr lang="en-US" sz="1200" dirty="0" err="1"/>
              <a:t>peut</a:t>
            </a:r>
            <a:r>
              <a:rPr lang="en-US" sz="1200" dirty="0"/>
              <a:t> </a:t>
            </a:r>
            <a:r>
              <a:rPr lang="en-US" sz="1200" dirty="0" err="1"/>
              <a:t>interagir</a:t>
            </a:r>
            <a:r>
              <a:rPr lang="en-US" sz="1200" dirty="0"/>
              <a:t> avec les </a:t>
            </a:r>
            <a:r>
              <a:rPr lang="en-US" sz="1200" dirty="0" err="1"/>
              <a:t>objets</a:t>
            </a:r>
            <a:r>
              <a:rPr lang="en-US" sz="1200" dirty="0"/>
              <a:t> qui </a:t>
            </a:r>
            <a:r>
              <a:rPr lang="en-US" sz="1200" dirty="0" err="1"/>
              <a:t>sont</a:t>
            </a:r>
            <a:r>
              <a:rPr lang="en-US" sz="1200" dirty="0"/>
              <a:t> à </a:t>
            </a:r>
            <a:r>
              <a:rPr lang="en-US" sz="1200" dirty="0" err="1"/>
              <a:t>l’intérieur</a:t>
            </a:r>
            <a:r>
              <a:rPr lang="en-US" sz="1200" dirty="0"/>
              <a:t>.</a:t>
            </a:r>
          </a:p>
          <a:p>
            <a:pPr algn="l"/>
            <a:endParaRPr lang="en-US" sz="1200" dirty="0"/>
          </a:p>
          <a:p>
            <a:pPr algn="l"/>
            <a:r>
              <a:rPr lang="en-US" sz="1200" dirty="0"/>
              <a:t>Un </a:t>
            </a:r>
            <a:r>
              <a:rPr lang="en-US" sz="1200" dirty="0" err="1"/>
              <a:t>exemple</a:t>
            </a:r>
            <a:r>
              <a:rPr lang="en-US" sz="1200" dirty="0"/>
              <a:t> </a:t>
            </a:r>
            <a:r>
              <a:rPr lang="en-US" sz="1200" dirty="0" err="1"/>
              <a:t>d’outil</a:t>
            </a:r>
            <a:r>
              <a:rPr lang="en-US" sz="1200" dirty="0"/>
              <a:t> </a:t>
            </a:r>
            <a:r>
              <a:rPr lang="en-US" sz="1200" dirty="0" err="1"/>
              <a:t>utilisé</a:t>
            </a:r>
            <a:r>
              <a:rPr lang="en-US" sz="1200" dirty="0"/>
              <a:t> pour </a:t>
            </a:r>
            <a:r>
              <a:rPr lang="en-US" sz="1200" dirty="0" err="1"/>
              <a:t>l’entrainement</a:t>
            </a:r>
            <a:r>
              <a:rPr lang="en-US" sz="1200" dirty="0"/>
              <a:t> à la PPP </a:t>
            </a:r>
            <a:r>
              <a:rPr lang="en-US" sz="1200" dirty="0" err="1"/>
              <a:t>en</a:t>
            </a:r>
            <a:r>
              <a:rPr lang="en-US" sz="1200" dirty="0"/>
              <a:t> RV </a:t>
            </a:r>
            <a:r>
              <a:rPr lang="en-US" sz="1200" dirty="0" err="1"/>
              <a:t>est</a:t>
            </a:r>
            <a:r>
              <a:rPr lang="en-US" sz="1200" dirty="0"/>
              <a:t> </a:t>
            </a:r>
            <a:r>
              <a:rPr lang="en-US" sz="1200" dirty="0" err="1"/>
              <a:t>l’audience</a:t>
            </a:r>
            <a:r>
              <a:rPr lang="en-US" sz="1200" dirty="0"/>
              <a:t> de Palmas et al. </a:t>
            </a:r>
            <a:r>
              <a:rPr lang="en-US" sz="1200" dirty="0" err="1"/>
              <a:t>en</a:t>
            </a:r>
            <a:r>
              <a:rPr lang="en-US" sz="1200" dirty="0"/>
              <a:t> 2021. </a:t>
            </a:r>
          </a:p>
          <a:p>
            <a:pPr algn="l"/>
            <a:endParaRPr lang="en-US" sz="1200" dirty="0"/>
          </a:p>
          <a:p>
            <a:pPr algn="l"/>
            <a:r>
              <a:rPr lang="en-US" sz="1200" dirty="0"/>
              <a:t>Il propose un </a:t>
            </a:r>
            <a:r>
              <a:rPr lang="en-US" sz="1200" dirty="0" err="1"/>
              <a:t>outil</a:t>
            </a:r>
            <a:r>
              <a:rPr lang="en-US" sz="1200" dirty="0"/>
              <a:t> dans </a:t>
            </a:r>
            <a:r>
              <a:rPr lang="en-US" sz="1200" dirty="0" err="1"/>
              <a:t>lequel</a:t>
            </a:r>
            <a:r>
              <a:rPr lang="en-US" sz="1200" dirty="0"/>
              <a:t> les participants se </a:t>
            </a:r>
            <a:r>
              <a:rPr lang="en-US" sz="1200" dirty="0" err="1"/>
              <a:t>trouvent</a:t>
            </a:r>
            <a:r>
              <a:rPr lang="en-US" sz="1200" dirty="0"/>
              <a:t> dans </a:t>
            </a:r>
            <a:r>
              <a:rPr lang="en-US" sz="1200" dirty="0" err="1"/>
              <a:t>une</a:t>
            </a:r>
            <a:r>
              <a:rPr lang="en-US" sz="1200" dirty="0"/>
              <a:t> salle de reunion face à des </a:t>
            </a:r>
            <a:r>
              <a:rPr lang="en-US" sz="1200" dirty="0" err="1"/>
              <a:t>personnages</a:t>
            </a:r>
            <a:r>
              <a:rPr lang="en-US" sz="1200" dirty="0"/>
              <a:t> </a:t>
            </a:r>
            <a:r>
              <a:rPr lang="en-US" sz="1200" dirty="0" err="1"/>
              <a:t>virtuels</a:t>
            </a:r>
            <a:r>
              <a:rPr lang="en-US" sz="1200" dirty="0"/>
              <a:t> avec un </a:t>
            </a:r>
            <a:r>
              <a:rPr lang="en-US" sz="1200" dirty="0" err="1"/>
              <a:t>comportement</a:t>
            </a:r>
            <a:r>
              <a:rPr lang="en-US" sz="1200" dirty="0"/>
              <a:t> non verbal </a:t>
            </a:r>
            <a:r>
              <a:rPr lang="en-US" sz="1200" dirty="0" err="1"/>
              <a:t>uniquement</a:t>
            </a:r>
            <a:r>
              <a:rPr lang="en-US" sz="1200" dirty="0"/>
              <a:t>.</a:t>
            </a:r>
          </a:p>
          <a:p>
            <a:pPr algn="l"/>
            <a:r>
              <a:rPr lang="en-US" sz="1200" dirty="0"/>
              <a:t>Il </a:t>
            </a:r>
            <a:r>
              <a:rPr lang="en-US" sz="1200" dirty="0" err="1"/>
              <a:t>ajoute</a:t>
            </a:r>
            <a:r>
              <a:rPr lang="en-US" sz="1200" dirty="0"/>
              <a:t> </a:t>
            </a:r>
            <a:r>
              <a:rPr lang="en-US" sz="1200" dirty="0" err="1"/>
              <a:t>également</a:t>
            </a:r>
            <a:r>
              <a:rPr lang="en-US" sz="1200" dirty="0"/>
              <a:t> des icons pour </a:t>
            </a:r>
            <a:r>
              <a:rPr lang="en-US" sz="1200" dirty="0" err="1"/>
              <a:t>chaque</a:t>
            </a:r>
            <a:r>
              <a:rPr lang="en-US" sz="1200" dirty="0"/>
              <a:t> dimension </a:t>
            </a:r>
            <a:r>
              <a:rPr lang="en-US" sz="1200" dirty="0" err="1"/>
              <a:t>évaluée</a:t>
            </a:r>
            <a:r>
              <a:rPr lang="en-US" sz="1200" dirty="0"/>
              <a:t> </a:t>
            </a:r>
            <a:r>
              <a:rPr lang="en-US" sz="1200" dirty="0" err="1"/>
              <a:t>donc</a:t>
            </a:r>
            <a:r>
              <a:rPr lang="en-US" sz="1200" dirty="0"/>
              <a:t> par </a:t>
            </a:r>
            <a:r>
              <a:rPr lang="en-US" sz="1200" dirty="0" err="1"/>
              <a:t>exemple</a:t>
            </a:r>
            <a:r>
              <a:rPr lang="en-US" sz="1200" dirty="0"/>
              <a:t> Vitesse de parole, le volume </a:t>
            </a:r>
            <a:r>
              <a:rPr lang="en-US" sz="1200" dirty="0" err="1"/>
              <a:t>sonore</a:t>
            </a:r>
            <a:r>
              <a:rPr lang="en-US" sz="1200" dirty="0"/>
              <a:t>, la rotation du corps, le contact visual, les hesitations dans le </a:t>
            </a:r>
            <a:r>
              <a:rPr lang="en-US" sz="1200" dirty="0" err="1"/>
              <a:t>discours</a:t>
            </a:r>
            <a:r>
              <a:rPr lang="en-US" sz="1200" dirty="0"/>
              <a:t> etc.</a:t>
            </a:r>
          </a:p>
          <a:p>
            <a:pPr algn="l"/>
            <a:r>
              <a:rPr lang="en-US" sz="1200" dirty="0"/>
              <a:t>Pour la Vitesse de </a:t>
            </a:r>
            <a:r>
              <a:rPr lang="en-US" sz="1200" dirty="0" err="1"/>
              <a:t>prise</a:t>
            </a:r>
            <a:r>
              <a:rPr lang="en-US" sz="1200" dirty="0"/>
              <a:t> de parole, il a par </a:t>
            </a:r>
            <a:r>
              <a:rPr lang="en-US" sz="1200" dirty="0" err="1"/>
              <a:t>exemple</a:t>
            </a:r>
            <a:r>
              <a:rPr lang="en-US" sz="1200" dirty="0"/>
              <a:t> </a:t>
            </a:r>
            <a:r>
              <a:rPr lang="en-US" sz="1200" dirty="0" err="1"/>
              <a:t>utilisé</a:t>
            </a:r>
            <a:r>
              <a:rPr lang="en-US" sz="1200" dirty="0"/>
              <a:t> </a:t>
            </a:r>
            <a:r>
              <a:rPr lang="en-US" sz="1200" dirty="0" err="1"/>
              <a:t>l’icone</a:t>
            </a:r>
            <a:r>
              <a:rPr lang="en-US" sz="1200" dirty="0"/>
              <a:t> de lapin </a:t>
            </a:r>
            <a:r>
              <a:rPr lang="en-US" sz="1200" dirty="0" err="1"/>
              <a:t>quand</a:t>
            </a:r>
            <a:r>
              <a:rPr lang="en-US" sz="1200" dirty="0"/>
              <a:t> la PPP </a:t>
            </a:r>
            <a:r>
              <a:rPr lang="en-US" sz="1200" dirty="0" err="1"/>
              <a:t>est</a:t>
            </a:r>
            <a:r>
              <a:rPr lang="en-US" sz="1200" dirty="0"/>
              <a:t> trop </a:t>
            </a:r>
            <a:r>
              <a:rPr lang="en-US" sz="1200" dirty="0" err="1"/>
              <a:t>rapide</a:t>
            </a:r>
            <a:r>
              <a:rPr lang="en-US" sz="1200" dirty="0"/>
              <a:t> et de </a:t>
            </a:r>
            <a:r>
              <a:rPr lang="en-US" sz="1200" dirty="0" err="1"/>
              <a:t>tortue</a:t>
            </a:r>
            <a:r>
              <a:rPr lang="en-US" sz="1200" dirty="0"/>
              <a:t> </a:t>
            </a:r>
            <a:r>
              <a:rPr lang="en-US" sz="1200" dirty="0" err="1"/>
              <a:t>si</a:t>
            </a:r>
            <a:r>
              <a:rPr lang="en-US" sz="1200" dirty="0"/>
              <a:t> </a:t>
            </a:r>
            <a:r>
              <a:rPr lang="en-US" sz="1200" dirty="0" err="1"/>
              <a:t>c’est</a:t>
            </a:r>
            <a:r>
              <a:rPr lang="en-US" sz="1200" dirty="0"/>
              <a:t> trop lent. </a:t>
            </a:r>
            <a:r>
              <a:rPr lang="en-US" sz="1200" dirty="0" err="1"/>
              <a:t>Quand</a:t>
            </a:r>
            <a:r>
              <a:rPr lang="en-US" sz="1200" dirty="0"/>
              <a:t> </a:t>
            </a:r>
            <a:r>
              <a:rPr lang="en-US" sz="1200" dirty="0" err="1"/>
              <a:t>c’est</a:t>
            </a:r>
            <a:r>
              <a:rPr lang="en-US" sz="1200" dirty="0"/>
              <a:t> le </a:t>
            </a:r>
            <a:r>
              <a:rPr lang="en-US" sz="1200" dirty="0" err="1"/>
              <a:t>cas</a:t>
            </a:r>
            <a:r>
              <a:rPr lang="en-US" sz="1200" dirty="0"/>
              <a:t> </a:t>
            </a:r>
            <a:r>
              <a:rPr lang="en-US" sz="1200" dirty="0" err="1"/>
              <a:t>l’icone</a:t>
            </a:r>
            <a:r>
              <a:rPr lang="en-US" sz="1200" dirty="0"/>
              <a:t> </a:t>
            </a:r>
            <a:r>
              <a:rPr lang="en-US" sz="1200" dirty="0" err="1"/>
              <a:t>devient</a:t>
            </a:r>
            <a:r>
              <a:rPr lang="en-US" sz="1200" dirty="0"/>
              <a:t> rouge.</a:t>
            </a:r>
          </a:p>
          <a:p>
            <a:pPr algn="l"/>
            <a:endParaRPr lang="en-US" sz="1200" dirty="0"/>
          </a:p>
          <a:p>
            <a:pPr algn="l"/>
            <a:r>
              <a:rPr lang="en-US" sz="1200" dirty="0"/>
              <a:t>Firstly, what is VR ? </a:t>
            </a:r>
          </a:p>
          <a:p>
            <a:pPr algn="l"/>
            <a:r>
              <a:rPr lang="en-US" sz="1200" dirty="0"/>
              <a:t>Virtual reality is characterized by a virtual environment in which the user is completely immersed, and in which he or she can interact with the objects around him or her. </a:t>
            </a:r>
          </a:p>
          <a:p>
            <a:pPr algn="l"/>
            <a:endParaRPr lang="en-US" sz="1200" dirty="0"/>
          </a:p>
          <a:p>
            <a:pPr algn="l"/>
            <a:r>
              <a:rPr lang="en-US" sz="1200" dirty="0"/>
              <a:t>VR is also used for public speaking training, as in the work of Palmas et al. in 2021.</a:t>
            </a:r>
          </a:p>
          <a:p>
            <a:pPr algn="l"/>
            <a:r>
              <a:rPr lang="en-US" sz="1200" dirty="0"/>
              <a:t>In their study, </a:t>
            </a:r>
            <a:r>
              <a:rPr lang="en-US" sz="1200" dirty="0" err="1"/>
              <a:t>palmas</a:t>
            </a:r>
            <a:r>
              <a:rPr lang="en-US" sz="1200" dirty="0"/>
              <a:t> constructed a business meeting room in which 3 virtual characters could interact in real time depending on the participant's performance.</a:t>
            </a:r>
          </a:p>
          <a:p>
            <a:pPr algn="l"/>
            <a:endParaRPr lang="en-US" sz="1200" dirty="0"/>
          </a:p>
          <a:p>
            <a:pPr algn="l"/>
            <a:r>
              <a:rPr lang="en-US" sz="1200" dirty="0"/>
              <a:t>Feedback on performance is provided through the use of icons representing speaking speed, sound volume, hand position, body rotation, gaze direction and speech hesitations.</a:t>
            </a:r>
          </a:p>
          <a:p>
            <a:pPr algn="l"/>
            <a:endParaRPr lang="en-US" sz="1200" dirty="0"/>
          </a:p>
          <a:p>
            <a:pPr algn="l"/>
            <a:r>
              <a:rPr lang="en-US" sz="1200" dirty="0"/>
              <a:t>For example, the use of a rabbit or turtle can indicate speaking speed, etc.</a:t>
            </a:r>
          </a:p>
          <a:p>
            <a:pPr algn="l"/>
            <a:endParaRPr lang="en-US" sz="1200" dirty="0"/>
          </a:p>
          <a:p>
            <a:pPr algn="l"/>
            <a:endParaRPr lang="fr-FR" sz="1200" dirty="0"/>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6</a:t>
            </a:fld>
            <a:endParaRPr lang="fr-FR"/>
          </a:p>
        </p:txBody>
      </p:sp>
    </p:spTree>
    <p:extLst>
      <p:ext uri="{BB962C8B-B14F-4D97-AF65-F5344CB8AC3E}">
        <p14:creationId xmlns:p14="http://schemas.microsoft.com/office/powerpoint/2010/main" val="1396338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Pourquoi</a:t>
            </a:r>
            <a:r>
              <a:rPr lang="en-US" dirty="0"/>
              <a:t> </a:t>
            </a:r>
            <a:r>
              <a:rPr lang="en-US" dirty="0" err="1"/>
              <a:t>utiliser</a:t>
            </a:r>
            <a:r>
              <a:rPr lang="en-US" dirty="0"/>
              <a:t> la VR dans le cadre de </a:t>
            </a:r>
            <a:r>
              <a:rPr lang="en-US" dirty="0" err="1"/>
              <a:t>l’entrainement</a:t>
            </a:r>
            <a:r>
              <a:rPr lang="en-US" dirty="0"/>
              <a:t> à la PPP ? </a:t>
            </a:r>
          </a:p>
          <a:p>
            <a:r>
              <a:rPr lang="en-US" dirty="0"/>
              <a:t>Alors déjà de manière Générale </a:t>
            </a:r>
            <a:r>
              <a:rPr lang="en-US" dirty="0" err="1"/>
              <a:t>pourquoi</a:t>
            </a:r>
            <a:r>
              <a:rPr lang="en-US" dirty="0"/>
              <a:t> </a:t>
            </a:r>
            <a:r>
              <a:rPr lang="en-US" dirty="0" err="1"/>
              <a:t>utiliser</a:t>
            </a:r>
            <a:r>
              <a:rPr lang="en-US" dirty="0"/>
              <a:t> la VR ? </a:t>
            </a:r>
            <a:r>
              <a:rPr lang="en-US" dirty="0" err="1"/>
              <a:t>Parce</a:t>
            </a:r>
            <a:r>
              <a:rPr lang="en-US" dirty="0"/>
              <a:t> que </a:t>
            </a:r>
            <a:r>
              <a:rPr lang="en-US" dirty="0" err="1"/>
              <a:t>c’est</a:t>
            </a:r>
            <a:r>
              <a:rPr lang="en-US" dirty="0"/>
              <a:t> un </a:t>
            </a:r>
            <a:r>
              <a:rPr lang="en-US" dirty="0" err="1"/>
              <a:t>environnement</a:t>
            </a:r>
            <a:r>
              <a:rPr lang="en-US" dirty="0"/>
              <a:t> </a:t>
            </a:r>
            <a:r>
              <a:rPr lang="en-US" dirty="0" err="1"/>
              <a:t>sûre</a:t>
            </a:r>
            <a:r>
              <a:rPr lang="en-US" dirty="0"/>
              <a:t>, </a:t>
            </a:r>
            <a:r>
              <a:rPr lang="en-US" dirty="0" err="1"/>
              <a:t>sécurisée</a:t>
            </a:r>
            <a:r>
              <a:rPr lang="en-US" dirty="0"/>
              <a:t>, controlled et </a:t>
            </a:r>
            <a:r>
              <a:rPr lang="en-US" dirty="0" err="1"/>
              <a:t>standardisé</a:t>
            </a:r>
            <a:r>
              <a:rPr lang="en-US" dirty="0"/>
              <a:t>.</a:t>
            </a:r>
          </a:p>
          <a:p>
            <a:r>
              <a:rPr lang="en-US" dirty="0" err="1"/>
              <a:t>C’est</a:t>
            </a:r>
            <a:r>
              <a:rPr lang="en-US" dirty="0"/>
              <a:t> beaucoup </a:t>
            </a:r>
            <a:r>
              <a:rPr lang="en-US" dirty="0" err="1"/>
              <a:t>utilisé</a:t>
            </a:r>
            <a:r>
              <a:rPr lang="en-US" dirty="0"/>
              <a:t> pour </a:t>
            </a:r>
            <a:r>
              <a:rPr lang="en-US" dirty="0" err="1"/>
              <a:t>traiter</a:t>
            </a:r>
            <a:r>
              <a:rPr lang="en-US" dirty="0"/>
              <a:t> les </a:t>
            </a:r>
            <a:r>
              <a:rPr lang="en-US" dirty="0" err="1"/>
              <a:t>phobies</a:t>
            </a:r>
            <a:r>
              <a:rPr lang="en-US" dirty="0"/>
              <a:t> </a:t>
            </a:r>
            <a:r>
              <a:rPr lang="en-US" dirty="0" err="1"/>
              <a:t>en</a:t>
            </a:r>
            <a:r>
              <a:rPr lang="en-US" dirty="0"/>
              <a:t> tout genre </a:t>
            </a:r>
            <a:r>
              <a:rPr lang="en-US" dirty="0" err="1"/>
              <a:t>mais</a:t>
            </a:r>
            <a:r>
              <a:rPr lang="en-US" dirty="0"/>
              <a:t> </a:t>
            </a:r>
            <a:r>
              <a:rPr lang="en-US" dirty="0" err="1"/>
              <a:t>aussi</a:t>
            </a:r>
            <a:r>
              <a:rPr lang="en-US" dirty="0"/>
              <a:t> pour la formation dans des </a:t>
            </a:r>
            <a:r>
              <a:rPr lang="en-US" dirty="0" err="1"/>
              <a:t>domaines</a:t>
            </a:r>
            <a:r>
              <a:rPr lang="en-US" dirty="0"/>
              <a:t> critiques </a:t>
            </a:r>
            <a:r>
              <a:rPr lang="en-US" dirty="0" err="1"/>
              <a:t>comme</a:t>
            </a:r>
            <a:r>
              <a:rPr lang="en-US" dirty="0"/>
              <a:t> la gestion des situations </a:t>
            </a:r>
            <a:r>
              <a:rPr lang="en-US" dirty="0" err="1"/>
              <a:t>d’urgence</a:t>
            </a:r>
            <a:r>
              <a:rPr lang="en-US" dirty="0"/>
              <a:t> </a:t>
            </a:r>
            <a:r>
              <a:rPr lang="en-US" dirty="0" err="1"/>
              <a:t>ou</a:t>
            </a:r>
            <a:r>
              <a:rPr lang="en-US" dirty="0"/>
              <a:t> </a:t>
            </a:r>
            <a:r>
              <a:rPr lang="en-US" dirty="0" err="1"/>
              <a:t>dangereuse</a:t>
            </a:r>
            <a:r>
              <a:rPr lang="en-US" dirty="0"/>
              <a:t> </a:t>
            </a:r>
            <a:r>
              <a:rPr lang="en-US" dirty="0" err="1"/>
              <a:t>en</a:t>
            </a:r>
            <a:r>
              <a:rPr lang="en-US" dirty="0"/>
              <a:t> condition </a:t>
            </a:r>
            <a:r>
              <a:rPr lang="en-US" dirty="0" err="1"/>
              <a:t>réelle</a:t>
            </a:r>
            <a:r>
              <a:rPr lang="en-US" dirty="0"/>
              <a:t>.</a:t>
            </a:r>
          </a:p>
          <a:p>
            <a:r>
              <a:rPr lang="en-US" dirty="0"/>
              <a:t>Dans le cadre de la PPP, </a:t>
            </a:r>
            <a:r>
              <a:rPr lang="en-US" dirty="0" err="1"/>
              <a:t>c’est</a:t>
            </a:r>
            <a:r>
              <a:rPr lang="en-US" dirty="0"/>
              <a:t> plus disponible et </a:t>
            </a:r>
            <a:r>
              <a:rPr lang="en-US" dirty="0" err="1"/>
              <a:t>moins</a:t>
            </a:r>
            <a:r>
              <a:rPr lang="en-US" dirty="0"/>
              <a:t> </a:t>
            </a:r>
            <a:r>
              <a:rPr lang="en-US" dirty="0" err="1"/>
              <a:t>cher</a:t>
            </a:r>
            <a:r>
              <a:rPr lang="en-US" dirty="0"/>
              <a:t> que de </a:t>
            </a:r>
            <a:r>
              <a:rPr lang="en-US" dirty="0" err="1"/>
              <a:t>solliciter</a:t>
            </a:r>
            <a:r>
              <a:rPr lang="en-US" dirty="0"/>
              <a:t> un expert et </a:t>
            </a:r>
            <a:r>
              <a:rPr lang="en-US" dirty="0" err="1"/>
              <a:t>en</a:t>
            </a:r>
            <a:r>
              <a:rPr lang="en-US" dirty="0"/>
              <a:t> plus </a:t>
            </a:r>
            <a:r>
              <a:rPr lang="en-US" dirty="0" err="1"/>
              <a:t>l’environnemnt</a:t>
            </a:r>
            <a:r>
              <a:rPr lang="en-US" dirty="0"/>
              <a:t> </a:t>
            </a:r>
            <a:r>
              <a:rPr lang="en-US" dirty="0" err="1"/>
              <a:t>peut</a:t>
            </a:r>
            <a:r>
              <a:rPr lang="en-US" dirty="0"/>
              <a:t> </a:t>
            </a:r>
            <a:r>
              <a:rPr lang="en-US" dirty="0" err="1"/>
              <a:t>être</a:t>
            </a:r>
            <a:r>
              <a:rPr lang="en-US" dirty="0"/>
              <a:t> </a:t>
            </a:r>
            <a:r>
              <a:rPr lang="en-US" dirty="0" err="1"/>
              <a:t>customisé</a:t>
            </a:r>
            <a:r>
              <a:rPr lang="en-US" dirty="0"/>
              <a:t>. On </a:t>
            </a:r>
            <a:r>
              <a:rPr lang="en-US" dirty="0" err="1"/>
              <a:t>peut</a:t>
            </a:r>
            <a:r>
              <a:rPr lang="en-US" dirty="0"/>
              <a:t> </a:t>
            </a:r>
            <a:r>
              <a:rPr lang="en-US" dirty="0" err="1"/>
              <a:t>définir</a:t>
            </a:r>
            <a:r>
              <a:rPr lang="en-US" dirty="0"/>
              <a:t> le type </a:t>
            </a:r>
            <a:r>
              <a:rPr lang="en-US" dirty="0" err="1"/>
              <a:t>d’environnement</a:t>
            </a:r>
            <a:r>
              <a:rPr lang="en-US" dirty="0"/>
              <a:t> (salle de </a:t>
            </a:r>
            <a:r>
              <a:rPr lang="en-US" dirty="0" err="1"/>
              <a:t>classe</a:t>
            </a:r>
            <a:r>
              <a:rPr lang="en-US" dirty="0"/>
              <a:t>, de reunion, de conference), le type de </a:t>
            </a:r>
            <a:r>
              <a:rPr lang="en-US" dirty="0" err="1"/>
              <a:t>comportement</a:t>
            </a:r>
            <a:r>
              <a:rPr lang="en-US" dirty="0"/>
              <a:t> de </a:t>
            </a:r>
            <a:r>
              <a:rPr lang="en-US" dirty="0" err="1"/>
              <a:t>l’audience</a:t>
            </a:r>
            <a:r>
              <a:rPr lang="en-US" dirty="0"/>
              <a:t> </a:t>
            </a:r>
            <a:r>
              <a:rPr lang="en-US" dirty="0" err="1"/>
              <a:t>mais</a:t>
            </a:r>
            <a:r>
              <a:rPr lang="en-US" dirty="0"/>
              <a:t> </a:t>
            </a:r>
            <a:r>
              <a:rPr lang="en-US" dirty="0" err="1"/>
              <a:t>aussi</a:t>
            </a:r>
            <a:r>
              <a:rPr lang="en-US" dirty="0"/>
              <a:t> le </a:t>
            </a:r>
            <a:r>
              <a:rPr lang="en-US" dirty="0" err="1"/>
              <a:t>nombre</a:t>
            </a:r>
            <a:r>
              <a:rPr lang="en-US" dirty="0"/>
              <a:t> de </a:t>
            </a:r>
            <a:r>
              <a:rPr lang="en-US" dirty="0" err="1"/>
              <a:t>personnages</a:t>
            </a:r>
            <a:r>
              <a:rPr lang="en-US" dirty="0"/>
              <a:t> etc.</a:t>
            </a:r>
          </a:p>
          <a:p>
            <a:endParaRPr lang="en-US" dirty="0"/>
          </a:p>
          <a:p>
            <a:r>
              <a:rPr lang="en-US" dirty="0"/>
              <a:t>De fait la VR </a:t>
            </a:r>
            <a:r>
              <a:rPr lang="en-US" dirty="0" err="1"/>
              <a:t>est</a:t>
            </a:r>
            <a:r>
              <a:rPr lang="en-US" dirty="0"/>
              <a:t> </a:t>
            </a:r>
            <a:r>
              <a:rPr lang="en-US" dirty="0" err="1"/>
              <a:t>également</a:t>
            </a:r>
            <a:r>
              <a:rPr lang="en-US" dirty="0"/>
              <a:t> </a:t>
            </a:r>
            <a:r>
              <a:rPr lang="en-US" dirty="0" err="1"/>
              <a:t>aussi</a:t>
            </a:r>
            <a:r>
              <a:rPr lang="en-US" dirty="0"/>
              <a:t> pas mal </a:t>
            </a:r>
            <a:r>
              <a:rPr lang="en-US" dirty="0" err="1"/>
              <a:t>utilisée</a:t>
            </a:r>
            <a:r>
              <a:rPr lang="en-US" dirty="0"/>
              <a:t> pour </a:t>
            </a:r>
            <a:r>
              <a:rPr lang="en-US" dirty="0" err="1"/>
              <a:t>traiter</a:t>
            </a:r>
            <a:r>
              <a:rPr lang="en-US" dirty="0"/>
              <a:t> </a:t>
            </a:r>
            <a:r>
              <a:rPr lang="en-US" dirty="0" err="1"/>
              <a:t>l’anxiété</a:t>
            </a:r>
            <a:r>
              <a:rPr lang="en-US" dirty="0"/>
              <a:t> à la </a:t>
            </a:r>
            <a:r>
              <a:rPr lang="en-US" dirty="0" err="1"/>
              <a:t>prise</a:t>
            </a:r>
            <a:r>
              <a:rPr lang="en-US" dirty="0"/>
              <a:t> de parole </a:t>
            </a:r>
            <a:r>
              <a:rPr lang="en-US" dirty="0" err="1"/>
              <a:t>en</a:t>
            </a:r>
            <a:r>
              <a:rPr lang="en-US" dirty="0"/>
              <a:t> public via la </a:t>
            </a:r>
            <a:r>
              <a:rPr lang="en-US" dirty="0" err="1"/>
              <a:t>thérapie</a:t>
            </a:r>
            <a:r>
              <a:rPr lang="en-US" dirty="0"/>
              <a:t> par exposition. </a:t>
            </a:r>
            <a:r>
              <a:rPr lang="en-US" dirty="0" err="1"/>
              <a:t>Ça</a:t>
            </a:r>
            <a:r>
              <a:rPr lang="en-US" dirty="0"/>
              <a:t> </a:t>
            </a:r>
            <a:r>
              <a:rPr lang="en-US" dirty="0" err="1"/>
              <a:t>consiste</a:t>
            </a:r>
            <a:r>
              <a:rPr lang="en-US" dirty="0"/>
              <a:t> à </a:t>
            </a:r>
            <a:r>
              <a:rPr lang="en-US" dirty="0" err="1"/>
              <a:t>répété</a:t>
            </a:r>
            <a:r>
              <a:rPr lang="en-US" dirty="0"/>
              <a:t> les </a:t>
            </a:r>
            <a:r>
              <a:rPr lang="en-US" dirty="0" err="1"/>
              <a:t>prises</a:t>
            </a:r>
            <a:r>
              <a:rPr lang="en-US" dirty="0"/>
              <a:t> de parole </a:t>
            </a:r>
            <a:r>
              <a:rPr lang="en-US" dirty="0" err="1"/>
              <a:t>afin</a:t>
            </a:r>
            <a:r>
              <a:rPr lang="en-US" dirty="0"/>
              <a:t> de </a:t>
            </a:r>
            <a:r>
              <a:rPr lang="en-US" dirty="0" err="1"/>
              <a:t>diminuer</a:t>
            </a:r>
            <a:r>
              <a:rPr lang="en-US" dirty="0"/>
              <a:t> </a:t>
            </a:r>
            <a:r>
              <a:rPr lang="en-US" dirty="0" err="1"/>
              <a:t>l’anxiété</a:t>
            </a:r>
            <a:r>
              <a:rPr lang="en-US" dirty="0"/>
              <a:t> au </a:t>
            </a:r>
            <a:r>
              <a:rPr lang="en-US" dirty="0" err="1"/>
              <a:t>cours</a:t>
            </a:r>
            <a:r>
              <a:rPr lang="en-US" dirty="0"/>
              <a:t> du temps.</a:t>
            </a:r>
          </a:p>
          <a:p>
            <a:endParaRPr lang="en-US" dirty="0"/>
          </a:p>
          <a:p>
            <a:r>
              <a:rPr lang="en-US" dirty="0" err="1"/>
              <a:t>Enfin</a:t>
            </a:r>
            <a:r>
              <a:rPr lang="en-US" dirty="0"/>
              <a:t>, il </a:t>
            </a:r>
            <a:r>
              <a:rPr lang="en-US" dirty="0" err="1"/>
              <a:t>existe</a:t>
            </a:r>
            <a:r>
              <a:rPr lang="en-US" dirty="0"/>
              <a:t> </a:t>
            </a:r>
            <a:r>
              <a:rPr lang="en-US" dirty="0" err="1"/>
              <a:t>aujourd’hui</a:t>
            </a:r>
            <a:r>
              <a:rPr lang="en-US" dirty="0"/>
              <a:t> de </a:t>
            </a:r>
            <a:r>
              <a:rPr lang="en-US" dirty="0" err="1"/>
              <a:t>nombreuses</a:t>
            </a:r>
            <a:r>
              <a:rPr lang="en-US" dirty="0"/>
              <a:t> applications </a:t>
            </a:r>
            <a:r>
              <a:rPr lang="en-US" dirty="0" err="1"/>
              <a:t>commerciales</a:t>
            </a:r>
            <a:r>
              <a:rPr lang="en-US" dirty="0"/>
              <a:t> pour </a:t>
            </a:r>
            <a:r>
              <a:rPr lang="en-US" dirty="0" err="1"/>
              <a:t>l’entrainement</a:t>
            </a:r>
            <a:r>
              <a:rPr lang="en-US" dirty="0"/>
              <a:t> à la PPP. Je </a:t>
            </a:r>
            <a:r>
              <a:rPr lang="en-US" dirty="0" err="1"/>
              <a:t>vous</a:t>
            </a:r>
            <a:r>
              <a:rPr lang="en-US" dirty="0"/>
              <a:t> ai mis un </a:t>
            </a:r>
            <a:r>
              <a:rPr lang="en-US" dirty="0" err="1"/>
              <a:t>exemple</a:t>
            </a:r>
            <a:r>
              <a:rPr lang="en-US" dirty="0"/>
              <a:t> ci-dessous </a:t>
            </a:r>
            <a:r>
              <a:rPr lang="en-US" dirty="0" err="1"/>
              <a:t>d’une</a:t>
            </a:r>
            <a:r>
              <a:rPr lang="en-US" dirty="0"/>
              <a:t> application </a:t>
            </a:r>
            <a:r>
              <a:rPr lang="en-US" dirty="0" err="1"/>
              <a:t>téléchargeable</a:t>
            </a:r>
            <a:r>
              <a:rPr lang="en-US" dirty="0"/>
              <a:t> sur oculus quest. Mais </a:t>
            </a:r>
            <a:r>
              <a:rPr lang="en-US" dirty="0" err="1"/>
              <a:t>l’inconvenient</a:t>
            </a:r>
            <a:r>
              <a:rPr lang="en-US" dirty="0"/>
              <a:t> de beaucoup de </a:t>
            </a:r>
            <a:r>
              <a:rPr lang="en-US" dirty="0" err="1"/>
              <a:t>ces</a:t>
            </a:r>
            <a:r>
              <a:rPr lang="en-US" dirty="0"/>
              <a:t> </a:t>
            </a:r>
            <a:r>
              <a:rPr lang="en-US" dirty="0" err="1"/>
              <a:t>outils</a:t>
            </a:r>
            <a:r>
              <a:rPr lang="en-US" dirty="0"/>
              <a:t> </a:t>
            </a:r>
            <a:r>
              <a:rPr lang="en-US" dirty="0" err="1"/>
              <a:t>aujourd’hui</a:t>
            </a:r>
            <a:r>
              <a:rPr lang="en-US" dirty="0"/>
              <a:t> </a:t>
            </a:r>
            <a:r>
              <a:rPr lang="en-US" dirty="0" err="1"/>
              <a:t>c’est</a:t>
            </a:r>
            <a:r>
              <a:rPr lang="en-US" dirty="0"/>
              <a:t> </a:t>
            </a:r>
            <a:r>
              <a:rPr lang="en-US" dirty="0" err="1"/>
              <a:t>qu’ils</a:t>
            </a:r>
            <a:r>
              <a:rPr lang="en-US" dirty="0"/>
              <a:t> </a:t>
            </a:r>
            <a:r>
              <a:rPr lang="en-US" dirty="0" err="1"/>
              <a:t>proposent</a:t>
            </a:r>
            <a:r>
              <a:rPr lang="en-US" dirty="0"/>
              <a:t> </a:t>
            </a:r>
            <a:r>
              <a:rPr lang="en-US" dirty="0" err="1"/>
              <a:t>uniquement</a:t>
            </a:r>
            <a:r>
              <a:rPr lang="en-US" dirty="0"/>
              <a:t> </a:t>
            </a:r>
            <a:r>
              <a:rPr lang="en-US" dirty="0" err="1"/>
              <a:t>une</a:t>
            </a:r>
            <a:r>
              <a:rPr lang="en-US" dirty="0"/>
              <a:t> simulation avec des agents non </a:t>
            </a:r>
            <a:r>
              <a:rPr lang="en-US" dirty="0" err="1"/>
              <a:t>interactifs</a:t>
            </a:r>
            <a:r>
              <a:rPr lang="en-US" dirty="0"/>
              <a:t> et des </a:t>
            </a:r>
            <a:r>
              <a:rPr lang="en-US" dirty="0" err="1"/>
              <a:t>comportements</a:t>
            </a:r>
            <a:r>
              <a:rPr lang="en-US" dirty="0"/>
              <a:t> non </a:t>
            </a:r>
            <a:r>
              <a:rPr lang="en-US" dirty="0" err="1"/>
              <a:t>verbaux</a:t>
            </a:r>
            <a:r>
              <a:rPr lang="en-US" dirty="0"/>
              <a:t> trop </a:t>
            </a:r>
            <a:r>
              <a:rPr lang="en-US" dirty="0" err="1"/>
              <a:t>peu</a:t>
            </a:r>
            <a:r>
              <a:rPr lang="en-US" dirty="0"/>
              <a:t> </a:t>
            </a:r>
            <a:r>
              <a:rPr lang="en-US" dirty="0" err="1"/>
              <a:t>crédibles</a:t>
            </a:r>
            <a:r>
              <a:rPr lang="en-US" dirty="0"/>
              <a:t>.</a:t>
            </a:r>
          </a:p>
          <a:p>
            <a:endParaRPr lang="en-US" dirty="0"/>
          </a:p>
          <a:p>
            <a:endParaRPr lang="en-US" dirty="0"/>
          </a:p>
          <a:p>
            <a:r>
              <a:rPr lang="en-US" dirty="0"/>
              <a:t>English version : </a:t>
            </a:r>
          </a:p>
          <a:p>
            <a:endParaRPr lang="en-US" dirty="0"/>
          </a:p>
          <a:p>
            <a:r>
              <a:rPr lang="en-US" dirty="0"/>
              <a:t>We can use Virtual Reality or VR to improve our social skills or to treat public speaking anxiety but why ?</a:t>
            </a:r>
          </a:p>
          <a:p>
            <a:endParaRPr lang="en-US" dirty="0"/>
          </a:p>
          <a:p>
            <a:r>
              <a:rPr lang="en-US" dirty="0"/>
              <a:t>In general, VR is safe, secure, controlled, standardized. That is to say, we can controlled everything in this environment.</a:t>
            </a:r>
          </a:p>
          <a:p>
            <a:endParaRPr lang="en-US" dirty="0"/>
          </a:p>
          <a:p>
            <a:r>
              <a:rPr lang="en-US" dirty="0"/>
              <a:t>And why for public speaking ? because it's cheaper and more available than a public speaking expert. The environment can also be customized. You can choose not only the location (a meeting room, a conference room) but also the appearance of the virtual characters and their behavior.</a:t>
            </a:r>
          </a:p>
          <a:p>
            <a:endParaRPr lang="en-US" dirty="0"/>
          </a:p>
          <a:p>
            <a:r>
              <a:rPr lang="en-US" dirty="0"/>
              <a:t>The VR is often used to train public speaking skills but also to treat PSA with a VRET.</a:t>
            </a:r>
          </a:p>
          <a:p>
            <a:r>
              <a:rPr lang="en-US" dirty="0"/>
              <a:t>Indeed, the repetition of the public speaking exercise has been shown to reduce the anxiety associated with this task.</a:t>
            </a:r>
          </a:p>
          <a:p>
            <a:endParaRPr lang="en-US" dirty="0"/>
          </a:p>
          <a:p>
            <a:r>
              <a:rPr lang="en-US" dirty="0"/>
              <a:t> It's in this context that several virtual audience simulation tools, even non-interactive ones, have emerged. There are many commercial applications offering VR training sessions such as Speech Trainer and </a:t>
            </a:r>
            <a:r>
              <a:rPr lang="en-US" dirty="0" err="1"/>
              <a:t>VirtualSpeech</a:t>
            </a:r>
            <a:r>
              <a:rPr lang="en-US" dirty="0"/>
              <a:t>, 2022.</a:t>
            </a:r>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7</a:t>
            </a:fld>
            <a:endParaRPr lang="fr-FR"/>
          </a:p>
        </p:txBody>
      </p:sp>
    </p:spTree>
    <p:extLst>
      <p:ext uri="{BB962C8B-B14F-4D97-AF65-F5344CB8AC3E}">
        <p14:creationId xmlns:p14="http://schemas.microsoft.com/office/powerpoint/2010/main" val="1905316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sz="1800" b="0" i="0" u="none" strike="noStrike" baseline="0" dirty="0">
                <a:latin typeface="LinLibertineT"/>
              </a:rPr>
              <a:t>Au </a:t>
            </a:r>
            <a:r>
              <a:rPr lang="en-US" sz="1800" b="0" i="0" u="none" strike="noStrike" baseline="0" dirty="0" err="1">
                <a:latin typeface="LinLibertineT"/>
              </a:rPr>
              <a:t>niveau</a:t>
            </a:r>
            <a:r>
              <a:rPr lang="en-US" sz="1800" b="0" i="0" u="none" strike="noStrike" baseline="0" dirty="0">
                <a:latin typeface="LinLibertineT"/>
              </a:rPr>
              <a:t> feedback de performance </a:t>
            </a:r>
            <a:r>
              <a:rPr lang="en-US" sz="1800" b="0" i="0" u="none" strike="noStrike" baseline="0" dirty="0" err="1">
                <a:latin typeface="LinLibertineT"/>
              </a:rPr>
              <a:t>justement</a:t>
            </a:r>
            <a:r>
              <a:rPr lang="en-US" sz="1800" b="0" i="0" u="none" strike="noStrike" baseline="0" dirty="0">
                <a:latin typeface="LinLibertineT"/>
              </a:rPr>
              <a:t>. </a:t>
            </a:r>
            <a:r>
              <a:rPr lang="en-US" sz="1800" b="0" i="0" u="none" strike="noStrike" baseline="0" dirty="0" err="1">
                <a:latin typeface="LinLibertineT"/>
              </a:rPr>
              <a:t>Quel</a:t>
            </a:r>
            <a:r>
              <a:rPr lang="en-US" sz="1800" b="0" i="0" u="none" strike="noStrike" baseline="0" dirty="0">
                <a:latin typeface="LinLibertineT"/>
              </a:rPr>
              <a:t> type de feedback </a:t>
            </a:r>
            <a:r>
              <a:rPr lang="en-US" sz="1800" b="0" i="0" u="none" strike="noStrike" baseline="0" dirty="0" err="1">
                <a:latin typeface="LinLibertineT"/>
              </a:rPr>
              <a:t>pouvons</a:t>
            </a:r>
            <a:r>
              <a:rPr lang="en-US" sz="1800" b="0" i="0" u="none" strike="noStrike" baseline="0" dirty="0">
                <a:latin typeface="LinLibertineT"/>
              </a:rPr>
              <a:t> nous </a:t>
            </a:r>
            <a:r>
              <a:rPr lang="en-US" sz="1800" b="0" i="0" u="none" strike="noStrike" baseline="0" dirty="0" err="1">
                <a:latin typeface="LinLibertineT"/>
              </a:rPr>
              <a:t>trouver</a:t>
            </a:r>
            <a:r>
              <a:rPr lang="en-US" sz="1800" b="0" i="0" u="none" strike="noStrike" baseline="0" dirty="0">
                <a:latin typeface="LinLibertineT"/>
              </a:rPr>
              <a:t> dans la </a:t>
            </a:r>
            <a:r>
              <a:rPr lang="en-US" sz="1800" b="0" i="0" u="none" strike="noStrike" baseline="0" dirty="0" err="1">
                <a:latin typeface="LinLibertineT"/>
              </a:rPr>
              <a:t>littérature</a:t>
            </a:r>
            <a:r>
              <a:rPr lang="en-US" sz="1800" b="0" i="0" u="none" strike="noStrike" baseline="0" dirty="0">
                <a:latin typeface="LinLibertineT"/>
              </a:rPr>
              <a:t> ?</a:t>
            </a:r>
          </a:p>
          <a:p>
            <a:pPr algn="l"/>
            <a:endParaRPr lang="en-US" sz="1800" b="0" i="0" u="none" strike="noStrike" baseline="0" dirty="0">
              <a:latin typeface="LinLibertineT"/>
            </a:endParaRPr>
          </a:p>
          <a:p>
            <a:pPr algn="l"/>
            <a:r>
              <a:rPr lang="en-US" sz="1800" b="0" i="0" u="none" strike="noStrike" baseline="0" dirty="0">
                <a:latin typeface="LinLibertineT"/>
              </a:rPr>
              <a:t>On </a:t>
            </a:r>
            <a:r>
              <a:rPr lang="en-US" sz="1800" b="0" i="0" u="none" strike="noStrike" baseline="0" dirty="0" err="1">
                <a:latin typeface="LinLibertineT"/>
              </a:rPr>
              <a:t>va</a:t>
            </a:r>
            <a:r>
              <a:rPr lang="en-US" sz="1800" b="0" i="0" u="none" strike="noStrike" baseline="0" dirty="0">
                <a:latin typeface="LinLibertineT"/>
              </a:rPr>
              <a:t> </a:t>
            </a:r>
            <a:r>
              <a:rPr lang="en-US" sz="1800" b="0" i="0" u="none" strike="noStrike" baseline="0" dirty="0" err="1">
                <a:latin typeface="LinLibertineT"/>
              </a:rPr>
              <a:t>retrouver</a:t>
            </a:r>
            <a:r>
              <a:rPr lang="en-US" sz="1800" b="0" i="0" u="none" strike="noStrike" baseline="0" dirty="0">
                <a:latin typeface="LinLibertineT"/>
              </a:rPr>
              <a:t> des feedback </a:t>
            </a:r>
            <a:r>
              <a:rPr lang="en-US" sz="1800" b="0" i="0" u="none" strike="noStrike" baseline="0" dirty="0" err="1">
                <a:latin typeface="LinLibertineT"/>
              </a:rPr>
              <a:t>en</a:t>
            </a:r>
            <a:r>
              <a:rPr lang="en-US" sz="1800" b="0" i="0" u="none" strike="noStrike" baseline="0" dirty="0">
                <a:latin typeface="LinLibertineT"/>
              </a:rPr>
              <a:t> temps </a:t>
            </a:r>
            <a:r>
              <a:rPr lang="en-US" sz="1800" b="0" i="0" u="none" strike="noStrike" baseline="0" dirty="0" err="1">
                <a:latin typeface="LinLibertineT"/>
              </a:rPr>
              <a:t>réel</a:t>
            </a:r>
            <a:r>
              <a:rPr lang="en-US" sz="1800" b="0" i="0" u="none" strike="noStrike" baseline="0" dirty="0">
                <a:latin typeface="LinLibertineT"/>
              </a:rPr>
              <a:t> </a:t>
            </a:r>
            <a:r>
              <a:rPr lang="en-US" sz="1800" b="0" i="0" u="none" strike="noStrike" baseline="0" dirty="0" err="1">
                <a:latin typeface="LinLibertineT"/>
              </a:rPr>
              <a:t>c’est</a:t>
            </a:r>
            <a:r>
              <a:rPr lang="en-US" sz="1800" b="0" i="0" u="none" strike="noStrike" baseline="0" dirty="0">
                <a:latin typeface="LinLibertineT"/>
              </a:rPr>
              <a:t> à dire au </a:t>
            </a:r>
            <a:r>
              <a:rPr lang="en-US" sz="1800" b="0" i="0" u="none" strike="noStrike" baseline="0" dirty="0" err="1">
                <a:latin typeface="LinLibertineT"/>
              </a:rPr>
              <a:t>cours</a:t>
            </a:r>
            <a:r>
              <a:rPr lang="en-US" sz="1800" b="0" i="0" u="none" strike="noStrike" baseline="0" dirty="0">
                <a:latin typeface="LinLibertineT"/>
              </a:rPr>
              <a:t> de la presentation du participant </a:t>
            </a:r>
            <a:r>
              <a:rPr lang="en-US" sz="1800" b="0" i="0" u="none" strike="noStrike" baseline="0" dirty="0" err="1">
                <a:latin typeface="LinLibertineT"/>
              </a:rPr>
              <a:t>ou</a:t>
            </a:r>
            <a:r>
              <a:rPr lang="en-US" sz="1800" b="0" i="0" u="none" strike="noStrike" baseline="0" dirty="0">
                <a:latin typeface="LinLibertineT"/>
              </a:rPr>
              <a:t> des feedback </a:t>
            </a:r>
            <a:r>
              <a:rPr lang="en-US" sz="1800" b="0" i="0" u="none" strike="noStrike" baseline="0" dirty="0" err="1">
                <a:latin typeface="LinLibertineT"/>
              </a:rPr>
              <a:t>retardé</a:t>
            </a:r>
            <a:r>
              <a:rPr lang="en-US" sz="1800" b="0" i="0" u="none" strike="noStrike" baseline="0" dirty="0">
                <a:latin typeface="LinLibertineT"/>
              </a:rPr>
              <a:t> dans le temps, </a:t>
            </a:r>
            <a:r>
              <a:rPr lang="en-US" sz="1800" b="0" i="0" u="none" strike="noStrike" baseline="0" dirty="0" err="1">
                <a:latin typeface="LinLibertineT"/>
              </a:rPr>
              <a:t>c’est</a:t>
            </a:r>
            <a:r>
              <a:rPr lang="en-US" sz="1800" b="0" i="0" u="none" strike="noStrike" baseline="0" dirty="0">
                <a:latin typeface="LinLibertineT"/>
              </a:rPr>
              <a:t> à dire après la presentation. </a:t>
            </a:r>
          </a:p>
          <a:p>
            <a:pPr algn="l"/>
            <a:r>
              <a:rPr lang="en-US" sz="1800" b="0" i="0" u="none" strike="noStrike" baseline="0" dirty="0">
                <a:latin typeface="LinLibertineT"/>
              </a:rPr>
              <a:t>Pour un feedback </a:t>
            </a:r>
            <a:r>
              <a:rPr lang="en-US" sz="1800" b="0" i="0" u="none" strike="noStrike" baseline="0" dirty="0" err="1">
                <a:latin typeface="LinLibertineT"/>
              </a:rPr>
              <a:t>en</a:t>
            </a:r>
            <a:r>
              <a:rPr lang="en-US" sz="1800" b="0" i="0" u="none" strike="noStrike" baseline="0" dirty="0">
                <a:latin typeface="LinLibertineT"/>
              </a:rPr>
              <a:t> temps reel, on </a:t>
            </a:r>
            <a:r>
              <a:rPr lang="en-US" sz="1800" b="0" i="0" u="none" strike="noStrike" baseline="0" dirty="0" err="1">
                <a:latin typeface="LinLibertineT"/>
              </a:rPr>
              <a:t>peut</a:t>
            </a:r>
            <a:r>
              <a:rPr lang="en-US" sz="1800" b="0" i="0" u="none" strike="noStrike" baseline="0" dirty="0">
                <a:latin typeface="LinLibertineT"/>
              </a:rPr>
              <a:t> </a:t>
            </a:r>
            <a:r>
              <a:rPr lang="en-US" sz="1800" b="0" i="0" u="none" strike="noStrike" baseline="0" dirty="0" err="1">
                <a:latin typeface="LinLibertineT"/>
              </a:rPr>
              <a:t>avoir</a:t>
            </a:r>
            <a:r>
              <a:rPr lang="en-US" sz="1800" b="0" i="0" u="none" strike="noStrike" baseline="0" dirty="0">
                <a:latin typeface="LinLibertineT"/>
              </a:rPr>
              <a:t> un feedback direct </a:t>
            </a:r>
            <a:r>
              <a:rPr lang="en-US" sz="1800" b="0" i="0" u="none" strike="noStrike" baseline="0" dirty="0" err="1">
                <a:latin typeface="LinLibertineT"/>
              </a:rPr>
              <a:t>c’est</a:t>
            </a:r>
            <a:r>
              <a:rPr lang="en-US" sz="1800" b="0" i="0" u="none" strike="noStrike" baseline="0" dirty="0">
                <a:latin typeface="LinLibertineT"/>
              </a:rPr>
              <a:t> à dire qui </a:t>
            </a:r>
            <a:r>
              <a:rPr lang="en-US" sz="1800" b="0" i="0" u="none" strike="noStrike" baseline="0" dirty="0" err="1">
                <a:latin typeface="LinLibertineT"/>
              </a:rPr>
              <a:t>renseigne</a:t>
            </a:r>
            <a:r>
              <a:rPr lang="en-US" sz="1800" b="0" i="0" u="none" strike="noStrike" baseline="0" dirty="0">
                <a:latin typeface="LinLibertineT"/>
              </a:rPr>
              <a:t> </a:t>
            </a:r>
            <a:r>
              <a:rPr lang="en-US" sz="1800" b="0" i="0" u="none" strike="noStrike" baseline="0" dirty="0" err="1">
                <a:latin typeface="LinLibertineT"/>
              </a:rPr>
              <a:t>directement</a:t>
            </a:r>
            <a:r>
              <a:rPr lang="en-US" sz="1800" b="0" i="0" u="none" strike="noStrike" baseline="0" dirty="0">
                <a:latin typeface="LinLibertineT"/>
              </a:rPr>
              <a:t> sur la performance du participant. On </a:t>
            </a:r>
            <a:r>
              <a:rPr lang="en-US" sz="1800" b="0" i="0" u="none" strike="noStrike" baseline="0" dirty="0" err="1">
                <a:latin typeface="LinLibertineT"/>
              </a:rPr>
              <a:t>reprend</a:t>
            </a:r>
            <a:r>
              <a:rPr lang="en-US" sz="1800" b="0" i="0" u="none" strike="noStrike" baseline="0" dirty="0">
                <a:latin typeface="LinLibertineT"/>
              </a:rPr>
              <a:t> </a:t>
            </a:r>
            <a:r>
              <a:rPr lang="en-US" sz="1800" b="0" i="0" u="none" strike="noStrike" baseline="0" dirty="0" err="1">
                <a:latin typeface="LinLibertineT"/>
              </a:rPr>
              <a:t>l’exemple</a:t>
            </a:r>
            <a:r>
              <a:rPr lang="en-US" sz="1800" b="0" i="0" u="none" strike="noStrike" baseline="0" dirty="0">
                <a:latin typeface="LinLibertineT"/>
              </a:rPr>
              <a:t> de Palmas </a:t>
            </a:r>
            <a:r>
              <a:rPr lang="en-US" sz="1800" b="0" i="0" u="none" strike="noStrike" baseline="0" dirty="0" err="1">
                <a:latin typeface="LinLibertineT"/>
              </a:rPr>
              <a:t>en</a:t>
            </a:r>
            <a:r>
              <a:rPr lang="en-US" sz="1800" b="0" i="0" u="none" strike="noStrike" baseline="0" dirty="0">
                <a:latin typeface="LinLibertineT"/>
              </a:rPr>
              <a:t> 2021. Si je parle trop </a:t>
            </a:r>
            <a:r>
              <a:rPr lang="en-US" sz="1800" b="0" i="0" u="none" strike="noStrike" baseline="0" dirty="0" err="1">
                <a:latin typeface="LinLibertineT"/>
              </a:rPr>
              <a:t>lentement</a:t>
            </a:r>
            <a:r>
              <a:rPr lang="en-US" sz="1800" b="0" i="0" u="none" strike="noStrike" baseline="0" dirty="0">
                <a:latin typeface="LinLibertineT"/>
              </a:rPr>
              <a:t> </a:t>
            </a:r>
            <a:r>
              <a:rPr lang="en-US" sz="1800" b="0" i="0" u="none" strike="noStrike" baseline="0" dirty="0" err="1">
                <a:latin typeface="LinLibertineT"/>
              </a:rPr>
              <a:t>j’ai</a:t>
            </a:r>
            <a:r>
              <a:rPr lang="en-US" sz="1800" b="0" i="0" u="none" strike="noStrike" baseline="0" dirty="0">
                <a:latin typeface="LinLibertineT"/>
              </a:rPr>
              <a:t> </a:t>
            </a:r>
            <a:r>
              <a:rPr lang="en-US" sz="1800" b="0" i="0" u="none" strike="noStrike" baseline="0" dirty="0" err="1">
                <a:latin typeface="LinLibertineT"/>
              </a:rPr>
              <a:t>une</a:t>
            </a:r>
            <a:r>
              <a:rPr lang="en-US" sz="1800" b="0" i="0" u="none" strike="noStrike" baseline="0" dirty="0">
                <a:latin typeface="LinLibertineT"/>
              </a:rPr>
              <a:t> </a:t>
            </a:r>
            <a:r>
              <a:rPr lang="en-US" sz="1800" b="0" i="0" u="none" strike="noStrike" baseline="0" dirty="0" err="1">
                <a:latin typeface="LinLibertineT"/>
              </a:rPr>
              <a:t>tortue</a:t>
            </a:r>
            <a:r>
              <a:rPr lang="en-US" sz="1800" b="0" i="0" u="none" strike="noStrike" baseline="0" dirty="0">
                <a:latin typeface="LinLibertineT"/>
              </a:rPr>
              <a:t> qui </a:t>
            </a:r>
            <a:r>
              <a:rPr lang="en-US" sz="1800" b="0" i="0" u="none" strike="noStrike" baseline="0" dirty="0" err="1">
                <a:latin typeface="LinLibertineT"/>
              </a:rPr>
              <a:t>s’affiche</a:t>
            </a:r>
            <a:r>
              <a:rPr lang="en-US" sz="1800" b="0" i="0" u="none" strike="noStrike" baseline="0" dirty="0">
                <a:latin typeface="LinLibertineT"/>
              </a:rPr>
              <a:t>. </a:t>
            </a:r>
          </a:p>
          <a:p>
            <a:pPr algn="l"/>
            <a:endParaRPr lang="en-US" sz="1800" b="0" i="0" u="none" strike="noStrike" baseline="0" dirty="0">
              <a:latin typeface="LinLibertineT"/>
            </a:endParaRPr>
          </a:p>
          <a:p>
            <a:pPr algn="l"/>
            <a:r>
              <a:rPr lang="en-US" sz="1800" b="0" i="0" u="none" strike="noStrike" baseline="0" dirty="0">
                <a:latin typeface="LinLibertineT"/>
              </a:rPr>
              <a:t>En temps reel, le feedback </a:t>
            </a:r>
            <a:r>
              <a:rPr lang="en-US" sz="1800" b="0" i="0" u="none" strike="noStrike" baseline="0" dirty="0" err="1">
                <a:latin typeface="LinLibertineT"/>
              </a:rPr>
              <a:t>peut</a:t>
            </a:r>
            <a:r>
              <a:rPr lang="en-US" sz="1800" b="0" i="0" u="none" strike="noStrike" baseline="0" dirty="0">
                <a:latin typeface="LinLibertineT"/>
              </a:rPr>
              <a:t> </a:t>
            </a:r>
            <a:r>
              <a:rPr lang="en-US" sz="1800" b="0" i="0" u="none" strike="noStrike" baseline="0" dirty="0" err="1">
                <a:latin typeface="LinLibertineT"/>
              </a:rPr>
              <a:t>également</a:t>
            </a:r>
            <a:r>
              <a:rPr lang="en-US" sz="1800" b="0" i="0" u="none" strike="noStrike" baseline="0" dirty="0">
                <a:latin typeface="LinLibertineT"/>
              </a:rPr>
              <a:t> </a:t>
            </a:r>
            <a:r>
              <a:rPr lang="en-US" sz="1800" b="0" i="0" u="none" strike="noStrike" baseline="0" dirty="0" err="1">
                <a:latin typeface="LinLibertineT"/>
              </a:rPr>
              <a:t>être</a:t>
            </a:r>
            <a:r>
              <a:rPr lang="en-US" sz="1800" b="0" i="0" u="none" strike="noStrike" baseline="0" dirty="0">
                <a:latin typeface="LinLibertineT"/>
              </a:rPr>
              <a:t> indirect. Dans </a:t>
            </a:r>
            <a:r>
              <a:rPr lang="en-US" sz="1800" b="0" i="0" u="none" strike="noStrike" baseline="0" dirty="0" err="1">
                <a:latin typeface="LinLibertineT"/>
              </a:rPr>
              <a:t>ce</a:t>
            </a:r>
            <a:r>
              <a:rPr lang="en-US" sz="1800" b="0" i="0" u="none" strike="noStrike" baseline="0" dirty="0">
                <a:latin typeface="LinLibertineT"/>
              </a:rPr>
              <a:t> </a:t>
            </a:r>
            <a:r>
              <a:rPr lang="en-US" sz="1800" b="0" i="0" u="none" strike="noStrike" baseline="0" dirty="0" err="1">
                <a:latin typeface="LinLibertineT"/>
              </a:rPr>
              <a:t>cas</a:t>
            </a:r>
            <a:r>
              <a:rPr lang="en-US" sz="1800" b="0" i="0" u="none" strike="noStrike" baseline="0" dirty="0">
                <a:latin typeface="LinLibertineT"/>
              </a:rPr>
              <a:t>, on </a:t>
            </a:r>
            <a:r>
              <a:rPr lang="en-US" sz="1800" b="0" i="0" u="none" strike="noStrike" baseline="0" dirty="0" err="1">
                <a:latin typeface="LinLibertineT"/>
              </a:rPr>
              <a:t>utilise</a:t>
            </a:r>
            <a:r>
              <a:rPr lang="en-US" sz="1800" b="0" i="0" u="none" strike="noStrike" baseline="0" dirty="0">
                <a:latin typeface="LinLibertineT"/>
              </a:rPr>
              <a:t> le </a:t>
            </a:r>
            <a:r>
              <a:rPr lang="en-US" sz="1800" b="0" i="0" u="none" strike="noStrike" baseline="0" dirty="0" err="1">
                <a:latin typeface="LinLibertineT"/>
              </a:rPr>
              <a:t>comportement</a:t>
            </a:r>
            <a:r>
              <a:rPr lang="en-US" sz="1800" b="0" i="0" u="none" strike="noStrike" baseline="0" dirty="0">
                <a:latin typeface="LinLibertineT"/>
              </a:rPr>
              <a:t> de </a:t>
            </a:r>
            <a:r>
              <a:rPr lang="en-US" sz="1800" b="0" i="0" u="none" strike="noStrike" baseline="0" dirty="0" err="1">
                <a:latin typeface="LinLibertineT"/>
              </a:rPr>
              <a:t>l’audience</a:t>
            </a:r>
            <a:r>
              <a:rPr lang="en-US" sz="1800" b="0" i="0" u="none" strike="noStrike" baseline="0" dirty="0">
                <a:latin typeface="LinLibertineT"/>
              </a:rPr>
              <a:t> pour </a:t>
            </a:r>
            <a:r>
              <a:rPr lang="en-US" sz="1800" b="0" i="0" u="none" strike="noStrike" baseline="0" dirty="0" err="1">
                <a:latin typeface="LinLibertineT"/>
              </a:rPr>
              <a:t>implictement</a:t>
            </a:r>
            <a:r>
              <a:rPr lang="en-US" sz="1800" b="0" i="0" u="none" strike="noStrike" baseline="0" dirty="0">
                <a:latin typeface="LinLibertineT"/>
              </a:rPr>
              <a:t> </a:t>
            </a:r>
            <a:r>
              <a:rPr lang="en-US" sz="1800" b="0" i="0" u="none" strike="noStrike" baseline="0" dirty="0" err="1">
                <a:latin typeface="LinLibertineT"/>
              </a:rPr>
              <a:t>indiquer</a:t>
            </a:r>
            <a:r>
              <a:rPr lang="en-US" sz="1800" b="0" i="0" u="none" strike="noStrike" baseline="0" dirty="0">
                <a:latin typeface="LinLibertineT"/>
              </a:rPr>
              <a:t> au participant que la performance </a:t>
            </a:r>
            <a:r>
              <a:rPr lang="en-US" sz="1800" b="0" i="0" u="none" strike="noStrike" baseline="0" dirty="0" err="1">
                <a:latin typeface="LinLibertineT"/>
              </a:rPr>
              <a:t>est</a:t>
            </a:r>
            <a:r>
              <a:rPr lang="en-US" sz="1800" b="0" i="0" u="none" strike="noStrike" baseline="0" dirty="0">
                <a:latin typeface="LinLibertineT"/>
              </a:rPr>
              <a:t> bonne </a:t>
            </a:r>
            <a:r>
              <a:rPr lang="en-US" sz="1800" b="0" i="0" u="none" strike="noStrike" baseline="0" dirty="0" err="1">
                <a:latin typeface="LinLibertineT"/>
              </a:rPr>
              <a:t>ou</a:t>
            </a:r>
            <a:r>
              <a:rPr lang="en-US" sz="1800" b="0" i="0" u="none" strike="noStrike" baseline="0" dirty="0">
                <a:latin typeface="LinLibertineT"/>
              </a:rPr>
              <a:t> non.</a:t>
            </a:r>
          </a:p>
          <a:p>
            <a:pPr algn="l"/>
            <a:endParaRPr lang="en-US" sz="1800" b="0" i="0" u="none" strike="noStrike" baseline="0" dirty="0">
              <a:latin typeface="LinLibertineT"/>
            </a:endParaRPr>
          </a:p>
          <a:p>
            <a:pPr algn="l"/>
            <a:r>
              <a:rPr lang="en-US" sz="1800" b="0" i="0" u="none" strike="noStrike" baseline="0" dirty="0">
                <a:latin typeface="LinLibertineT"/>
              </a:rPr>
              <a:t>Si le feedback </a:t>
            </a:r>
            <a:r>
              <a:rPr lang="en-US" sz="1800" b="0" i="0" u="none" strike="noStrike" baseline="0" dirty="0" err="1">
                <a:latin typeface="LinLibertineT"/>
              </a:rPr>
              <a:t>est</a:t>
            </a:r>
            <a:r>
              <a:rPr lang="en-US" sz="1800" b="0" i="0" u="none" strike="noStrike" baseline="0" dirty="0">
                <a:latin typeface="LinLibertineT"/>
              </a:rPr>
              <a:t> </a:t>
            </a:r>
            <a:r>
              <a:rPr lang="en-US" sz="1800" b="0" i="0" u="none" strike="noStrike" baseline="0" dirty="0" err="1">
                <a:latin typeface="LinLibertineT"/>
              </a:rPr>
              <a:t>retardé</a:t>
            </a:r>
            <a:r>
              <a:rPr lang="en-US" sz="1800" b="0" i="0" u="none" strike="noStrike" baseline="0" dirty="0">
                <a:latin typeface="LinLibertineT"/>
              </a:rPr>
              <a:t> dans le temps, le feedback </a:t>
            </a:r>
            <a:r>
              <a:rPr lang="en-US" sz="1800" b="0" i="0" u="none" strike="noStrike" baseline="0" dirty="0" err="1">
                <a:latin typeface="LinLibertineT"/>
              </a:rPr>
              <a:t>est</a:t>
            </a:r>
            <a:r>
              <a:rPr lang="en-US" sz="1800" b="0" i="0" u="none" strike="noStrike" baseline="0" dirty="0">
                <a:latin typeface="LinLibertineT"/>
              </a:rPr>
              <a:t> </a:t>
            </a:r>
            <a:r>
              <a:rPr lang="en-US" sz="1800" b="0" i="0" u="none" strike="noStrike" baseline="0" dirty="0" err="1">
                <a:latin typeface="LinLibertineT"/>
              </a:rPr>
              <a:t>forcément</a:t>
            </a:r>
            <a:r>
              <a:rPr lang="en-US" sz="1800" b="0" i="0" u="none" strike="noStrike" baseline="0" dirty="0">
                <a:latin typeface="LinLibertineT"/>
              </a:rPr>
              <a:t> direct et </a:t>
            </a:r>
            <a:r>
              <a:rPr lang="en-US" sz="1800" b="0" i="0" u="none" strike="noStrike" baseline="0" dirty="0" err="1">
                <a:latin typeface="LinLibertineT"/>
              </a:rPr>
              <a:t>cela</a:t>
            </a:r>
            <a:r>
              <a:rPr lang="en-US" sz="1800" b="0" i="0" u="none" strike="noStrike" baseline="0" dirty="0">
                <a:latin typeface="LinLibertineT"/>
              </a:rPr>
              <a:t> </a:t>
            </a:r>
            <a:r>
              <a:rPr lang="en-US" sz="1800" b="0" i="0" u="none" strike="noStrike" baseline="0" dirty="0" err="1">
                <a:latin typeface="LinLibertineT"/>
              </a:rPr>
              <a:t>prend</a:t>
            </a:r>
            <a:r>
              <a:rPr lang="en-US" sz="1800" b="0" i="0" u="none" strike="noStrike" baseline="0" dirty="0">
                <a:latin typeface="LinLibertineT"/>
              </a:rPr>
              <a:t> la </a:t>
            </a:r>
            <a:r>
              <a:rPr lang="en-US" sz="1800" b="0" i="0" u="none" strike="noStrike" baseline="0" dirty="0" err="1">
                <a:latin typeface="LinLibertineT"/>
              </a:rPr>
              <a:t>forme</a:t>
            </a:r>
            <a:r>
              <a:rPr lang="en-US" sz="1800" b="0" i="0" u="none" strike="noStrike" baseline="0" dirty="0">
                <a:latin typeface="LinLibertineT"/>
              </a:rPr>
              <a:t> d’un rapport après action sur la performance de </a:t>
            </a:r>
            <a:r>
              <a:rPr lang="en-US" sz="1800" b="0" i="0" u="none" strike="noStrike" baseline="0" dirty="0" err="1">
                <a:latin typeface="LinLibertineT"/>
              </a:rPr>
              <a:t>l’individu</a:t>
            </a:r>
            <a:r>
              <a:rPr lang="en-US" sz="1800" b="0" i="0" u="none" strike="noStrike" baseline="0" dirty="0">
                <a:latin typeface="LinLibertineT"/>
              </a:rPr>
              <a:t>.</a:t>
            </a:r>
          </a:p>
          <a:p>
            <a:pPr algn="l"/>
            <a:endParaRPr lang="en-US" sz="1800" b="0" i="0" u="none" strike="noStrike" baseline="0" dirty="0">
              <a:latin typeface="LinLibertineT"/>
            </a:endParaRPr>
          </a:p>
          <a:p>
            <a:pPr algn="l"/>
            <a:r>
              <a:rPr lang="en-US" sz="1800" b="0" i="0" u="none" strike="noStrike" baseline="0" dirty="0">
                <a:latin typeface="LinLibertineT"/>
              </a:rPr>
              <a:t>English version:</a:t>
            </a:r>
          </a:p>
          <a:p>
            <a:pPr algn="l"/>
            <a:endParaRPr lang="en-US" sz="1800" b="0" i="0" u="none" strike="noStrike" baseline="0" dirty="0">
              <a:latin typeface="LinLibertineT"/>
            </a:endParaRPr>
          </a:p>
          <a:p>
            <a:pPr algn="l"/>
            <a:r>
              <a:rPr lang="en-US" sz="1800" b="0" i="0" u="none" strike="noStrike" baseline="0" dirty="0">
                <a:latin typeface="LinLibertineT"/>
              </a:rPr>
              <a:t>What about the feedback of the virtual audience. </a:t>
            </a:r>
          </a:p>
          <a:p>
            <a:pPr algn="l"/>
            <a:endParaRPr lang="en-US" sz="1800" b="0" i="0" u="none" strike="noStrike" baseline="0" dirty="0">
              <a:latin typeface="LinLibertineT"/>
            </a:endParaRPr>
          </a:p>
          <a:p>
            <a:pPr algn="l"/>
            <a:r>
              <a:rPr lang="en-US" sz="1800" b="0" i="0" u="none" strike="noStrike" baseline="0" dirty="0">
                <a:latin typeface="LinLibertineT"/>
              </a:rPr>
              <a:t>Several researchers have studied different types of feedback for a public speaking training system.</a:t>
            </a:r>
          </a:p>
          <a:p>
            <a:pPr>
              <a:lnSpc>
                <a:spcPct val="150000"/>
              </a:lnSpc>
            </a:pPr>
            <a:endParaRPr lang="en-US" sz="1200" dirty="0"/>
          </a:p>
          <a:p>
            <a:pPr>
              <a:lnSpc>
                <a:spcPct val="150000"/>
              </a:lnSpc>
            </a:pPr>
            <a:r>
              <a:rPr lang="en-US" sz="1200" dirty="0"/>
              <a:t>It can be given in real time: </a:t>
            </a:r>
          </a:p>
          <a:p>
            <a:pPr>
              <a:lnSpc>
                <a:spcPct val="150000"/>
              </a:lnSpc>
            </a:pPr>
            <a:r>
              <a:rPr lang="en-US" sz="1200" dirty="0"/>
              <a:t>In this case, it can be direct, i.e. informing the user directly about a particular performance index. For example, displaying a turtle to say that the user is too slow, or displaying the symbol for filler words such as “</a:t>
            </a:r>
            <a:r>
              <a:rPr lang="en-US" sz="1200" dirty="0" err="1"/>
              <a:t>euhhhh</a:t>
            </a:r>
            <a:r>
              <a:rPr lang="en-US" sz="1200" dirty="0"/>
              <a:t>” as </a:t>
            </a:r>
            <a:r>
              <a:rPr lang="en-US" sz="1200" dirty="0" err="1"/>
              <a:t>i</a:t>
            </a:r>
            <a:r>
              <a:rPr lang="en-US" sz="1200" dirty="0"/>
              <a:t> do sometimes.</a:t>
            </a:r>
          </a:p>
          <a:p>
            <a:pPr>
              <a:lnSpc>
                <a:spcPct val="150000"/>
              </a:lnSpc>
            </a:pPr>
            <a:r>
              <a:rPr lang="en-US" sz="1200" dirty="0"/>
              <a:t>It also be Indirect, </a:t>
            </a:r>
            <a:r>
              <a:rPr lang="en-US" sz="1200" dirty="0" err="1"/>
              <a:t>i.e</a:t>
            </a:r>
            <a:r>
              <a:rPr lang="en-US" sz="1200" dirty="0"/>
              <a:t> through audience behavior as in </a:t>
            </a:r>
            <a:r>
              <a:rPr lang="en-US" sz="1200" dirty="0" err="1"/>
              <a:t>Glémarec</a:t>
            </a:r>
            <a:r>
              <a:rPr lang="en-US" sz="1200" dirty="0"/>
              <a:t> study.</a:t>
            </a:r>
          </a:p>
          <a:p>
            <a:pPr>
              <a:lnSpc>
                <a:spcPct val="150000"/>
              </a:lnSpc>
            </a:pPr>
            <a:endParaRPr lang="en-US" sz="1200" dirty="0"/>
          </a:p>
          <a:p>
            <a:pPr>
              <a:lnSpc>
                <a:spcPct val="150000"/>
              </a:lnSpc>
            </a:pPr>
            <a:r>
              <a:rPr lang="fr-FR" sz="1200" dirty="0"/>
              <a:t>The feedback can </a:t>
            </a:r>
            <a:r>
              <a:rPr lang="fr-FR" sz="1200" dirty="0" err="1"/>
              <a:t>be</a:t>
            </a:r>
            <a:r>
              <a:rPr lang="fr-FR" sz="1200" dirty="0"/>
              <a:t> </a:t>
            </a:r>
            <a:r>
              <a:rPr lang="fr-FR" sz="1200" dirty="0" err="1"/>
              <a:t>given</a:t>
            </a:r>
            <a:r>
              <a:rPr lang="fr-FR" sz="1200" dirty="0"/>
              <a:t> </a:t>
            </a:r>
            <a:r>
              <a:rPr lang="fr-FR" sz="1200" dirty="0" err="1"/>
              <a:t>after</a:t>
            </a:r>
            <a:r>
              <a:rPr lang="fr-FR" sz="1200" dirty="0"/>
              <a:t> the performance : So </a:t>
            </a:r>
            <a:r>
              <a:rPr lang="fr-FR" sz="1200" dirty="0" err="1"/>
              <a:t>it’s</a:t>
            </a:r>
            <a:r>
              <a:rPr lang="fr-FR" sz="1200" dirty="0"/>
              <a:t> </a:t>
            </a:r>
            <a:r>
              <a:rPr lang="fr-FR" sz="1200" dirty="0" err="1"/>
              <a:t>delayed</a:t>
            </a:r>
            <a:r>
              <a:rPr lang="fr-FR" sz="1200" dirty="0"/>
              <a:t> in time. </a:t>
            </a:r>
            <a:r>
              <a:rPr lang="fr-FR" sz="1200" dirty="0" err="1"/>
              <a:t>It’s</a:t>
            </a:r>
            <a:r>
              <a:rPr lang="fr-FR" sz="1200" dirty="0"/>
              <a:t> </a:t>
            </a:r>
            <a:r>
              <a:rPr lang="fr-FR" sz="1200" dirty="0" err="1"/>
              <a:t>necessarily</a:t>
            </a:r>
            <a:r>
              <a:rPr lang="fr-FR" sz="1200" dirty="0"/>
              <a:t> a direct feedback.</a:t>
            </a:r>
          </a:p>
          <a:p>
            <a:pPr>
              <a:lnSpc>
                <a:spcPct val="150000"/>
              </a:lnSpc>
            </a:pPr>
            <a:r>
              <a:rPr lang="fr-FR" sz="1200" dirty="0"/>
              <a:t>In </a:t>
            </a:r>
            <a:r>
              <a:rPr lang="fr-FR" sz="1200" dirty="0" err="1"/>
              <a:t>this</a:t>
            </a:r>
            <a:r>
              <a:rPr lang="fr-FR" sz="1200" dirty="0"/>
              <a:t> case, </a:t>
            </a:r>
            <a:r>
              <a:rPr lang="fr-FR" sz="1200" dirty="0" err="1"/>
              <a:t>we</a:t>
            </a:r>
            <a:r>
              <a:rPr lang="fr-FR" sz="1200" dirty="0"/>
              <a:t> have a report at the end to </a:t>
            </a:r>
            <a:r>
              <a:rPr lang="fr-FR" sz="1200" dirty="0" err="1"/>
              <a:t>inform</a:t>
            </a:r>
            <a:r>
              <a:rPr lang="fr-FR" sz="1200" dirty="0"/>
              <a:t> us of </a:t>
            </a:r>
            <a:r>
              <a:rPr lang="fr-FR" sz="1200" dirty="0" err="1"/>
              <a:t>our</a:t>
            </a:r>
            <a:r>
              <a:rPr lang="fr-FR" sz="1200" dirty="0"/>
              <a:t> performance in </a:t>
            </a:r>
            <a:r>
              <a:rPr lang="fr-FR" sz="1200" dirty="0" err="1"/>
              <a:t>each</a:t>
            </a:r>
            <a:r>
              <a:rPr lang="fr-FR" sz="1200" dirty="0"/>
              <a:t> dimension </a:t>
            </a:r>
            <a:r>
              <a:rPr lang="fr-FR" sz="1200" dirty="0" err="1"/>
              <a:t>assessed</a:t>
            </a:r>
            <a:r>
              <a:rPr lang="fr-FR" sz="1200" dirty="0"/>
              <a:t>.</a:t>
            </a:r>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8</a:t>
            </a:fld>
            <a:endParaRPr lang="fr-FR"/>
          </a:p>
        </p:txBody>
      </p:sp>
    </p:spTree>
    <p:extLst>
      <p:ext uri="{BB962C8B-B14F-4D97-AF65-F5344CB8AC3E}">
        <p14:creationId xmlns:p14="http://schemas.microsoft.com/office/powerpoint/2010/main" val="3553557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sz="1200" dirty="0"/>
              <a:t>Pour un feedback en temps réel et indirect, le comportement de l’audience peut être initié de différentes façons.</a:t>
            </a:r>
          </a:p>
          <a:p>
            <a:pPr algn="l">
              <a:lnSpc>
                <a:spcPct val="150000"/>
              </a:lnSpc>
            </a:pPr>
            <a:r>
              <a:rPr lang="fr-FR" sz="1200" dirty="0"/>
              <a:t>Dans la méthode </a:t>
            </a:r>
            <a:r>
              <a:rPr lang="fr-FR" sz="1200" dirty="0" err="1"/>
              <a:t>Wizard</a:t>
            </a:r>
            <a:r>
              <a:rPr lang="fr-FR" sz="1200" dirty="0"/>
              <a:t>, le comportement de l’audience est déclenché par l’expérimentateur en fonction de la performance du participant.</a:t>
            </a:r>
          </a:p>
          <a:p>
            <a:pPr algn="l">
              <a:lnSpc>
                <a:spcPct val="150000"/>
              </a:lnSpc>
            </a:pPr>
            <a:endParaRPr lang="fr-FR" sz="1200" dirty="0"/>
          </a:p>
          <a:p>
            <a:pPr algn="l">
              <a:lnSpc>
                <a:spcPct val="150000"/>
              </a:lnSpc>
            </a:pPr>
            <a:r>
              <a:rPr lang="fr-FR" sz="1200" dirty="0"/>
              <a:t>Le comportement de l’audience peut également être scripté . Il est alors prédéfini et indépendant de la performance du participant.</a:t>
            </a:r>
          </a:p>
          <a:p>
            <a:pPr algn="l">
              <a:lnSpc>
                <a:spcPct val="150000"/>
              </a:lnSpc>
            </a:pPr>
            <a:endParaRPr lang="fr-FR" sz="1200" dirty="0"/>
          </a:p>
          <a:p>
            <a:pPr algn="l">
              <a:lnSpc>
                <a:spcPct val="150000"/>
              </a:lnSpc>
            </a:pPr>
            <a:r>
              <a:rPr lang="fr-FR" sz="1200" dirty="0"/>
              <a:t>Enfin, la 3</a:t>
            </a:r>
            <a:r>
              <a:rPr lang="fr-FR" sz="1200" baseline="30000" dirty="0"/>
              <a:t>ème</a:t>
            </a:r>
            <a:r>
              <a:rPr lang="fr-FR" sz="1200" dirty="0"/>
              <a:t> méthode correspond à l’adaptation automatique du comportement de l’audience en fonction de la performance du participant.</a:t>
            </a:r>
          </a:p>
          <a:p>
            <a:pPr algn="l">
              <a:lnSpc>
                <a:spcPct val="150000"/>
              </a:lnSpc>
            </a:pPr>
            <a:endParaRPr lang="fr-FR" sz="1200" dirty="0"/>
          </a:p>
          <a:p>
            <a:pPr>
              <a:lnSpc>
                <a:spcPct val="150000"/>
              </a:lnSpc>
            </a:pPr>
            <a:endParaRPr lang="fr-FR" sz="1200" dirty="0"/>
          </a:p>
          <a:p>
            <a:pPr>
              <a:lnSpc>
                <a:spcPct val="150000"/>
              </a:lnSpc>
            </a:pPr>
            <a:endParaRPr lang="fr-FR" sz="1200" dirty="0"/>
          </a:p>
          <a:p>
            <a:pPr>
              <a:lnSpc>
                <a:spcPct val="150000"/>
              </a:lnSpc>
            </a:pPr>
            <a:r>
              <a:rPr lang="fr-FR" sz="1200" dirty="0"/>
              <a:t>English version :</a:t>
            </a:r>
          </a:p>
          <a:p>
            <a:pPr>
              <a:lnSpc>
                <a:spcPct val="150000"/>
              </a:lnSpc>
            </a:pPr>
            <a:endParaRPr lang="fr-FR" sz="1200" dirty="0"/>
          </a:p>
          <a:p>
            <a:pPr>
              <a:lnSpc>
                <a:spcPct val="150000"/>
              </a:lnSpc>
            </a:pPr>
            <a:r>
              <a:rPr lang="fr-FR" sz="1200" dirty="0"/>
              <a:t>For </a:t>
            </a:r>
            <a:r>
              <a:rPr lang="fr-FR" sz="1200" dirty="0" err="1"/>
              <a:t>our</a:t>
            </a:r>
            <a:r>
              <a:rPr lang="fr-FR" sz="1200" dirty="0"/>
              <a:t> </a:t>
            </a:r>
            <a:r>
              <a:rPr lang="fr-FR" sz="1200" dirty="0" err="1"/>
              <a:t>project</a:t>
            </a:r>
            <a:r>
              <a:rPr lang="fr-FR" sz="1200" dirty="0"/>
              <a:t>, </a:t>
            </a:r>
            <a:r>
              <a:rPr lang="fr-FR" sz="1200" dirty="0" err="1"/>
              <a:t>we</a:t>
            </a:r>
            <a:r>
              <a:rPr lang="fr-FR" sz="1200" dirty="0"/>
              <a:t> </a:t>
            </a:r>
            <a:r>
              <a:rPr lang="fr-FR" sz="1200" dirty="0" err="1"/>
              <a:t>choose</a:t>
            </a:r>
            <a:r>
              <a:rPr lang="fr-FR" sz="1200" dirty="0"/>
              <a:t> to use </a:t>
            </a:r>
            <a:r>
              <a:rPr lang="fr-FR" sz="1200" dirty="0" err="1"/>
              <a:t>only</a:t>
            </a:r>
            <a:r>
              <a:rPr lang="fr-FR" sz="1200" dirty="0"/>
              <a:t> an indirect feedback in real time.</a:t>
            </a:r>
          </a:p>
          <a:p>
            <a:pPr algn="l"/>
            <a:r>
              <a:rPr lang="en-US" sz="1800" b="0" i="0" u="none" strike="noStrike" baseline="0" dirty="0">
                <a:latin typeface="LinLibertineT"/>
              </a:rPr>
              <a:t>In the literature, we can distinguish three different ways to control</a:t>
            </a:r>
          </a:p>
          <a:p>
            <a:pPr algn="l"/>
            <a:r>
              <a:rPr lang="en-US" sz="1800" b="0" i="0" u="none" strike="noStrike" baseline="0" dirty="0">
                <a:latin typeface="LinLibertineT"/>
              </a:rPr>
              <a:t>the virtual audience’s behavior: </a:t>
            </a:r>
            <a:r>
              <a:rPr lang="en-US" sz="1800" b="0" i="0" u="none" strike="noStrike" baseline="0" dirty="0">
                <a:latin typeface="LinLibertineTI"/>
              </a:rPr>
              <a:t>manually</a:t>
            </a:r>
            <a:r>
              <a:rPr lang="en-US" sz="1800" b="0" i="0" u="none" strike="noStrike" baseline="0" dirty="0">
                <a:latin typeface="LinLibertineT"/>
              </a:rPr>
              <a:t>, </a:t>
            </a:r>
            <a:r>
              <a:rPr lang="en-US" sz="1800" b="0" i="0" u="none" strike="noStrike" baseline="0" dirty="0">
                <a:latin typeface="LinLibertineTI"/>
              </a:rPr>
              <a:t>scripted </a:t>
            </a:r>
            <a:r>
              <a:rPr lang="en-US" sz="1800" b="0" i="0" u="none" strike="noStrike" baseline="0" dirty="0">
                <a:latin typeface="LinLibertineT"/>
              </a:rPr>
              <a:t>or </a:t>
            </a:r>
            <a:r>
              <a:rPr lang="en-US" sz="1800" b="0" i="0" u="none" strike="noStrike" baseline="0" dirty="0">
                <a:latin typeface="LinLibertineTI"/>
              </a:rPr>
              <a:t>dynamically</a:t>
            </a:r>
          </a:p>
          <a:p>
            <a:pPr algn="l"/>
            <a:r>
              <a:rPr lang="en-US" sz="1800" b="0" i="0" u="none" strike="noStrike" baseline="0" dirty="0">
                <a:latin typeface="LinLibertineTI"/>
              </a:rPr>
              <a:t>and automatically controlled based on the user’s performance</a:t>
            </a:r>
          </a:p>
          <a:p>
            <a:pPr algn="l"/>
            <a:endParaRPr lang="en-US" sz="1800" b="0" i="0" u="none" strike="noStrike" baseline="0" dirty="0">
              <a:latin typeface="LinLibertineTI"/>
            </a:endParaRPr>
          </a:p>
          <a:p>
            <a:pPr algn="l"/>
            <a:r>
              <a:rPr lang="en-US" sz="1800" b="0" i="0" u="none" strike="noStrike" baseline="0" dirty="0">
                <a:latin typeface="LinLibertineTI"/>
              </a:rPr>
              <a:t>In the first method, the virtual audience behavior can be manually triggered by an experimenter based on the participants’ performance for example in the study of Chollet in 2015.</a:t>
            </a:r>
          </a:p>
          <a:p>
            <a:pPr algn="l"/>
            <a:endParaRPr lang="en-US" sz="1800" b="0" i="0" u="none" strike="noStrike" baseline="0" dirty="0">
              <a:latin typeface="LinLibertineTI"/>
            </a:endParaRPr>
          </a:p>
          <a:p>
            <a:pPr algn="l"/>
            <a:r>
              <a:rPr lang="en-US" sz="1800" b="0" i="0" u="none" strike="noStrike" baseline="0" dirty="0">
                <a:latin typeface="LinLibertineTI"/>
              </a:rPr>
              <a:t>The virtual audience behavior can also scripted with predefined audience’s behavior regardless of the users’ performance.</a:t>
            </a:r>
          </a:p>
          <a:p>
            <a:pPr algn="l"/>
            <a:endParaRPr lang="en-US" sz="1800" b="0" i="0" u="none" strike="noStrike" baseline="0" dirty="0">
              <a:latin typeface="LinLibertineTI"/>
            </a:endParaRPr>
          </a:p>
          <a:p>
            <a:pPr algn="l"/>
            <a:r>
              <a:rPr lang="en-US" sz="1800" b="0" i="0" u="none" strike="noStrike" baseline="0" dirty="0">
                <a:latin typeface="LinLibertineTI"/>
              </a:rPr>
              <a:t>Finally, the audience behavior can also be automatically adapted depending on the users’ performance</a:t>
            </a:r>
          </a:p>
          <a:p>
            <a:pPr algn="l"/>
            <a:endParaRPr lang="fr-FR" sz="1200" dirty="0"/>
          </a:p>
          <a:p>
            <a:pPr algn="l"/>
            <a:r>
              <a:rPr lang="fr-FR" sz="1200" dirty="0"/>
              <a:t>For </a:t>
            </a:r>
            <a:r>
              <a:rPr lang="fr-FR" sz="1200" dirty="0" err="1"/>
              <a:t>our</a:t>
            </a:r>
            <a:r>
              <a:rPr lang="fr-FR" sz="1200" dirty="0"/>
              <a:t> part, in </a:t>
            </a:r>
            <a:r>
              <a:rPr lang="fr-FR" sz="1200" dirty="0" err="1"/>
              <a:t>order</a:t>
            </a:r>
            <a:r>
              <a:rPr lang="fr-FR" sz="1200" dirty="0"/>
              <a:t> to </a:t>
            </a:r>
            <a:r>
              <a:rPr lang="fr-FR" sz="1200" dirty="0" err="1"/>
              <a:t>assess</a:t>
            </a:r>
            <a:r>
              <a:rPr lang="fr-FR" sz="1200" dirty="0"/>
              <a:t> the impact of </a:t>
            </a:r>
            <a:r>
              <a:rPr lang="fr-FR" sz="1200" dirty="0" err="1"/>
              <a:t>independant</a:t>
            </a:r>
            <a:r>
              <a:rPr lang="fr-FR" sz="1200" dirty="0"/>
              <a:t> variables, </a:t>
            </a:r>
            <a:r>
              <a:rPr lang="fr-FR" sz="1200" dirty="0" err="1"/>
              <a:t>we</a:t>
            </a:r>
            <a:r>
              <a:rPr lang="fr-FR" sz="1200" dirty="0"/>
              <a:t> </a:t>
            </a:r>
            <a:r>
              <a:rPr lang="fr-FR" sz="1200" dirty="0" err="1"/>
              <a:t>used</a:t>
            </a:r>
            <a:r>
              <a:rPr lang="fr-FR" sz="1200" dirty="0"/>
              <a:t> a </a:t>
            </a:r>
            <a:r>
              <a:rPr lang="fr-FR" sz="1200" dirty="0" err="1"/>
              <a:t>predefined</a:t>
            </a:r>
            <a:r>
              <a:rPr lang="fr-FR" sz="1200" dirty="0"/>
              <a:t> </a:t>
            </a:r>
            <a:r>
              <a:rPr lang="fr-FR" sz="1200" dirty="0" err="1"/>
              <a:t>behavior</a:t>
            </a:r>
            <a:r>
              <a:rPr lang="fr-FR" sz="1200" dirty="0"/>
              <a:t> for </a:t>
            </a:r>
            <a:r>
              <a:rPr lang="fr-FR" sz="1200" dirty="0" err="1"/>
              <a:t>our</a:t>
            </a:r>
            <a:r>
              <a:rPr lang="fr-FR" sz="1200" dirty="0"/>
              <a:t> audience. </a:t>
            </a:r>
            <a:r>
              <a:rPr lang="en-US" sz="1200" dirty="0"/>
              <a:t>Later in the project, we'll be using an audience able to adapt its behavior automatically according to the performance of participants.</a:t>
            </a:r>
            <a:endParaRPr lang="fr-FR" sz="1200" dirty="0"/>
          </a:p>
          <a:p>
            <a:pPr algn="l"/>
            <a:endParaRPr lang="fr-FR" sz="1200" dirty="0"/>
          </a:p>
        </p:txBody>
      </p:sp>
      <p:sp>
        <p:nvSpPr>
          <p:cNvPr id="4" name="Espace réservé du numéro de diapositive 3"/>
          <p:cNvSpPr>
            <a:spLocks noGrp="1"/>
          </p:cNvSpPr>
          <p:nvPr>
            <p:ph type="sldNum" sz="quarter" idx="5"/>
          </p:nvPr>
        </p:nvSpPr>
        <p:spPr/>
        <p:txBody>
          <a:bodyPr/>
          <a:lstStyle/>
          <a:p>
            <a:fld id="{C1579EEB-50D9-47F5-822A-78459B7B7BE0}" type="slidenum">
              <a:rPr lang="fr-FR" smtClean="0"/>
              <a:t>9</a:t>
            </a:fld>
            <a:endParaRPr lang="fr-FR"/>
          </a:p>
        </p:txBody>
      </p:sp>
    </p:spTree>
    <p:extLst>
      <p:ext uri="{BB962C8B-B14F-4D97-AF65-F5344CB8AC3E}">
        <p14:creationId xmlns:p14="http://schemas.microsoft.com/office/powerpoint/2010/main" val="2741720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8DC8C874-15D6-4CC9-B1BC-DE55F22385D0}" type="datetime1">
              <a:rPr lang="en-US" smtClean="0"/>
              <a:t>10/10/2023</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18909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F10C4F-7264-4279-82A0-26FE1A9FAAF6}" type="datetime1">
              <a:rPr lang="en-US" smtClean="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047864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423EF00D-B17B-4978-84DE-5AB413993FE4}" type="datetime1">
              <a:rPr lang="en-US" smtClean="0"/>
              <a:t>10/10/2023</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454044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FB11BF45-A95F-4D52-9DB5-AF3FECB3BCED}" type="datetime1">
              <a:rPr lang="en-US" smtClean="0"/>
              <a:t>10/10/2023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497730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FEB50C4D-8A52-46F4-937A-7D6577F4378E}" type="datetime1">
              <a:rPr lang="en-US" smtClean="0"/>
              <a:t>10/10/2023</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228136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3A6ADC-6A0F-4AEF-8AD8-8AC899EEF940}" type="datetime1">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264755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C7460D-3AAC-443E-80FF-4129A565B8E2}" type="datetime1">
              <a:rPr lang="en-US" smtClean="0"/>
              <a:t>10/10/2023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338761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5036D9-DAB7-447F-8BB2-9FFD11B67024}" type="datetime1">
              <a:rPr lang="en-US" smtClean="0"/>
              <a:t>10/10/2023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54345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C8F8DD-0249-476A-8455-BBD3CF74907E}" type="datetime1">
              <a:rPr lang="en-US" smtClean="0"/>
              <a:t>10/10/2023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50459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6AFE9A8-EC0C-4710-9F75-DC1C2C82E7F4}" type="datetime1">
              <a:rPr lang="en-US" smtClean="0"/>
              <a:t>10/10/2023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414788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88817F-DCF9-4AE4-9225-EFF0F7DF7F62}" type="datetime1">
              <a:rPr lang="en-US" smtClean="0"/>
              <a:t>10/10/2023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493012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505F2EE9-7BAA-4363-ACDB-3576954DD956}" type="datetime1">
              <a:rPr lang="en-US" smtClean="0"/>
              <a:t>10/10/2023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‹N°›</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5161360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44" r:id="rId6"/>
    <p:sldLayoutId id="2147483740" r:id="rId7"/>
    <p:sldLayoutId id="2147483741" r:id="rId8"/>
    <p:sldLayoutId id="2147483742" r:id="rId9"/>
    <p:sldLayoutId id="2147483743" r:id="rId10"/>
    <p:sldLayoutId id="2147483745" r:id="rId11"/>
  </p:sldLayoutIdLst>
  <p:hf hdr="0" ftr="0" dt="0"/>
  <p:txStyles>
    <p:title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5.png"/><Relationship Id="rId5" Type="http://schemas.openxmlformats.org/officeDocument/2006/relationships/image" Target="../media/image31.png"/><Relationship Id="rId10" Type="http://schemas.openxmlformats.org/officeDocument/2006/relationships/image" Target="../media/image4.png"/><Relationship Id="rId4" Type="http://schemas.openxmlformats.org/officeDocument/2006/relationships/image" Target="../media/image30.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5.png"/><Relationship Id="rId5" Type="http://schemas.openxmlformats.org/officeDocument/2006/relationships/image" Target="../media/image31.png"/><Relationship Id="rId10" Type="http://schemas.openxmlformats.org/officeDocument/2006/relationships/image" Target="../media/image4.png"/><Relationship Id="rId4" Type="http://schemas.openxmlformats.org/officeDocument/2006/relationships/image" Target="../media/image30.pn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Une image contenant mur, intérieur, sol, Revêtement de sol&#10;&#10;Description générée automatiquement">
            <a:extLst>
              <a:ext uri="{FF2B5EF4-FFF2-40B4-BE49-F238E27FC236}">
                <a16:creationId xmlns:a16="http://schemas.microsoft.com/office/drawing/2014/main" id="{ECE6069F-7D01-35A8-353B-9986B940EFF8}"/>
              </a:ext>
            </a:extLst>
          </p:cNvPr>
          <p:cNvPicPr>
            <a:picLocks noChangeAspect="1"/>
          </p:cNvPicPr>
          <p:nvPr/>
        </p:nvPicPr>
        <p:blipFill rotWithShape="1">
          <a:blip r:embed="rId3">
            <a:extLst>
              <a:ext uri="{28A0092B-C50C-407E-A947-70E740481C1C}">
                <a14:useLocalDpi xmlns:a14="http://schemas.microsoft.com/office/drawing/2010/main" val="0"/>
              </a:ext>
            </a:extLst>
          </a:blip>
          <a:srcRect b="18047"/>
          <a:stretch/>
        </p:blipFill>
        <p:spPr>
          <a:xfrm>
            <a:off x="0" y="0"/>
            <a:ext cx="12192000" cy="5620334"/>
          </a:xfrm>
          <a:prstGeom prst="rect">
            <a:avLst/>
          </a:prstGeom>
        </p:spPr>
      </p:pic>
      <p:sp>
        <p:nvSpPr>
          <p:cNvPr id="4" name="Titre 1">
            <a:extLst>
              <a:ext uri="{FF2B5EF4-FFF2-40B4-BE49-F238E27FC236}">
                <a16:creationId xmlns:a16="http://schemas.microsoft.com/office/drawing/2014/main" id="{46AD3B8B-3E15-8E0D-7111-B8AB7FDA8A63}"/>
              </a:ext>
            </a:extLst>
          </p:cNvPr>
          <p:cNvSpPr txBox="1">
            <a:spLocks/>
          </p:cNvSpPr>
          <p:nvPr/>
        </p:nvSpPr>
        <p:spPr>
          <a:xfrm>
            <a:off x="5924476" y="113032"/>
            <a:ext cx="3556507" cy="1455134"/>
          </a:xfrm>
          <a:prstGeom prst="rect">
            <a:avLst/>
          </a:prstGeom>
        </p:spPr>
        <p:txBody>
          <a:bodyPr vert="horz" lIns="91440" tIns="45720" rIns="91440" bIns="45720" rtlCol="0" anchor="b">
            <a:no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r>
              <a:rPr lang="en-US" sz="2400" b="1" i="1" dirty="0">
                <a:solidFill>
                  <a:schemeClr val="bg1"/>
                </a:solidFill>
              </a:rPr>
            </a:br>
            <a:r>
              <a:rPr lang="en-US" sz="2400" b="1" i="1" dirty="0">
                <a:solidFill>
                  <a:schemeClr val="bg1"/>
                </a:solidFill>
              </a:rPr>
              <a:t>Learning and Assessment of public speaking in virtual reality</a:t>
            </a:r>
            <a:endParaRPr lang="fr-FR" sz="2400" dirty="0">
              <a:solidFill>
                <a:schemeClr val="bg1"/>
              </a:solidFill>
            </a:endParaRPr>
          </a:p>
        </p:txBody>
      </p:sp>
      <p:sp>
        <p:nvSpPr>
          <p:cNvPr id="5" name="ZoneTexte 4">
            <a:extLst>
              <a:ext uri="{FF2B5EF4-FFF2-40B4-BE49-F238E27FC236}">
                <a16:creationId xmlns:a16="http://schemas.microsoft.com/office/drawing/2014/main" id="{640B37BC-8E6F-C0BB-51D3-7EC07B6424F7}"/>
              </a:ext>
            </a:extLst>
          </p:cNvPr>
          <p:cNvSpPr txBox="1"/>
          <p:nvPr/>
        </p:nvSpPr>
        <p:spPr>
          <a:xfrm>
            <a:off x="167971" y="430193"/>
            <a:ext cx="2914165" cy="830997"/>
          </a:xfrm>
          <a:prstGeom prst="rect">
            <a:avLst/>
          </a:prstGeom>
          <a:noFill/>
        </p:spPr>
        <p:txBody>
          <a:bodyPr wrap="square" rtlCol="0">
            <a:spAutoFit/>
          </a:bodyPr>
          <a:lstStyle/>
          <a:p>
            <a:r>
              <a:rPr lang="fr-FR" sz="1200" b="1" dirty="0">
                <a:solidFill>
                  <a:schemeClr val="bg1"/>
                </a:solidFill>
              </a:rPr>
              <a:t>Marion</a:t>
            </a:r>
            <a:r>
              <a:rPr lang="fr-FR" sz="1200" dirty="0">
                <a:solidFill>
                  <a:schemeClr val="bg1"/>
                </a:solidFill>
              </a:rPr>
              <a:t> Ristorcelli (</a:t>
            </a:r>
            <a:r>
              <a:rPr lang="fr-FR" sz="1200" dirty="0" err="1">
                <a:solidFill>
                  <a:schemeClr val="bg1"/>
                </a:solidFill>
              </a:rPr>
              <a:t>Ph.D</a:t>
            </a:r>
            <a:r>
              <a:rPr lang="fr-FR" sz="1200" dirty="0">
                <a:solidFill>
                  <a:schemeClr val="bg1"/>
                </a:solidFill>
              </a:rPr>
              <a:t> </a:t>
            </a:r>
            <a:r>
              <a:rPr lang="fr-FR" sz="1200" dirty="0" err="1">
                <a:solidFill>
                  <a:schemeClr val="bg1"/>
                </a:solidFill>
              </a:rPr>
              <a:t>Student</a:t>
            </a:r>
            <a:r>
              <a:rPr lang="fr-FR" sz="1200" dirty="0">
                <a:solidFill>
                  <a:schemeClr val="bg1"/>
                </a:solidFill>
              </a:rPr>
              <a:t>)</a:t>
            </a:r>
          </a:p>
          <a:p>
            <a:r>
              <a:rPr lang="fr-FR" sz="1200" b="1" dirty="0">
                <a:solidFill>
                  <a:schemeClr val="bg1"/>
                </a:solidFill>
              </a:rPr>
              <a:t>Magalie</a:t>
            </a:r>
            <a:r>
              <a:rPr lang="fr-FR" sz="1200" dirty="0">
                <a:solidFill>
                  <a:schemeClr val="bg1"/>
                </a:solidFill>
              </a:rPr>
              <a:t> Ochs (Associate Professor - LIS)</a:t>
            </a:r>
          </a:p>
          <a:p>
            <a:r>
              <a:rPr lang="fr-FR" sz="1200" b="1" dirty="0">
                <a:solidFill>
                  <a:schemeClr val="bg1"/>
                </a:solidFill>
              </a:rPr>
              <a:t>Rémy</a:t>
            </a:r>
            <a:r>
              <a:rPr lang="fr-FR" sz="1200" dirty="0">
                <a:solidFill>
                  <a:schemeClr val="bg1"/>
                </a:solidFill>
              </a:rPr>
              <a:t> Casanova (Associate Professor - ISM)</a:t>
            </a:r>
          </a:p>
          <a:p>
            <a:endParaRPr lang="fr-FR" sz="1200" dirty="0">
              <a:solidFill>
                <a:schemeClr val="bg1"/>
              </a:solidFill>
            </a:endParaRPr>
          </a:p>
        </p:txBody>
      </p:sp>
      <p:pic>
        <p:nvPicPr>
          <p:cNvPr id="6" name="Image 5">
            <a:extLst>
              <a:ext uri="{FF2B5EF4-FFF2-40B4-BE49-F238E27FC236}">
                <a16:creationId xmlns:a16="http://schemas.microsoft.com/office/drawing/2014/main" id="{802087A1-3B92-5F5A-4503-B58B4CBCDFC0}"/>
              </a:ext>
            </a:extLst>
          </p:cNvPr>
          <p:cNvPicPr>
            <a:picLocks noChangeAspect="1"/>
          </p:cNvPicPr>
          <p:nvPr/>
        </p:nvPicPr>
        <p:blipFill>
          <a:blip r:embed="rId4"/>
          <a:stretch>
            <a:fillRect/>
          </a:stretch>
        </p:blipFill>
        <p:spPr>
          <a:xfrm>
            <a:off x="167971" y="5817978"/>
            <a:ext cx="1023178" cy="783371"/>
          </a:xfrm>
          <a:prstGeom prst="rect">
            <a:avLst/>
          </a:prstGeom>
        </p:spPr>
      </p:pic>
      <p:pic>
        <p:nvPicPr>
          <p:cNvPr id="7" name="Image 6">
            <a:extLst>
              <a:ext uri="{FF2B5EF4-FFF2-40B4-BE49-F238E27FC236}">
                <a16:creationId xmlns:a16="http://schemas.microsoft.com/office/drawing/2014/main" id="{1D432679-C9B8-E23B-F01B-AE4BE7FB9E78}"/>
              </a:ext>
            </a:extLst>
          </p:cNvPr>
          <p:cNvPicPr>
            <a:picLocks noChangeAspect="1"/>
          </p:cNvPicPr>
          <p:nvPr/>
        </p:nvPicPr>
        <p:blipFill>
          <a:blip r:embed="rId5"/>
          <a:stretch>
            <a:fillRect/>
          </a:stretch>
        </p:blipFill>
        <p:spPr>
          <a:xfrm>
            <a:off x="2294104" y="5770875"/>
            <a:ext cx="1243642" cy="792363"/>
          </a:xfrm>
          <a:prstGeom prst="rect">
            <a:avLst/>
          </a:prstGeom>
        </p:spPr>
      </p:pic>
      <p:pic>
        <p:nvPicPr>
          <p:cNvPr id="8" name="Image 7">
            <a:extLst>
              <a:ext uri="{FF2B5EF4-FFF2-40B4-BE49-F238E27FC236}">
                <a16:creationId xmlns:a16="http://schemas.microsoft.com/office/drawing/2014/main" id="{99012E2B-95B0-C480-3CFB-3D3BA926C957}"/>
              </a:ext>
            </a:extLst>
          </p:cNvPr>
          <p:cNvPicPr>
            <a:picLocks noChangeAspect="1"/>
          </p:cNvPicPr>
          <p:nvPr/>
        </p:nvPicPr>
        <p:blipFill>
          <a:blip r:embed="rId6"/>
          <a:stretch>
            <a:fillRect/>
          </a:stretch>
        </p:blipFill>
        <p:spPr>
          <a:xfrm>
            <a:off x="1288202" y="5742134"/>
            <a:ext cx="940213" cy="951274"/>
          </a:xfrm>
          <a:prstGeom prst="rect">
            <a:avLst/>
          </a:prstGeom>
        </p:spPr>
      </p:pic>
      <p:pic>
        <p:nvPicPr>
          <p:cNvPr id="9" name="Image 8">
            <a:extLst>
              <a:ext uri="{FF2B5EF4-FFF2-40B4-BE49-F238E27FC236}">
                <a16:creationId xmlns:a16="http://schemas.microsoft.com/office/drawing/2014/main" id="{C9D12505-4758-F7F3-4CFA-C107F36155DB}"/>
              </a:ext>
            </a:extLst>
          </p:cNvPr>
          <p:cNvPicPr>
            <a:picLocks noChangeAspect="1"/>
          </p:cNvPicPr>
          <p:nvPr/>
        </p:nvPicPr>
        <p:blipFill>
          <a:blip r:embed="rId7"/>
          <a:stretch>
            <a:fillRect/>
          </a:stretch>
        </p:blipFill>
        <p:spPr>
          <a:xfrm>
            <a:off x="7080265" y="5770875"/>
            <a:ext cx="2051199" cy="792363"/>
          </a:xfrm>
          <a:prstGeom prst="rect">
            <a:avLst/>
          </a:prstGeom>
        </p:spPr>
      </p:pic>
      <p:pic>
        <p:nvPicPr>
          <p:cNvPr id="10" name="Image 9">
            <a:extLst>
              <a:ext uri="{FF2B5EF4-FFF2-40B4-BE49-F238E27FC236}">
                <a16:creationId xmlns:a16="http://schemas.microsoft.com/office/drawing/2014/main" id="{BD92986B-8B8F-9449-3348-8C7E77EC7A40}"/>
              </a:ext>
            </a:extLst>
          </p:cNvPr>
          <p:cNvPicPr>
            <a:picLocks noChangeAspect="1"/>
          </p:cNvPicPr>
          <p:nvPr/>
        </p:nvPicPr>
        <p:blipFill>
          <a:blip r:embed="rId8"/>
          <a:stretch>
            <a:fillRect/>
          </a:stretch>
        </p:blipFill>
        <p:spPr>
          <a:xfrm>
            <a:off x="3603434" y="5770875"/>
            <a:ext cx="1496685" cy="792363"/>
          </a:xfrm>
          <a:prstGeom prst="rect">
            <a:avLst/>
          </a:prstGeom>
        </p:spPr>
      </p:pic>
      <p:pic>
        <p:nvPicPr>
          <p:cNvPr id="11" name="Image 10">
            <a:extLst>
              <a:ext uri="{FF2B5EF4-FFF2-40B4-BE49-F238E27FC236}">
                <a16:creationId xmlns:a16="http://schemas.microsoft.com/office/drawing/2014/main" id="{1AF6BDD5-5DCD-2A71-8E69-FA43535DFA55}"/>
              </a:ext>
            </a:extLst>
          </p:cNvPr>
          <p:cNvPicPr>
            <a:picLocks noChangeAspect="1"/>
          </p:cNvPicPr>
          <p:nvPr/>
        </p:nvPicPr>
        <p:blipFill>
          <a:blip r:embed="rId9"/>
          <a:stretch>
            <a:fillRect/>
          </a:stretch>
        </p:blipFill>
        <p:spPr>
          <a:xfrm>
            <a:off x="5201228" y="5742134"/>
            <a:ext cx="1777928" cy="821104"/>
          </a:xfrm>
          <a:prstGeom prst="rect">
            <a:avLst/>
          </a:prstGeom>
        </p:spPr>
      </p:pic>
      <p:pic>
        <p:nvPicPr>
          <p:cNvPr id="12" name="Image 11" descr="Une image contenant cercle, Police, texte, logo&#10;&#10;Description générée automatiquement">
            <a:extLst>
              <a:ext uri="{FF2B5EF4-FFF2-40B4-BE49-F238E27FC236}">
                <a16:creationId xmlns:a16="http://schemas.microsoft.com/office/drawing/2014/main" id="{7E29E1D1-1328-52DE-2BB9-89BA0D9C86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40144" y="5696283"/>
            <a:ext cx="777242" cy="792363"/>
          </a:xfrm>
          <a:prstGeom prst="rect">
            <a:avLst/>
          </a:prstGeom>
        </p:spPr>
      </p:pic>
      <p:pic>
        <p:nvPicPr>
          <p:cNvPr id="13" name="Image 12" descr="Une image contenant texte, Police, Graphique, graphisme&#10;&#10;Description générée automatiquement">
            <a:extLst>
              <a:ext uri="{FF2B5EF4-FFF2-40B4-BE49-F238E27FC236}">
                <a16:creationId xmlns:a16="http://schemas.microsoft.com/office/drawing/2014/main" id="{80E37A76-AF8E-0706-47F0-03E5F3C321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13404" y="119904"/>
            <a:ext cx="1810521" cy="620578"/>
          </a:xfrm>
          <a:prstGeom prst="rect">
            <a:avLst/>
          </a:prstGeom>
        </p:spPr>
      </p:pic>
      <p:pic>
        <p:nvPicPr>
          <p:cNvPr id="14" name="Image 13" descr="Une image contenant Police, logo, Graphique, symbole&#10;&#10;Description générée automatiquement">
            <a:extLst>
              <a:ext uri="{FF2B5EF4-FFF2-40B4-BE49-F238E27FC236}">
                <a16:creationId xmlns:a16="http://schemas.microsoft.com/office/drawing/2014/main" id="{91FA47D5-BD67-5C70-DEF8-63EFDCC409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52671" y="5658356"/>
            <a:ext cx="792363" cy="792363"/>
          </a:xfrm>
          <a:prstGeom prst="rect">
            <a:avLst/>
          </a:prstGeom>
        </p:spPr>
      </p:pic>
      <p:sp>
        <p:nvSpPr>
          <p:cNvPr id="2" name="Espace réservé du numéro de diapositive 1">
            <a:extLst>
              <a:ext uri="{FF2B5EF4-FFF2-40B4-BE49-F238E27FC236}">
                <a16:creationId xmlns:a16="http://schemas.microsoft.com/office/drawing/2014/main" id="{D4F12531-45B5-8340-5E4F-4A3D0FBFF116}"/>
              </a:ext>
            </a:extLst>
          </p:cNvPr>
          <p:cNvSpPr>
            <a:spLocks noGrp="1"/>
          </p:cNvSpPr>
          <p:nvPr>
            <p:ph type="sldNum" sz="quarter" idx="12"/>
          </p:nvPr>
        </p:nvSpPr>
        <p:spPr/>
        <p:txBody>
          <a:bodyPr/>
          <a:lstStyle/>
          <a:p>
            <a:fld id="{3A98EE3D-8CD1-4C3F-BD1C-C98C9596463C}" type="slidenum">
              <a:rPr lang="en-US" smtClean="0"/>
              <a:t>1</a:t>
            </a:fld>
            <a:endParaRPr lang="en-US" dirty="0"/>
          </a:p>
        </p:txBody>
      </p:sp>
    </p:spTree>
    <p:extLst>
      <p:ext uri="{BB962C8B-B14F-4D97-AF65-F5344CB8AC3E}">
        <p14:creationId xmlns:p14="http://schemas.microsoft.com/office/powerpoint/2010/main" val="3088816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AD6B8703-100C-7B30-A211-3D26D0C183AF}"/>
              </a:ext>
            </a:extLst>
          </p:cNvPr>
          <p:cNvSpPr txBox="1">
            <a:spLocks/>
          </p:cNvSpPr>
          <p:nvPr/>
        </p:nvSpPr>
        <p:spPr>
          <a:xfrm>
            <a:off x="581191" y="657226"/>
            <a:ext cx="5837808" cy="671676"/>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err="1"/>
              <a:t>Anr</a:t>
            </a:r>
            <a:r>
              <a:rPr lang="fr-FR" dirty="0"/>
              <a:t> Project : </a:t>
            </a:r>
            <a:r>
              <a:rPr lang="fr-FR" dirty="0" err="1"/>
              <a:t>REvitalise</a:t>
            </a:r>
            <a:endParaRPr lang="fr-FR" dirty="0"/>
          </a:p>
        </p:txBody>
      </p:sp>
      <p:sp>
        <p:nvSpPr>
          <p:cNvPr id="6" name="Carré corné 23">
            <a:extLst>
              <a:ext uri="{FF2B5EF4-FFF2-40B4-BE49-F238E27FC236}">
                <a16:creationId xmlns:a16="http://schemas.microsoft.com/office/drawing/2014/main" id="{4D126E42-3FFF-01A8-2482-14D7FA18C095}"/>
              </a:ext>
            </a:extLst>
          </p:cNvPr>
          <p:cNvSpPr/>
          <p:nvPr/>
        </p:nvSpPr>
        <p:spPr>
          <a:xfrm>
            <a:off x="9683381" y="4429974"/>
            <a:ext cx="1347697" cy="717904"/>
          </a:xfrm>
          <a:custGeom>
            <a:avLst>
              <a:gd name="f5" fmla="val 16667"/>
            </a:avLst>
            <a:gdLst>
              <a:gd name="f1" fmla="val w"/>
              <a:gd name="f2" fmla="val h"/>
              <a:gd name="f3" fmla="val ss"/>
              <a:gd name="f4" fmla="val 0"/>
              <a:gd name="f5" fmla="val 16667"/>
              <a:gd name="f6" fmla="abs f1"/>
              <a:gd name="f7" fmla="abs f2"/>
              <a:gd name="f8" fmla="abs f3"/>
              <a:gd name="f9" fmla="val f4"/>
              <a:gd name="f10" fmla="val f5"/>
              <a:gd name="f11" fmla="?: f6 f1 1"/>
              <a:gd name="f12" fmla="?: f7 f2 1"/>
              <a:gd name="f13" fmla="?: f8 f3 1"/>
              <a:gd name="f14" fmla="*/ f11 1 21600"/>
              <a:gd name="f15" fmla="*/ f12 1 21600"/>
              <a:gd name="f16" fmla="*/ 21600 f11 1"/>
              <a:gd name="f17" fmla="*/ 21600 f12 1"/>
              <a:gd name="f18" fmla="min f15 f14"/>
              <a:gd name="f19" fmla="*/ f16 1 f13"/>
              <a:gd name="f20" fmla="*/ f17 1 f13"/>
              <a:gd name="f21" fmla="val f19"/>
              <a:gd name="f22" fmla="val f20"/>
              <a:gd name="f23" fmla="*/ f9 f18 1"/>
              <a:gd name="f24" fmla="+- f22 0 f9"/>
              <a:gd name="f25" fmla="+- f21 0 f9"/>
              <a:gd name="f26" fmla="*/ f21 f18 1"/>
              <a:gd name="f27" fmla="*/ f22 f18 1"/>
              <a:gd name="f28" fmla="min f25 f24"/>
              <a:gd name="f29" fmla="*/ f28 f10 1"/>
              <a:gd name="f30" fmla="*/ f29 1 100000"/>
              <a:gd name="f31" fmla="*/ f30 1 5"/>
              <a:gd name="f32" fmla="+- f21 0 f30"/>
              <a:gd name="f33" fmla="+- f22 0 f30"/>
              <a:gd name="f34" fmla="+- f32 f31 0"/>
              <a:gd name="f35" fmla="+- f33 f31 0"/>
              <a:gd name="f36" fmla="*/ f33 f18 1"/>
              <a:gd name="f37" fmla="*/ f32 f18 1"/>
              <a:gd name="f38" fmla="*/ f34 f18 1"/>
              <a:gd name="f39" fmla="*/ f35 f18 1"/>
            </a:gdLst>
            <a:ahLst/>
            <a:cxnLst>
              <a:cxn ang="3cd4">
                <a:pos x="hc" y="t"/>
              </a:cxn>
              <a:cxn ang="0">
                <a:pos x="r" y="vc"/>
              </a:cxn>
              <a:cxn ang="cd4">
                <a:pos x="hc" y="b"/>
              </a:cxn>
              <a:cxn ang="cd2">
                <a:pos x="l" y="vc"/>
              </a:cxn>
            </a:cxnLst>
            <a:rect l="f23" t="f23" r="f26" b="f36"/>
            <a:pathLst>
              <a:path stroke="0">
                <a:moveTo>
                  <a:pt x="f23" y="f23"/>
                </a:moveTo>
                <a:lnTo>
                  <a:pt x="f26" y="f23"/>
                </a:lnTo>
                <a:lnTo>
                  <a:pt x="f26" y="f36"/>
                </a:lnTo>
                <a:lnTo>
                  <a:pt x="f37" y="f27"/>
                </a:lnTo>
                <a:lnTo>
                  <a:pt x="f23" y="f27"/>
                </a:lnTo>
                <a:close/>
              </a:path>
              <a:path stroke="0">
                <a:moveTo>
                  <a:pt x="f37" y="f27"/>
                </a:moveTo>
                <a:lnTo>
                  <a:pt x="f38" y="f39"/>
                </a:lnTo>
                <a:lnTo>
                  <a:pt x="f26" y="f36"/>
                </a:lnTo>
                <a:close/>
              </a:path>
              <a:path fill="none">
                <a:moveTo>
                  <a:pt x="f37" y="f27"/>
                </a:moveTo>
                <a:lnTo>
                  <a:pt x="f38" y="f39"/>
                </a:lnTo>
                <a:lnTo>
                  <a:pt x="f26" y="f36"/>
                </a:lnTo>
                <a:lnTo>
                  <a:pt x="f37" y="f27"/>
                </a:lnTo>
                <a:lnTo>
                  <a:pt x="f23" y="f27"/>
                </a:lnTo>
                <a:lnTo>
                  <a:pt x="f23" y="f23"/>
                </a:lnTo>
                <a:lnTo>
                  <a:pt x="f26" y="f23"/>
                </a:lnTo>
                <a:lnTo>
                  <a:pt x="f26" y="f36"/>
                </a:lnTo>
              </a:path>
            </a:pathLst>
          </a:custGeom>
          <a:noFill/>
          <a:ln w="6345" cap="flat">
            <a:solidFill>
              <a:srgbClr val="000000"/>
            </a:solidFill>
            <a:custDash>
              <a:ds d="100000" sp="100000"/>
            </a:custDash>
            <a:miter/>
          </a:ln>
        </p:spPr>
        <p:txBody>
          <a:bodyPr vert="horz" wrap="square" lIns="91440" tIns="45720" rIns="91440" bIns="45720" anchor="ctr" anchorCtr="1" compatLnSpc="1">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7" name="Espace réservé du numéro de diapositive 6">
            <a:extLst>
              <a:ext uri="{FF2B5EF4-FFF2-40B4-BE49-F238E27FC236}">
                <a16:creationId xmlns:a16="http://schemas.microsoft.com/office/drawing/2014/main" id="{68C3A57E-C213-7504-FEFA-22F2D172B2D8}"/>
              </a:ext>
            </a:extLst>
          </p:cNvPr>
          <p:cNvSpPr txBox="1"/>
          <p:nvPr/>
        </p:nvSpPr>
        <p:spPr>
          <a:xfrm>
            <a:off x="6322622" y="6807496"/>
            <a:ext cx="457200" cy="441326"/>
          </a:xfrm>
          <a:prstGeom prst="rect">
            <a:avLst/>
          </a:prstGeom>
          <a:noFill/>
          <a:ln cap="flat">
            <a:noFill/>
          </a:ln>
        </p:spPr>
        <p:txBody>
          <a:bodyPr vert="horz" wrap="square" lIns="91440" tIns="45720" rIns="91440" bIns="45720" anchor="ctr" anchorCtr="0" compatLnSpc="1">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11EC16C-1578-4A8A-937B-49325DA0480F}"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10</a:t>
            </a:fld>
            <a:endParaRPr lang="fr-FR" sz="1200" b="0" i="0" u="none" strike="noStrike" kern="1200" cap="none" spc="0" baseline="0">
              <a:solidFill>
                <a:srgbClr val="898989"/>
              </a:solidFill>
              <a:uFillTx/>
              <a:latin typeface="Calibri"/>
            </a:endParaRPr>
          </a:p>
        </p:txBody>
      </p:sp>
      <p:sp>
        <p:nvSpPr>
          <p:cNvPr id="8" name="Espace réservé du texte 3">
            <a:extLst>
              <a:ext uri="{FF2B5EF4-FFF2-40B4-BE49-F238E27FC236}">
                <a16:creationId xmlns:a16="http://schemas.microsoft.com/office/drawing/2014/main" id="{E5EE5994-ADAF-080A-0D05-7EEA1FA16D15}"/>
              </a:ext>
            </a:extLst>
          </p:cNvPr>
          <p:cNvSpPr txBox="1">
            <a:spLocks noGrp="1"/>
          </p:cNvSpPr>
          <p:nvPr/>
        </p:nvSpPr>
        <p:spPr>
          <a:xfrm>
            <a:off x="584989" y="1976059"/>
            <a:ext cx="6948489" cy="643181"/>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fr-FR"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fr-FR"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fr-FR"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fr-FR"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fr-FR"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1" u="none" strike="noStrike" kern="1200" cap="none" spc="0" baseline="0" dirty="0">
              <a:solidFill>
                <a:srgbClr val="00206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1" u="none" strike="noStrike" kern="1200" cap="none" spc="0" baseline="0" dirty="0" err="1">
                <a:solidFill>
                  <a:srgbClr val="002060"/>
                </a:solidFill>
                <a:uFillTx/>
                <a:latin typeface="Calibri"/>
              </a:rPr>
              <a:t>viRtual</a:t>
            </a:r>
            <a:r>
              <a:rPr lang="en-US" sz="1800" b="1" i="1" u="none" strike="noStrike" kern="1200" cap="none" spc="0" baseline="0" dirty="0">
                <a:solidFill>
                  <a:srgbClr val="002060"/>
                </a:solidFill>
                <a:uFillTx/>
                <a:latin typeface="Calibri"/>
              </a:rPr>
              <a:t> </a:t>
            </a:r>
            <a:r>
              <a:rPr lang="en-US" sz="1800" b="1" i="1" u="none" strike="noStrike" kern="1200" cap="none" spc="0" baseline="0" dirty="0" err="1">
                <a:solidFill>
                  <a:srgbClr val="002060"/>
                </a:solidFill>
                <a:uFillTx/>
                <a:latin typeface="Calibri"/>
              </a:rPr>
              <a:t>bEhaVioral</a:t>
            </a:r>
            <a:r>
              <a:rPr lang="en-US" sz="1800" b="1" i="1" u="none" strike="noStrike" kern="1200" cap="none" spc="0" baseline="0" dirty="0">
                <a:solidFill>
                  <a:srgbClr val="002060"/>
                </a:solidFill>
                <a:uFillTx/>
                <a:latin typeface="Calibri"/>
              </a:rPr>
              <a:t> </a:t>
            </a:r>
            <a:r>
              <a:rPr lang="en-US" sz="1800" b="1" i="1" u="none" strike="noStrike" kern="1200" cap="none" spc="0" baseline="0" dirty="0" err="1">
                <a:solidFill>
                  <a:srgbClr val="002060"/>
                </a:solidFill>
                <a:uFillTx/>
                <a:latin typeface="Calibri"/>
              </a:rPr>
              <a:t>skIlls</a:t>
            </a:r>
            <a:r>
              <a:rPr lang="en-US" sz="1800" b="1" i="1" u="none" strike="noStrike" kern="1200" cap="none" spc="0" baseline="0" dirty="0">
                <a:solidFill>
                  <a:srgbClr val="002060"/>
                </a:solidFill>
                <a:uFillTx/>
                <a:latin typeface="Calibri"/>
              </a:rPr>
              <a:t> </a:t>
            </a:r>
            <a:r>
              <a:rPr lang="en-US" sz="1800" b="1" i="1" u="none" strike="noStrike" kern="1200" cap="none" spc="0" baseline="0" dirty="0" err="1">
                <a:solidFill>
                  <a:srgbClr val="002060"/>
                </a:solidFill>
                <a:uFillTx/>
                <a:latin typeface="Calibri"/>
              </a:rPr>
              <a:t>TrAining</a:t>
            </a:r>
            <a:r>
              <a:rPr lang="en-US" sz="1800" b="1" i="1" u="none" strike="noStrike" kern="1200" cap="none" spc="0" baseline="0" dirty="0">
                <a:solidFill>
                  <a:srgbClr val="002060"/>
                </a:solidFill>
                <a:uFillTx/>
                <a:latin typeface="Calibri"/>
              </a:rPr>
              <a:t> for </a:t>
            </a:r>
            <a:r>
              <a:rPr lang="en-US" sz="1800" b="1" i="1" u="none" strike="noStrike" kern="1200" cap="none" spc="0" baseline="0" dirty="0" err="1">
                <a:solidFill>
                  <a:srgbClr val="002060"/>
                </a:solidFill>
                <a:uFillTx/>
                <a:latin typeface="Calibri"/>
              </a:rPr>
              <a:t>pubLIc</a:t>
            </a:r>
            <a:r>
              <a:rPr lang="en-US" sz="1800" b="1" i="1" u="none" strike="noStrike" kern="1200" cap="none" spc="0" baseline="0" dirty="0">
                <a:solidFill>
                  <a:srgbClr val="002060"/>
                </a:solidFill>
                <a:uFillTx/>
                <a:latin typeface="Calibri"/>
              </a:rPr>
              <a:t> </a:t>
            </a:r>
            <a:r>
              <a:rPr lang="en-US" sz="1800" b="1" i="1" u="none" strike="noStrike" kern="1200" cap="none" spc="0" baseline="0" dirty="0" err="1">
                <a:solidFill>
                  <a:srgbClr val="002060"/>
                </a:solidFill>
                <a:uFillTx/>
                <a:latin typeface="Calibri"/>
              </a:rPr>
              <a:t>SpEaking</a:t>
            </a:r>
            <a:endParaRPr lang="fr-FR" sz="1800" b="0" i="0" u="none" strike="noStrike" kern="1200" cap="none" spc="0" baseline="0" dirty="0">
              <a:solidFill>
                <a:srgbClr val="00206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2060"/>
              </a:solidFill>
              <a:uFillTx/>
              <a:latin typeface="Calibri"/>
            </a:endParaRPr>
          </a:p>
          <a:p>
            <a:pPr marL="285750" lvl="0" indent="-285750">
              <a:lnSpc>
                <a:spcPct val="150000"/>
              </a:lnSpc>
              <a:spcAft>
                <a:spcPts val="1000"/>
              </a:spcAft>
              <a:buClr>
                <a:srgbClr val="44546A"/>
              </a:buClr>
              <a:buFont typeface="Wingdings" pitchFamily="2"/>
              <a:buChar char="ü"/>
            </a:pPr>
            <a:endParaRPr lang="fr-FR" sz="1800" i="1" dirty="0">
              <a:solidFill>
                <a:srgbClr val="002060"/>
              </a:solidFill>
            </a:endParaRPr>
          </a:p>
        </p:txBody>
      </p:sp>
      <p:pic>
        <p:nvPicPr>
          <p:cNvPr id="9" name="Image 8">
            <a:extLst>
              <a:ext uri="{FF2B5EF4-FFF2-40B4-BE49-F238E27FC236}">
                <a16:creationId xmlns:a16="http://schemas.microsoft.com/office/drawing/2014/main" id="{17122FD3-FC8A-4C9A-E5C3-232EE5377E57}"/>
              </a:ext>
            </a:extLst>
          </p:cNvPr>
          <p:cNvPicPr>
            <a:picLocks noChangeAspect="1"/>
          </p:cNvPicPr>
          <p:nvPr/>
        </p:nvPicPr>
        <p:blipFill>
          <a:blip r:embed="rId3"/>
          <a:stretch>
            <a:fillRect/>
          </a:stretch>
        </p:blipFill>
        <p:spPr>
          <a:xfrm>
            <a:off x="1614680" y="5178117"/>
            <a:ext cx="1784177" cy="1075883"/>
          </a:xfrm>
          <a:prstGeom prst="rect">
            <a:avLst/>
          </a:prstGeom>
          <a:noFill/>
          <a:ln cap="flat">
            <a:noFill/>
          </a:ln>
        </p:spPr>
      </p:pic>
      <p:sp>
        <p:nvSpPr>
          <p:cNvPr id="10" name="ZoneTexte 9">
            <a:extLst>
              <a:ext uri="{FF2B5EF4-FFF2-40B4-BE49-F238E27FC236}">
                <a16:creationId xmlns:a16="http://schemas.microsoft.com/office/drawing/2014/main" id="{B05CB065-FA52-4814-4F29-D1117D2F2FAC}"/>
              </a:ext>
            </a:extLst>
          </p:cNvPr>
          <p:cNvSpPr txBox="1"/>
          <p:nvPr/>
        </p:nvSpPr>
        <p:spPr>
          <a:xfrm>
            <a:off x="1241129" y="2944477"/>
            <a:ext cx="2837191" cy="276999"/>
          </a:xfrm>
          <a:prstGeom prst="rect">
            <a:avLst/>
          </a:prstGeom>
          <a:noFill/>
          <a:ln cap="flat">
            <a:noFill/>
          </a:ln>
        </p:spPr>
        <p:txBody>
          <a:bodyPr vert="horz" wrap="square" lIns="91440" tIns="45720" rIns="91440" bIns="45720" anchor="t" anchorCtr="0" compatLnSpc="1">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sng" strike="noStrike" kern="1200" cap="none" spc="0" baseline="0" dirty="0">
                <a:solidFill>
                  <a:srgbClr val="000000"/>
                </a:solidFill>
                <a:uFillTx/>
                <a:latin typeface="Calibri"/>
              </a:rPr>
              <a:t>With</a:t>
            </a:r>
            <a:r>
              <a:rPr lang="en-US" sz="1200" b="0" i="0" strike="noStrike" kern="1200" cap="none" spc="0" baseline="0" dirty="0">
                <a:solidFill>
                  <a:srgbClr val="000000"/>
                </a:solidFill>
                <a:uFillTx/>
                <a:latin typeface="Calibri"/>
              </a:rPr>
              <a:t> virtual audience (using a VR headset)</a:t>
            </a:r>
            <a:endParaRPr lang="fr-FR" sz="1200" b="0" i="0" strike="noStrike" kern="1200" cap="none" spc="0" baseline="0" dirty="0">
              <a:solidFill>
                <a:srgbClr val="000000"/>
              </a:solidFill>
              <a:uFillTx/>
              <a:latin typeface="Calibri"/>
            </a:endParaRPr>
          </a:p>
        </p:txBody>
      </p:sp>
      <p:sp>
        <p:nvSpPr>
          <p:cNvPr id="11" name="ZoneTexte 13">
            <a:extLst>
              <a:ext uri="{FF2B5EF4-FFF2-40B4-BE49-F238E27FC236}">
                <a16:creationId xmlns:a16="http://schemas.microsoft.com/office/drawing/2014/main" id="{7C0ADB8A-25F1-6FE6-6D82-C1254B519E8D}"/>
              </a:ext>
            </a:extLst>
          </p:cNvPr>
          <p:cNvSpPr txBox="1"/>
          <p:nvPr/>
        </p:nvSpPr>
        <p:spPr>
          <a:xfrm>
            <a:off x="1560582" y="4788926"/>
            <a:ext cx="1908391" cy="276999"/>
          </a:xfrm>
          <a:prstGeom prst="rect">
            <a:avLst/>
          </a:prstGeom>
          <a:noFill/>
          <a:ln cap="flat">
            <a:noFill/>
          </a:ln>
        </p:spPr>
        <p:txBody>
          <a:bodyPr vert="horz" wrap="square" lIns="91440" tIns="45720" rIns="91440" bIns="45720" anchor="t" anchorCtr="0" compatLnSpc="1">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sng" strike="noStrike" kern="1200" cap="none" spc="0" baseline="0" dirty="0" err="1">
                <a:solidFill>
                  <a:srgbClr val="000000"/>
                </a:solidFill>
                <a:uFillTx/>
                <a:latin typeface="Calibri"/>
              </a:rPr>
              <a:t>Without</a:t>
            </a:r>
            <a:r>
              <a:rPr lang="fr-FR" sz="1200" b="0" i="0" strike="noStrike" kern="1200" cap="none" spc="0" baseline="0" dirty="0">
                <a:solidFill>
                  <a:srgbClr val="000000"/>
                </a:solidFill>
                <a:uFillTx/>
                <a:latin typeface="Calibri"/>
              </a:rPr>
              <a:t> a </a:t>
            </a:r>
            <a:r>
              <a:rPr lang="fr-FR" sz="1200" b="0" i="0" strike="noStrike" kern="1200" cap="none" spc="0" baseline="0" dirty="0" err="1">
                <a:solidFill>
                  <a:srgbClr val="000000"/>
                </a:solidFill>
                <a:uFillTx/>
                <a:latin typeface="Calibri"/>
              </a:rPr>
              <a:t>virtual</a:t>
            </a:r>
            <a:r>
              <a:rPr lang="fr-FR" sz="1200" b="0" i="0" strike="noStrike" kern="1200" cap="none" spc="0" baseline="0" dirty="0">
                <a:solidFill>
                  <a:srgbClr val="000000"/>
                </a:solidFill>
                <a:uFillTx/>
                <a:latin typeface="Calibri"/>
              </a:rPr>
              <a:t> audience</a:t>
            </a:r>
          </a:p>
        </p:txBody>
      </p:sp>
      <p:pic>
        <p:nvPicPr>
          <p:cNvPr id="12" name="Image 11">
            <a:extLst>
              <a:ext uri="{FF2B5EF4-FFF2-40B4-BE49-F238E27FC236}">
                <a16:creationId xmlns:a16="http://schemas.microsoft.com/office/drawing/2014/main" id="{DC0C041A-B408-91C9-87B6-222C326D86C3}"/>
              </a:ext>
            </a:extLst>
          </p:cNvPr>
          <p:cNvPicPr>
            <a:picLocks noChangeAspect="1"/>
          </p:cNvPicPr>
          <p:nvPr/>
        </p:nvPicPr>
        <p:blipFill>
          <a:blip r:embed="rId4"/>
          <a:stretch>
            <a:fillRect/>
          </a:stretch>
        </p:blipFill>
        <p:spPr>
          <a:xfrm>
            <a:off x="3552493" y="3589903"/>
            <a:ext cx="1137751" cy="750987"/>
          </a:xfrm>
          <a:prstGeom prst="rect">
            <a:avLst/>
          </a:prstGeom>
          <a:noFill/>
          <a:ln cap="flat">
            <a:noFill/>
          </a:ln>
        </p:spPr>
      </p:pic>
      <p:pic>
        <p:nvPicPr>
          <p:cNvPr id="13" name="Image 12" descr="Snapshot of the virtual audience | Download Scientific Diagram">
            <a:extLst>
              <a:ext uri="{FF2B5EF4-FFF2-40B4-BE49-F238E27FC236}">
                <a16:creationId xmlns:a16="http://schemas.microsoft.com/office/drawing/2014/main" id="{E7119726-A1B6-C7F7-3C35-F01D7A3BE1BC}"/>
              </a:ext>
            </a:extLst>
          </p:cNvPr>
          <p:cNvPicPr>
            <a:picLocks noChangeAspect="1"/>
          </p:cNvPicPr>
          <p:nvPr/>
        </p:nvPicPr>
        <p:blipFill>
          <a:blip r:embed="rId5"/>
          <a:srcRect l="-332" t="21127" r="1" b="3944"/>
          <a:stretch>
            <a:fillRect/>
          </a:stretch>
        </p:blipFill>
        <p:spPr>
          <a:xfrm>
            <a:off x="1614680" y="3381603"/>
            <a:ext cx="1800197" cy="1167588"/>
          </a:xfrm>
          <a:prstGeom prst="rect">
            <a:avLst/>
          </a:prstGeom>
          <a:noFill/>
          <a:ln cap="flat">
            <a:noFill/>
          </a:ln>
        </p:spPr>
      </p:pic>
      <p:sp>
        <p:nvSpPr>
          <p:cNvPr id="14" name="ZoneTexte 15">
            <a:extLst>
              <a:ext uri="{FF2B5EF4-FFF2-40B4-BE49-F238E27FC236}">
                <a16:creationId xmlns:a16="http://schemas.microsoft.com/office/drawing/2014/main" id="{AAF298F0-CB5E-98A2-C662-51D9C2BB34AD}"/>
              </a:ext>
            </a:extLst>
          </p:cNvPr>
          <p:cNvSpPr txBox="1"/>
          <p:nvPr/>
        </p:nvSpPr>
        <p:spPr>
          <a:xfrm>
            <a:off x="6273368" y="3901565"/>
            <a:ext cx="2433172" cy="1938992"/>
          </a:xfrm>
          <a:prstGeom prst="rect">
            <a:avLst/>
          </a:prstGeom>
          <a:noFill/>
          <a:ln cap="flat">
            <a:noFill/>
          </a:ln>
        </p:spPr>
        <p:txBody>
          <a:bodyPr vert="horz" wrap="square" lIns="91440" tIns="45720" rIns="91440" bIns="45720" anchor="t" anchorCtr="1" compatLnSpc="1">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00000"/>
                </a:solidFill>
                <a:uFillTx/>
                <a:latin typeface="Calibri"/>
              </a:rPr>
              <a:t>Tools for automatic computation of verbal and non-verbal signals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dirty="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1" u="none" strike="noStrike" kern="1200" cap="none" spc="0" baseline="0" dirty="0">
                <a:solidFill>
                  <a:srgbClr val="000000"/>
                </a:solidFill>
                <a:uFillTx/>
                <a:latin typeface="Calibri"/>
              </a:rPr>
              <a:t>Prosody, body movements, gestures, facial expressions, speed of speech, pauses, silences, disfluencies...</a:t>
            </a:r>
            <a:endParaRPr lang="fr-FR" sz="1200" b="0" i="1" u="none" strike="noStrike" kern="1200" cap="none" spc="0" baseline="0" dirty="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1" u="none" strike="noStrike" kern="1200" cap="none" spc="0" baseline="0" dirty="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1" i="1" u="none" strike="noStrike" kern="1200" cap="none" spc="0" baseline="0" dirty="0">
              <a:solidFill>
                <a:srgbClr val="3978BC"/>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1" u="none" strike="noStrike" kern="1200" cap="none" spc="0" baseline="0" dirty="0" err="1">
                <a:solidFill>
                  <a:srgbClr val="3978BC"/>
                </a:solidFill>
                <a:uFillTx/>
                <a:latin typeface="Calibri"/>
              </a:rPr>
              <a:t>Quality</a:t>
            </a:r>
            <a:r>
              <a:rPr lang="fr-FR" sz="1200" b="1" i="1" u="none" strike="noStrike" kern="1200" cap="none" spc="0" baseline="0" dirty="0">
                <a:solidFill>
                  <a:srgbClr val="3978BC"/>
                </a:solidFill>
                <a:uFillTx/>
                <a:latin typeface="Calibri"/>
              </a:rPr>
              <a:t> </a:t>
            </a:r>
            <a:r>
              <a:rPr lang="fr-FR" sz="1200" b="1" i="1" u="none" strike="noStrike" kern="1200" cap="none" spc="0" baseline="0" dirty="0" err="1">
                <a:solidFill>
                  <a:srgbClr val="3978BC"/>
                </a:solidFill>
                <a:uFillTx/>
                <a:latin typeface="Calibri"/>
              </a:rPr>
              <a:t>indicators</a:t>
            </a:r>
            <a:r>
              <a:rPr lang="fr-FR" sz="1200" b="1" i="1" u="none" strike="noStrike" kern="1200" cap="none" spc="0" baseline="0" dirty="0">
                <a:solidFill>
                  <a:srgbClr val="3978BC"/>
                </a:solidFill>
                <a:uFillTx/>
                <a:latin typeface="Calibri"/>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1" u="none" strike="noStrike" kern="1200" cap="none" spc="0" baseline="0" dirty="0">
                <a:solidFill>
                  <a:srgbClr val="3978BC"/>
                </a:solidFill>
                <a:uFillTx/>
                <a:latin typeface="Calibri"/>
              </a:rPr>
              <a:t>of </a:t>
            </a:r>
            <a:r>
              <a:rPr lang="fr-FR" sz="1200" b="1" i="1" u="none" strike="noStrike" kern="1200" cap="none" spc="0" baseline="0" dirty="0" err="1">
                <a:solidFill>
                  <a:srgbClr val="3978BC"/>
                </a:solidFill>
                <a:uFillTx/>
                <a:latin typeface="Calibri"/>
              </a:rPr>
              <a:t>speaking</a:t>
            </a:r>
            <a:endParaRPr lang="fr-FR" sz="1200" b="1" i="1" u="none" strike="noStrike" kern="1200" cap="none" spc="0" baseline="0" dirty="0">
              <a:solidFill>
                <a:srgbClr val="3978BC"/>
              </a:solidFill>
              <a:uFillTx/>
              <a:latin typeface="Calibri"/>
            </a:endParaRPr>
          </a:p>
        </p:txBody>
      </p:sp>
      <p:cxnSp>
        <p:nvCxnSpPr>
          <p:cNvPr id="16" name="Connecteur droit avec flèche 15">
            <a:extLst>
              <a:ext uri="{FF2B5EF4-FFF2-40B4-BE49-F238E27FC236}">
                <a16:creationId xmlns:a16="http://schemas.microsoft.com/office/drawing/2014/main" id="{6A7B314E-0EBA-1D93-0504-EE2C97D64201}"/>
              </a:ext>
            </a:extLst>
          </p:cNvPr>
          <p:cNvCxnSpPr/>
          <p:nvPr/>
        </p:nvCxnSpPr>
        <p:spPr>
          <a:xfrm>
            <a:off x="4921416" y="3921355"/>
            <a:ext cx="584768" cy="0"/>
          </a:xfrm>
          <a:prstGeom prst="straightConnector1">
            <a:avLst/>
          </a:prstGeom>
          <a:noFill/>
          <a:ln w="6345" cap="flat">
            <a:solidFill>
              <a:srgbClr val="4472C4"/>
            </a:solidFill>
            <a:prstDash val="solid"/>
            <a:miter/>
            <a:tailEnd type="arrow"/>
          </a:ln>
        </p:spPr>
      </p:cxnSp>
      <p:cxnSp>
        <p:nvCxnSpPr>
          <p:cNvPr id="17" name="Connecteur droit avec flèche 16">
            <a:extLst>
              <a:ext uri="{FF2B5EF4-FFF2-40B4-BE49-F238E27FC236}">
                <a16:creationId xmlns:a16="http://schemas.microsoft.com/office/drawing/2014/main" id="{B7E7B908-1810-1FD5-C195-0D0902DF30D7}"/>
              </a:ext>
            </a:extLst>
          </p:cNvPr>
          <p:cNvCxnSpPr/>
          <p:nvPr/>
        </p:nvCxnSpPr>
        <p:spPr>
          <a:xfrm>
            <a:off x="4904345" y="5798721"/>
            <a:ext cx="629711" cy="0"/>
          </a:xfrm>
          <a:prstGeom prst="straightConnector1">
            <a:avLst/>
          </a:prstGeom>
          <a:noFill/>
          <a:ln w="6345" cap="flat">
            <a:solidFill>
              <a:srgbClr val="4472C4"/>
            </a:solidFill>
            <a:prstDash val="solid"/>
            <a:miter/>
            <a:tailEnd type="arrow"/>
          </a:ln>
        </p:spPr>
      </p:cxnSp>
      <p:sp>
        <p:nvSpPr>
          <p:cNvPr id="18" name="Rectangle 17">
            <a:extLst>
              <a:ext uri="{FF2B5EF4-FFF2-40B4-BE49-F238E27FC236}">
                <a16:creationId xmlns:a16="http://schemas.microsoft.com/office/drawing/2014/main" id="{82A807A0-AAEF-5D39-6EF7-49E514AC3F2B}"/>
              </a:ext>
            </a:extLst>
          </p:cNvPr>
          <p:cNvSpPr/>
          <p:nvPr/>
        </p:nvSpPr>
        <p:spPr>
          <a:xfrm>
            <a:off x="6270911" y="3778685"/>
            <a:ext cx="2433172" cy="2136544"/>
          </a:xfrm>
          <a:prstGeom prst="rect">
            <a:avLst/>
          </a:prstGeom>
          <a:noFill/>
          <a:ln w="12701" cap="flat">
            <a:solidFill>
              <a:srgbClr val="2F528F"/>
            </a:solidFill>
            <a:prstDash val="solid"/>
            <a:miter/>
          </a:ln>
        </p:spPr>
        <p:txBody>
          <a:bodyPr vert="horz" wrap="square" lIns="91440" tIns="45720" rIns="91440" bIns="45720" anchor="ctr" anchorCtr="1" compatLnSpc="1">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9" name="ZoneTexte 22">
            <a:extLst>
              <a:ext uri="{FF2B5EF4-FFF2-40B4-BE49-F238E27FC236}">
                <a16:creationId xmlns:a16="http://schemas.microsoft.com/office/drawing/2014/main" id="{4A80F09B-04D6-804A-71E5-7FCF32020DF5}"/>
              </a:ext>
            </a:extLst>
          </p:cNvPr>
          <p:cNvSpPr txBox="1"/>
          <p:nvPr/>
        </p:nvSpPr>
        <p:spPr>
          <a:xfrm>
            <a:off x="9690692" y="4465759"/>
            <a:ext cx="1347697" cy="646334"/>
          </a:xfrm>
          <a:prstGeom prst="rect">
            <a:avLst/>
          </a:prstGeom>
          <a:noFill/>
          <a:ln cap="flat">
            <a:noFill/>
          </a:ln>
        </p:spPr>
        <p:txBody>
          <a:bodyPr vert="horz" wrap="square" lIns="91440" tIns="45720" rIns="91440" bIns="45720" anchor="t" anchorCtr="1" compatLnSpc="1">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00000"/>
                </a:solidFill>
                <a:uFillTx/>
                <a:latin typeface="Calibri"/>
              </a:rPr>
              <a:t>Exercises</a:t>
            </a:r>
            <a:r>
              <a:rPr lang="en-US" sz="1200" i="0" u="none" strike="noStrike" kern="1200" cap="none" spc="0" baseline="0" dirty="0">
                <a:solidFill>
                  <a:srgbClr val="000000"/>
                </a:solidFill>
                <a:uFillTx/>
                <a:latin typeface="Calibri"/>
              </a:rPr>
              <a:t> to improve speaking skills</a:t>
            </a:r>
            <a:endParaRPr lang="fr-FR" sz="1200" i="0" u="none" strike="noStrike" kern="1200" cap="none" spc="0" baseline="0" dirty="0">
              <a:solidFill>
                <a:srgbClr val="000000"/>
              </a:solidFill>
              <a:uFillTx/>
              <a:latin typeface="Calibri"/>
            </a:endParaRPr>
          </a:p>
        </p:txBody>
      </p:sp>
      <p:cxnSp>
        <p:nvCxnSpPr>
          <p:cNvPr id="20" name="Connecteur en arc 25">
            <a:extLst>
              <a:ext uri="{FF2B5EF4-FFF2-40B4-BE49-F238E27FC236}">
                <a16:creationId xmlns:a16="http://schemas.microsoft.com/office/drawing/2014/main" id="{F836418A-1EA8-1DC7-F16D-F572CE2BE005}"/>
              </a:ext>
            </a:extLst>
          </p:cNvPr>
          <p:cNvCxnSpPr>
            <a:cxnSpLocks/>
            <a:stCxn id="18" idx="0"/>
            <a:endCxn id="6" idx="0"/>
          </p:cNvCxnSpPr>
          <p:nvPr/>
        </p:nvCxnSpPr>
        <p:spPr>
          <a:xfrm rot="16200000" flipH="1">
            <a:off x="8596718" y="2669463"/>
            <a:ext cx="651289" cy="2869733"/>
          </a:xfrm>
          <a:prstGeom prst="curvedConnector3">
            <a:avLst>
              <a:gd name="adj1" fmla="val -74100"/>
            </a:avLst>
          </a:prstGeom>
          <a:noFill/>
          <a:ln w="6345" cap="flat">
            <a:solidFill>
              <a:srgbClr val="4472C4"/>
            </a:solidFill>
            <a:prstDash val="solid"/>
            <a:miter/>
            <a:tailEnd type="arrow"/>
          </a:ln>
        </p:spPr>
      </p:cxnSp>
      <p:cxnSp>
        <p:nvCxnSpPr>
          <p:cNvPr id="21" name="Connecteur en arc 29">
            <a:extLst>
              <a:ext uri="{FF2B5EF4-FFF2-40B4-BE49-F238E27FC236}">
                <a16:creationId xmlns:a16="http://schemas.microsoft.com/office/drawing/2014/main" id="{E23E14A9-FE42-10AC-4E05-80930F56C0BD}"/>
              </a:ext>
            </a:extLst>
          </p:cNvPr>
          <p:cNvCxnSpPr>
            <a:cxnSpLocks/>
            <a:stCxn id="6" idx="2"/>
            <a:endCxn id="18" idx="2"/>
          </p:cNvCxnSpPr>
          <p:nvPr/>
        </p:nvCxnSpPr>
        <p:spPr>
          <a:xfrm rot="5400000">
            <a:off x="8538689" y="4096687"/>
            <a:ext cx="767351" cy="2869733"/>
          </a:xfrm>
          <a:prstGeom prst="curvedConnector3">
            <a:avLst>
              <a:gd name="adj1" fmla="val 158920"/>
            </a:avLst>
          </a:prstGeom>
          <a:noFill/>
          <a:ln w="6345" cap="flat">
            <a:solidFill>
              <a:srgbClr val="4472C4"/>
            </a:solidFill>
            <a:prstDash val="solid"/>
            <a:miter/>
            <a:tailEnd type="arrow"/>
          </a:ln>
        </p:spPr>
      </p:cxnSp>
      <p:pic>
        <p:nvPicPr>
          <p:cNvPr id="22" name="Image 21">
            <a:extLst>
              <a:ext uri="{FF2B5EF4-FFF2-40B4-BE49-F238E27FC236}">
                <a16:creationId xmlns:a16="http://schemas.microsoft.com/office/drawing/2014/main" id="{6967B20C-1746-45B8-B8B9-1B0A1C4FEA65}"/>
              </a:ext>
            </a:extLst>
          </p:cNvPr>
          <p:cNvPicPr>
            <a:picLocks noChangeAspect="1"/>
          </p:cNvPicPr>
          <p:nvPr/>
        </p:nvPicPr>
        <p:blipFill>
          <a:blip r:embed="rId6"/>
          <a:stretch>
            <a:fillRect/>
          </a:stretch>
        </p:blipFill>
        <p:spPr>
          <a:xfrm>
            <a:off x="5832521" y="5721320"/>
            <a:ext cx="171514" cy="238475"/>
          </a:xfrm>
          <a:prstGeom prst="rect">
            <a:avLst/>
          </a:prstGeom>
          <a:noFill/>
          <a:ln cap="flat">
            <a:noFill/>
          </a:ln>
        </p:spPr>
      </p:pic>
      <p:pic>
        <p:nvPicPr>
          <p:cNvPr id="23" name="Image 22">
            <a:extLst>
              <a:ext uri="{FF2B5EF4-FFF2-40B4-BE49-F238E27FC236}">
                <a16:creationId xmlns:a16="http://schemas.microsoft.com/office/drawing/2014/main" id="{4CD63EC4-C856-B13D-3912-E4DC3393CB63}"/>
              </a:ext>
            </a:extLst>
          </p:cNvPr>
          <p:cNvPicPr>
            <a:picLocks noChangeAspect="1"/>
          </p:cNvPicPr>
          <p:nvPr/>
        </p:nvPicPr>
        <p:blipFill>
          <a:blip r:embed="rId6"/>
          <a:stretch>
            <a:fillRect/>
          </a:stretch>
        </p:blipFill>
        <p:spPr>
          <a:xfrm>
            <a:off x="5832521" y="3775158"/>
            <a:ext cx="207157" cy="288036"/>
          </a:xfrm>
          <a:prstGeom prst="rect">
            <a:avLst/>
          </a:prstGeom>
          <a:noFill/>
          <a:ln cap="flat">
            <a:noFill/>
          </a:ln>
        </p:spPr>
      </p:pic>
      <p:pic>
        <p:nvPicPr>
          <p:cNvPr id="26" name="Image 25">
            <a:extLst>
              <a:ext uri="{FF2B5EF4-FFF2-40B4-BE49-F238E27FC236}">
                <a16:creationId xmlns:a16="http://schemas.microsoft.com/office/drawing/2014/main" id="{A63D47E1-54F3-0947-FB5D-BA59913BC217}"/>
              </a:ext>
            </a:extLst>
          </p:cNvPr>
          <p:cNvPicPr>
            <a:picLocks noChangeAspect="1"/>
          </p:cNvPicPr>
          <p:nvPr/>
        </p:nvPicPr>
        <p:blipFill>
          <a:blip r:embed="rId6"/>
          <a:stretch>
            <a:fillRect/>
          </a:stretch>
        </p:blipFill>
        <p:spPr>
          <a:xfrm>
            <a:off x="11420060" y="4644908"/>
            <a:ext cx="207157" cy="288036"/>
          </a:xfrm>
          <a:prstGeom prst="rect">
            <a:avLst/>
          </a:prstGeom>
          <a:noFill/>
          <a:ln cap="flat">
            <a:noFill/>
          </a:ln>
        </p:spPr>
      </p:pic>
      <p:pic>
        <p:nvPicPr>
          <p:cNvPr id="27" name="Image 26">
            <a:extLst>
              <a:ext uri="{FF2B5EF4-FFF2-40B4-BE49-F238E27FC236}">
                <a16:creationId xmlns:a16="http://schemas.microsoft.com/office/drawing/2014/main" id="{DA4D024E-AB4A-C351-CCEE-E57EFDB2ED0C}"/>
              </a:ext>
            </a:extLst>
          </p:cNvPr>
          <p:cNvPicPr>
            <a:picLocks noChangeAspect="1"/>
          </p:cNvPicPr>
          <p:nvPr/>
        </p:nvPicPr>
        <p:blipFill>
          <a:blip r:embed="rId7"/>
          <a:stretch>
            <a:fillRect/>
          </a:stretch>
        </p:blipFill>
        <p:spPr>
          <a:xfrm>
            <a:off x="481302" y="609954"/>
            <a:ext cx="912306" cy="943980"/>
          </a:xfrm>
          <a:prstGeom prst="rect">
            <a:avLst/>
          </a:prstGeom>
          <a:noFill/>
          <a:ln cap="flat">
            <a:noFill/>
          </a:ln>
        </p:spPr>
      </p:pic>
      <p:pic>
        <p:nvPicPr>
          <p:cNvPr id="30" name="Image 29">
            <a:extLst>
              <a:ext uri="{FF2B5EF4-FFF2-40B4-BE49-F238E27FC236}">
                <a16:creationId xmlns:a16="http://schemas.microsoft.com/office/drawing/2014/main" id="{CE8DD0DB-A6EC-B0D3-215F-E396A38604F1}"/>
              </a:ext>
            </a:extLst>
          </p:cNvPr>
          <p:cNvPicPr>
            <a:picLocks noChangeAspect="1"/>
          </p:cNvPicPr>
          <p:nvPr/>
        </p:nvPicPr>
        <p:blipFill>
          <a:blip r:embed="rId8"/>
          <a:stretch>
            <a:fillRect/>
          </a:stretch>
        </p:blipFill>
        <p:spPr>
          <a:xfrm>
            <a:off x="6328591" y="836004"/>
            <a:ext cx="826434" cy="632737"/>
          </a:xfrm>
          <a:prstGeom prst="rect">
            <a:avLst/>
          </a:prstGeom>
          <a:noFill/>
          <a:ln cap="flat">
            <a:noFill/>
          </a:ln>
        </p:spPr>
      </p:pic>
      <p:pic>
        <p:nvPicPr>
          <p:cNvPr id="31" name="Image 30">
            <a:extLst>
              <a:ext uri="{FF2B5EF4-FFF2-40B4-BE49-F238E27FC236}">
                <a16:creationId xmlns:a16="http://schemas.microsoft.com/office/drawing/2014/main" id="{6E226D73-8182-FEAB-D2DD-8B62E0E4D6C7}"/>
              </a:ext>
            </a:extLst>
          </p:cNvPr>
          <p:cNvPicPr>
            <a:picLocks noChangeAspect="1"/>
          </p:cNvPicPr>
          <p:nvPr/>
        </p:nvPicPr>
        <p:blipFill>
          <a:blip r:embed="rId9"/>
          <a:stretch>
            <a:fillRect/>
          </a:stretch>
        </p:blipFill>
        <p:spPr>
          <a:xfrm>
            <a:off x="7820343" y="789338"/>
            <a:ext cx="1010448" cy="643792"/>
          </a:xfrm>
          <a:prstGeom prst="rect">
            <a:avLst/>
          </a:prstGeom>
          <a:noFill/>
          <a:ln cap="flat">
            <a:noFill/>
          </a:ln>
        </p:spPr>
      </p:pic>
      <p:pic>
        <p:nvPicPr>
          <p:cNvPr id="32" name="Image 31">
            <a:extLst>
              <a:ext uri="{FF2B5EF4-FFF2-40B4-BE49-F238E27FC236}">
                <a16:creationId xmlns:a16="http://schemas.microsoft.com/office/drawing/2014/main" id="{B149D317-4587-701D-182F-20819886975A}"/>
              </a:ext>
            </a:extLst>
          </p:cNvPr>
          <p:cNvPicPr>
            <a:picLocks noChangeAspect="1"/>
          </p:cNvPicPr>
          <p:nvPr/>
        </p:nvPicPr>
        <p:blipFill>
          <a:blip r:embed="rId10"/>
          <a:stretch>
            <a:fillRect/>
          </a:stretch>
        </p:blipFill>
        <p:spPr>
          <a:xfrm>
            <a:off x="9477597" y="1976060"/>
            <a:ext cx="548109" cy="554556"/>
          </a:xfrm>
          <a:prstGeom prst="rect">
            <a:avLst/>
          </a:prstGeom>
          <a:noFill/>
          <a:ln cap="flat">
            <a:noFill/>
          </a:ln>
        </p:spPr>
      </p:pic>
      <p:pic>
        <p:nvPicPr>
          <p:cNvPr id="33" name="Image 32">
            <a:extLst>
              <a:ext uri="{FF2B5EF4-FFF2-40B4-BE49-F238E27FC236}">
                <a16:creationId xmlns:a16="http://schemas.microsoft.com/office/drawing/2014/main" id="{7CD8CDB1-A670-BF57-35D7-859A5C8CE2B1}"/>
              </a:ext>
            </a:extLst>
          </p:cNvPr>
          <p:cNvPicPr>
            <a:picLocks noChangeAspect="1"/>
          </p:cNvPicPr>
          <p:nvPr/>
        </p:nvPicPr>
        <p:blipFill>
          <a:blip r:embed="rId11"/>
          <a:stretch>
            <a:fillRect/>
          </a:stretch>
        </p:blipFill>
        <p:spPr>
          <a:xfrm>
            <a:off x="7741206" y="1980833"/>
            <a:ext cx="1168722" cy="451466"/>
          </a:xfrm>
          <a:prstGeom prst="rect">
            <a:avLst/>
          </a:prstGeom>
          <a:noFill/>
          <a:ln cap="flat">
            <a:noFill/>
          </a:ln>
        </p:spPr>
      </p:pic>
      <p:pic>
        <p:nvPicPr>
          <p:cNvPr id="34" name="Image 33">
            <a:extLst>
              <a:ext uri="{FF2B5EF4-FFF2-40B4-BE49-F238E27FC236}">
                <a16:creationId xmlns:a16="http://schemas.microsoft.com/office/drawing/2014/main" id="{958D30E9-E9AA-5296-D24A-0CAAC86C918D}"/>
              </a:ext>
            </a:extLst>
          </p:cNvPr>
          <p:cNvPicPr>
            <a:picLocks noChangeAspect="1"/>
          </p:cNvPicPr>
          <p:nvPr/>
        </p:nvPicPr>
        <p:blipFill>
          <a:blip r:embed="rId12"/>
          <a:stretch>
            <a:fillRect/>
          </a:stretch>
        </p:blipFill>
        <p:spPr>
          <a:xfrm>
            <a:off x="9194054" y="754510"/>
            <a:ext cx="1115193" cy="590400"/>
          </a:xfrm>
          <a:prstGeom prst="rect">
            <a:avLst/>
          </a:prstGeom>
          <a:noFill/>
          <a:ln cap="flat">
            <a:noFill/>
          </a:ln>
        </p:spPr>
      </p:pic>
      <p:pic>
        <p:nvPicPr>
          <p:cNvPr id="35" name="Image 34">
            <a:extLst>
              <a:ext uri="{FF2B5EF4-FFF2-40B4-BE49-F238E27FC236}">
                <a16:creationId xmlns:a16="http://schemas.microsoft.com/office/drawing/2014/main" id="{794D22C5-80CC-0C32-09A1-F8F1E9A2C42E}"/>
              </a:ext>
            </a:extLst>
          </p:cNvPr>
          <p:cNvPicPr>
            <a:picLocks noChangeAspect="1"/>
          </p:cNvPicPr>
          <p:nvPr/>
        </p:nvPicPr>
        <p:blipFill>
          <a:blip r:embed="rId13"/>
          <a:stretch>
            <a:fillRect/>
          </a:stretch>
        </p:blipFill>
        <p:spPr>
          <a:xfrm>
            <a:off x="6233893" y="1919309"/>
            <a:ext cx="1091857" cy="504255"/>
          </a:xfrm>
          <a:prstGeom prst="rect">
            <a:avLst/>
          </a:prstGeom>
          <a:noFill/>
          <a:ln cap="flat">
            <a:noFill/>
          </a:ln>
        </p:spPr>
      </p:pic>
      <p:sp>
        <p:nvSpPr>
          <p:cNvPr id="36" name="Titre 1">
            <a:extLst>
              <a:ext uri="{FF2B5EF4-FFF2-40B4-BE49-F238E27FC236}">
                <a16:creationId xmlns:a16="http://schemas.microsoft.com/office/drawing/2014/main" id="{6CFE26EE-8180-7AB3-9533-46D268869FBE}"/>
              </a:ext>
            </a:extLst>
          </p:cNvPr>
          <p:cNvSpPr txBox="1">
            <a:spLocks/>
          </p:cNvSpPr>
          <p:nvPr/>
        </p:nvSpPr>
        <p:spPr>
          <a:xfrm>
            <a:off x="581190" y="1608581"/>
            <a:ext cx="6429210" cy="55710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objective</a:t>
            </a:r>
            <a:endParaRPr lang="fr-FR" sz="2400" dirty="0"/>
          </a:p>
        </p:txBody>
      </p:sp>
      <p:sp>
        <p:nvSpPr>
          <p:cNvPr id="46" name="Espace réservé du numéro de diapositive 45">
            <a:extLst>
              <a:ext uri="{FF2B5EF4-FFF2-40B4-BE49-F238E27FC236}">
                <a16:creationId xmlns:a16="http://schemas.microsoft.com/office/drawing/2014/main" id="{9DC85BC0-17DD-CE27-D7B3-0EC4A68A2BE3}"/>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1514997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AF34A4AA-1D2E-CDBA-D9E4-3801B066FCC3}"/>
              </a:ext>
            </a:extLst>
          </p:cNvPr>
          <p:cNvSpPr/>
          <p:nvPr/>
        </p:nvSpPr>
        <p:spPr>
          <a:xfrm>
            <a:off x="434978" y="2650446"/>
            <a:ext cx="5015872" cy="2189744"/>
          </a:xfrm>
          <a:prstGeom prst="ellipse">
            <a:avLst/>
          </a:prstGeom>
          <a:solidFill>
            <a:schemeClr val="bg2"/>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a:extLst>
              <a:ext uri="{FF2B5EF4-FFF2-40B4-BE49-F238E27FC236}">
                <a16:creationId xmlns:a16="http://schemas.microsoft.com/office/drawing/2014/main" id="{AD6B8703-100C-7B30-A211-3D26D0C183AF}"/>
              </a:ext>
            </a:extLst>
          </p:cNvPr>
          <p:cNvSpPr txBox="1">
            <a:spLocks/>
          </p:cNvSpPr>
          <p:nvPr/>
        </p:nvSpPr>
        <p:spPr>
          <a:xfrm>
            <a:off x="581191" y="657226"/>
            <a:ext cx="5837808" cy="671676"/>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err="1"/>
              <a:t>Anr</a:t>
            </a:r>
            <a:r>
              <a:rPr lang="fr-FR" dirty="0"/>
              <a:t> Project : </a:t>
            </a:r>
            <a:r>
              <a:rPr lang="fr-FR" dirty="0" err="1"/>
              <a:t>REvitalise</a:t>
            </a:r>
            <a:endParaRPr lang="fr-FR" dirty="0"/>
          </a:p>
        </p:txBody>
      </p:sp>
      <p:sp>
        <p:nvSpPr>
          <p:cNvPr id="6" name="Carré corné 23">
            <a:extLst>
              <a:ext uri="{FF2B5EF4-FFF2-40B4-BE49-F238E27FC236}">
                <a16:creationId xmlns:a16="http://schemas.microsoft.com/office/drawing/2014/main" id="{4D126E42-3FFF-01A8-2482-14D7FA18C095}"/>
              </a:ext>
            </a:extLst>
          </p:cNvPr>
          <p:cNvSpPr/>
          <p:nvPr/>
        </p:nvSpPr>
        <p:spPr>
          <a:xfrm>
            <a:off x="9683381" y="4429974"/>
            <a:ext cx="1347697" cy="717904"/>
          </a:xfrm>
          <a:custGeom>
            <a:avLst>
              <a:gd name="f5" fmla="val 16667"/>
            </a:avLst>
            <a:gdLst>
              <a:gd name="f1" fmla="val w"/>
              <a:gd name="f2" fmla="val h"/>
              <a:gd name="f3" fmla="val ss"/>
              <a:gd name="f4" fmla="val 0"/>
              <a:gd name="f5" fmla="val 16667"/>
              <a:gd name="f6" fmla="abs f1"/>
              <a:gd name="f7" fmla="abs f2"/>
              <a:gd name="f8" fmla="abs f3"/>
              <a:gd name="f9" fmla="val f4"/>
              <a:gd name="f10" fmla="val f5"/>
              <a:gd name="f11" fmla="?: f6 f1 1"/>
              <a:gd name="f12" fmla="?: f7 f2 1"/>
              <a:gd name="f13" fmla="?: f8 f3 1"/>
              <a:gd name="f14" fmla="*/ f11 1 21600"/>
              <a:gd name="f15" fmla="*/ f12 1 21600"/>
              <a:gd name="f16" fmla="*/ 21600 f11 1"/>
              <a:gd name="f17" fmla="*/ 21600 f12 1"/>
              <a:gd name="f18" fmla="min f15 f14"/>
              <a:gd name="f19" fmla="*/ f16 1 f13"/>
              <a:gd name="f20" fmla="*/ f17 1 f13"/>
              <a:gd name="f21" fmla="val f19"/>
              <a:gd name="f22" fmla="val f20"/>
              <a:gd name="f23" fmla="*/ f9 f18 1"/>
              <a:gd name="f24" fmla="+- f22 0 f9"/>
              <a:gd name="f25" fmla="+- f21 0 f9"/>
              <a:gd name="f26" fmla="*/ f21 f18 1"/>
              <a:gd name="f27" fmla="*/ f22 f18 1"/>
              <a:gd name="f28" fmla="min f25 f24"/>
              <a:gd name="f29" fmla="*/ f28 f10 1"/>
              <a:gd name="f30" fmla="*/ f29 1 100000"/>
              <a:gd name="f31" fmla="*/ f30 1 5"/>
              <a:gd name="f32" fmla="+- f21 0 f30"/>
              <a:gd name="f33" fmla="+- f22 0 f30"/>
              <a:gd name="f34" fmla="+- f32 f31 0"/>
              <a:gd name="f35" fmla="+- f33 f31 0"/>
              <a:gd name="f36" fmla="*/ f33 f18 1"/>
              <a:gd name="f37" fmla="*/ f32 f18 1"/>
              <a:gd name="f38" fmla="*/ f34 f18 1"/>
              <a:gd name="f39" fmla="*/ f35 f18 1"/>
            </a:gdLst>
            <a:ahLst/>
            <a:cxnLst>
              <a:cxn ang="3cd4">
                <a:pos x="hc" y="t"/>
              </a:cxn>
              <a:cxn ang="0">
                <a:pos x="r" y="vc"/>
              </a:cxn>
              <a:cxn ang="cd4">
                <a:pos x="hc" y="b"/>
              </a:cxn>
              <a:cxn ang="cd2">
                <a:pos x="l" y="vc"/>
              </a:cxn>
            </a:cxnLst>
            <a:rect l="f23" t="f23" r="f26" b="f36"/>
            <a:pathLst>
              <a:path stroke="0">
                <a:moveTo>
                  <a:pt x="f23" y="f23"/>
                </a:moveTo>
                <a:lnTo>
                  <a:pt x="f26" y="f23"/>
                </a:lnTo>
                <a:lnTo>
                  <a:pt x="f26" y="f36"/>
                </a:lnTo>
                <a:lnTo>
                  <a:pt x="f37" y="f27"/>
                </a:lnTo>
                <a:lnTo>
                  <a:pt x="f23" y="f27"/>
                </a:lnTo>
                <a:close/>
              </a:path>
              <a:path stroke="0">
                <a:moveTo>
                  <a:pt x="f37" y="f27"/>
                </a:moveTo>
                <a:lnTo>
                  <a:pt x="f38" y="f39"/>
                </a:lnTo>
                <a:lnTo>
                  <a:pt x="f26" y="f36"/>
                </a:lnTo>
                <a:close/>
              </a:path>
              <a:path fill="none">
                <a:moveTo>
                  <a:pt x="f37" y="f27"/>
                </a:moveTo>
                <a:lnTo>
                  <a:pt x="f38" y="f39"/>
                </a:lnTo>
                <a:lnTo>
                  <a:pt x="f26" y="f36"/>
                </a:lnTo>
                <a:lnTo>
                  <a:pt x="f37" y="f27"/>
                </a:lnTo>
                <a:lnTo>
                  <a:pt x="f23" y="f27"/>
                </a:lnTo>
                <a:lnTo>
                  <a:pt x="f23" y="f23"/>
                </a:lnTo>
                <a:lnTo>
                  <a:pt x="f26" y="f23"/>
                </a:lnTo>
                <a:lnTo>
                  <a:pt x="f26" y="f36"/>
                </a:lnTo>
              </a:path>
            </a:pathLst>
          </a:custGeom>
          <a:noFill/>
          <a:ln w="6345" cap="flat">
            <a:solidFill>
              <a:srgbClr val="000000"/>
            </a:solidFill>
            <a:custDash>
              <a:ds d="100000" sp="100000"/>
            </a:custDash>
            <a:miter/>
          </a:ln>
        </p:spPr>
        <p:txBody>
          <a:bodyPr vert="horz" wrap="square" lIns="91440" tIns="45720" rIns="91440" bIns="45720" anchor="ctr" anchorCtr="1" compatLnSpc="1">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7" name="Espace réservé du numéro de diapositive 6">
            <a:extLst>
              <a:ext uri="{FF2B5EF4-FFF2-40B4-BE49-F238E27FC236}">
                <a16:creationId xmlns:a16="http://schemas.microsoft.com/office/drawing/2014/main" id="{68C3A57E-C213-7504-FEFA-22F2D172B2D8}"/>
              </a:ext>
            </a:extLst>
          </p:cNvPr>
          <p:cNvSpPr txBox="1"/>
          <p:nvPr/>
        </p:nvSpPr>
        <p:spPr>
          <a:xfrm>
            <a:off x="6322622" y="6807496"/>
            <a:ext cx="457200" cy="441326"/>
          </a:xfrm>
          <a:prstGeom prst="rect">
            <a:avLst/>
          </a:prstGeom>
          <a:noFill/>
          <a:ln cap="flat">
            <a:noFill/>
          </a:ln>
        </p:spPr>
        <p:txBody>
          <a:bodyPr vert="horz" wrap="square" lIns="91440" tIns="45720" rIns="91440" bIns="45720" anchor="ctr" anchorCtr="0" compatLnSpc="1">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11EC16C-1578-4A8A-937B-49325DA0480F}"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a:t>
            </a:fld>
            <a:endParaRPr lang="fr-FR" sz="1200" b="0" i="0" u="none" strike="noStrike" kern="1200" cap="none" spc="0" baseline="0">
              <a:solidFill>
                <a:srgbClr val="898989"/>
              </a:solidFill>
              <a:uFillTx/>
              <a:latin typeface="Calibri"/>
            </a:endParaRPr>
          </a:p>
        </p:txBody>
      </p:sp>
      <p:sp>
        <p:nvSpPr>
          <p:cNvPr id="8" name="Espace réservé du texte 3">
            <a:extLst>
              <a:ext uri="{FF2B5EF4-FFF2-40B4-BE49-F238E27FC236}">
                <a16:creationId xmlns:a16="http://schemas.microsoft.com/office/drawing/2014/main" id="{E5EE5994-ADAF-080A-0D05-7EEA1FA16D15}"/>
              </a:ext>
            </a:extLst>
          </p:cNvPr>
          <p:cNvSpPr txBox="1">
            <a:spLocks noGrp="1"/>
          </p:cNvSpPr>
          <p:nvPr/>
        </p:nvSpPr>
        <p:spPr>
          <a:xfrm>
            <a:off x="584989" y="1976059"/>
            <a:ext cx="6948489" cy="643181"/>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fr-FR"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fr-FR"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fr-FR"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fr-FR"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fr-FR"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1" u="none" strike="noStrike" kern="1200" cap="none" spc="0" baseline="0" dirty="0">
              <a:solidFill>
                <a:srgbClr val="00206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1" u="none" strike="noStrike" kern="1200" cap="none" spc="0" baseline="0" dirty="0" err="1">
                <a:solidFill>
                  <a:srgbClr val="002060"/>
                </a:solidFill>
                <a:uFillTx/>
                <a:latin typeface="Calibri"/>
              </a:rPr>
              <a:t>viRtual</a:t>
            </a:r>
            <a:r>
              <a:rPr lang="en-US" sz="1800" b="1" i="1" u="none" strike="noStrike" kern="1200" cap="none" spc="0" baseline="0" dirty="0">
                <a:solidFill>
                  <a:srgbClr val="002060"/>
                </a:solidFill>
                <a:uFillTx/>
                <a:latin typeface="Calibri"/>
              </a:rPr>
              <a:t> </a:t>
            </a:r>
            <a:r>
              <a:rPr lang="en-US" sz="1800" b="1" i="1" u="none" strike="noStrike" kern="1200" cap="none" spc="0" baseline="0" dirty="0" err="1">
                <a:solidFill>
                  <a:srgbClr val="002060"/>
                </a:solidFill>
                <a:uFillTx/>
                <a:latin typeface="Calibri"/>
              </a:rPr>
              <a:t>bEhaVioral</a:t>
            </a:r>
            <a:r>
              <a:rPr lang="en-US" sz="1800" b="1" i="1" u="none" strike="noStrike" kern="1200" cap="none" spc="0" baseline="0" dirty="0">
                <a:solidFill>
                  <a:srgbClr val="002060"/>
                </a:solidFill>
                <a:uFillTx/>
                <a:latin typeface="Calibri"/>
              </a:rPr>
              <a:t> </a:t>
            </a:r>
            <a:r>
              <a:rPr lang="en-US" sz="1800" b="1" i="1" u="none" strike="noStrike" kern="1200" cap="none" spc="0" baseline="0" dirty="0" err="1">
                <a:solidFill>
                  <a:srgbClr val="002060"/>
                </a:solidFill>
                <a:uFillTx/>
                <a:latin typeface="Calibri"/>
              </a:rPr>
              <a:t>skIlls</a:t>
            </a:r>
            <a:r>
              <a:rPr lang="en-US" sz="1800" b="1" i="1" u="none" strike="noStrike" kern="1200" cap="none" spc="0" baseline="0" dirty="0">
                <a:solidFill>
                  <a:srgbClr val="002060"/>
                </a:solidFill>
                <a:uFillTx/>
                <a:latin typeface="Calibri"/>
              </a:rPr>
              <a:t> </a:t>
            </a:r>
            <a:r>
              <a:rPr lang="en-US" sz="1800" b="1" i="1" u="none" strike="noStrike" kern="1200" cap="none" spc="0" baseline="0" dirty="0" err="1">
                <a:solidFill>
                  <a:srgbClr val="002060"/>
                </a:solidFill>
                <a:uFillTx/>
                <a:latin typeface="Calibri"/>
              </a:rPr>
              <a:t>TrAining</a:t>
            </a:r>
            <a:r>
              <a:rPr lang="en-US" sz="1800" b="1" i="1" u="none" strike="noStrike" kern="1200" cap="none" spc="0" baseline="0" dirty="0">
                <a:solidFill>
                  <a:srgbClr val="002060"/>
                </a:solidFill>
                <a:uFillTx/>
                <a:latin typeface="Calibri"/>
              </a:rPr>
              <a:t> for </a:t>
            </a:r>
            <a:r>
              <a:rPr lang="en-US" sz="1800" b="1" i="1" u="none" strike="noStrike" kern="1200" cap="none" spc="0" baseline="0" dirty="0" err="1">
                <a:solidFill>
                  <a:srgbClr val="002060"/>
                </a:solidFill>
                <a:uFillTx/>
                <a:latin typeface="Calibri"/>
              </a:rPr>
              <a:t>pubLIc</a:t>
            </a:r>
            <a:r>
              <a:rPr lang="en-US" sz="1800" b="1" i="1" u="none" strike="noStrike" kern="1200" cap="none" spc="0" baseline="0" dirty="0">
                <a:solidFill>
                  <a:srgbClr val="002060"/>
                </a:solidFill>
                <a:uFillTx/>
                <a:latin typeface="Calibri"/>
              </a:rPr>
              <a:t> </a:t>
            </a:r>
            <a:r>
              <a:rPr lang="en-US" sz="1800" b="1" i="1" u="none" strike="noStrike" kern="1200" cap="none" spc="0" baseline="0" dirty="0" err="1">
                <a:solidFill>
                  <a:srgbClr val="002060"/>
                </a:solidFill>
                <a:uFillTx/>
                <a:latin typeface="Calibri"/>
              </a:rPr>
              <a:t>SpEaking</a:t>
            </a:r>
            <a:endParaRPr lang="fr-FR" sz="1800" b="0" i="0" u="none" strike="noStrike" kern="1200" cap="none" spc="0" baseline="0" dirty="0">
              <a:solidFill>
                <a:srgbClr val="00206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2060"/>
              </a:solidFill>
              <a:uFillTx/>
              <a:latin typeface="Calibri"/>
            </a:endParaRPr>
          </a:p>
          <a:p>
            <a:pPr marL="285750" lvl="0" indent="-285750">
              <a:lnSpc>
                <a:spcPct val="150000"/>
              </a:lnSpc>
              <a:spcAft>
                <a:spcPts val="1000"/>
              </a:spcAft>
              <a:buClr>
                <a:srgbClr val="44546A"/>
              </a:buClr>
              <a:buFont typeface="Wingdings" pitchFamily="2"/>
              <a:buChar char="ü"/>
            </a:pPr>
            <a:endParaRPr lang="fr-FR" sz="1800" i="1" dirty="0">
              <a:solidFill>
                <a:srgbClr val="002060"/>
              </a:solidFill>
            </a:endParaRPr>
          </a:p>
        </p:txBody>
      </p:sp>
      <p:pic>
        <p:nvPicPr>
          <p:cNvPr id="9" name="Image 8">
            <a:extLst>
              <a:ext uri="{FF2B5EF4-FFF2-40B4-BE49-F238E27FC236}">
                <a16:creationId xmlns:a16="http://schemas.microsoft.com/office/drawing/2014/main" id="{17122FD3-FC8A-4C9A-E5C3-232EE5377E57}"/>
              </a:ext>
            </a:extLst>
          </p:cNvPr>
          <p:cNvPicPr>
            <a:picLocks noChangeAspect="1"/>
          </p:cNvPicPr>
          <p:nvPr/>
        </p:nvPicPr>
        <p:blipFill>
          <a:blip r:embed="rId3"/>
          <a:stretch>
            <a:fillRect/>
          </a:stretch>
        </p:blipFill>
        <p:spPr>
          <a:xfrm>
            <a:off x="1614680" y="5178117"/>
            <a:ext cx="1784177" cy="1075883"/>
          </a:xfrm>
          <a:prstGeom prst="rect">
            <a:avLst/>
          </a:prstGeom>
          <a:noFill/>
          <a:ln cap="flat">
            <a:noFill/>
          </a:ln>
        </p:spPr>
      </p:pic>
      <p:sp>
        <p:nvSpPr>
          <p:cNvPr id="10" name="ZoneTexte 9">
            <a:extLst>
              <a:ext uri="{FF2B5EF4-FFF2-40B4-BE49-F238E27FC236}">
                <a16:creationId xmlns:a16="http://schemas.microsoft.com/office/drawing/2014/main" id="{B05CB065-FA52-4814-4F29-D1117D2F2FAC}"/>
              </a:ext>
            </a:extLst>
          </p:cNvPr>
          <p:cNvSpPr txBox="1"/>
          <p:nvPr/>
        </p:nvSpPr>
        <p:spPr>
          <a:xfrm>
            <a:off x="1241129" y="2944477"/>
            <a:ext cx="2837191" cy="276999"/>
          </a:xfrm>
          <a:prstGeom prst="rect">
            <a:avLst/>
          </a:prstGeom>
          <a:noFill/>
          <a:ln cap="flat">
            <a:noFill/>
          </a:ln>
        </p:spPr>
        <p:txBody>
          <a:bodyPr vert="horz" wrap="square" lIns="91440" tIns="45720" rIns="91440" bIns="45720" anchor="t" anchorCtr="0" compatLnSpc="1">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sng" strike="noStrike" kern="1200" cap="none" spc="0" baseline="0" dirty="0">
                <a:solidFill>
                  <a:srgbClr val="000000"/>
                </a:solidFill>
                <a:uFillTx/>
                <a:latin typeface="Calibri"/>
              </a:rPr>
              <a:t>With</a:t>
            </a:r>
            <a:r>
              <a:rPr lang="en-US" sz="1200" b="0" i="0" strike="noStrike" kern="1200" cap="none" spc="0" baseline="0" dirty="0">
                <a:solidFill>
                  <a:srgbClr val="000000"/>
                </a:solidFill>
                <a:uFillTx/>
                <a:latin typeface="Calibri"/>
              </a:rPr>
              <a:t> virtual audience (using a VR headset)</a:t>
            </a:r>
            <a:endParaRPr lang="fr-FR" sz="1200" b="0" i="0" strike="noStrike" kern="1200" cap="none" spc="0" baseline="0" dirty="0">
              <a:solidFill>
                <a:srgbClr val="000000"/>
              </a:solidFill>
              <a:uFillTx/>
              <a:latin typeface="Calibri"/>
            </a:endParaRPr>
          </a:p>
        </p:txBody>
      </p:sp>
      <p:sp>
        <p:nvSpPr>
          <p:cNvPr id="11" name="ZoneTexte 13">
            <a:extLst>
              <a:ext uri="{FF2B5EF4-FFF2-40B4-BE49-F238E27FC236}">
                <a16:creationId xmlns:a16="http://schemas.microsoft.com/office/drawing/2014/main" id="{7C0ADB8A-25F1-6FE6-6D82-C1254B519E8D}"/>
              </a:ext>
            </a:extLst>
          </p:cNvPr>
          <p:cNvSpPr txBox="1"/>
          <p:nvPr/>
        </p:nvSpPr>
        <p:spPr>
          <a:xfrm>
            <a:off x="1560582" y="4788926"/>
            <a:ext cx="1908391" cy="276999"/>
          </a:xfrm>
          <a:prstGeom prst="rect">
            <a:avLst/>
          </a:prstGeom>
          <a:noFill/>
          <a:ln cap="flat">
            <a:noFill/>
          </a:ln>
        </p:spPr>
        <p:txBody>
          <a:bodyPr vert="horz" wrap="square" lIns="91440" tIns="45720" rIns="91440" bIns="45720" anchor="t" anchorCtr="0" compatLnSpc="1">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sng" strike="noStrike" kern="1200" cap="none" spc="0" baseline="0" dirty="0" err="1">
                <a:solidFill>
                  <a:srgbClr val="000000"/>
                </a:solidFill>
                <a:uFillTx/>
                <a:latin typeface="Calibri"/>
              </a:rPr>
              <a:t>Without</a:t>
            </a:r>
            <a:r>
              <a:rPr lang="fr-FR" sz="1200" b="0" i="0" strike="noStrike" kern="1200" cap="none" spc="0" baseline="0" dirty="0">
                <a:solidFill>
                  <a:srgbClr val="000000"/>
                </a:solidFill>
                <a:uFillTx/>
                <a:latin typeface="Calibri"/>
              </a:rPr>
              <a:t> a </a:t>
            </a:r>
            <a:r>
              <a:rPr lang="fr-FR" sz="1200" b="0" i="0" strike="noStrike" kern="1200" cap="none" spc="0" baseline="0" dirty="0" err="1">
                <a:solidFill>
                  <a:srgbClr val="000000"/>
                </a:solidFill>
                <a:uFillTx/>
                <a:latin typeface="Calibri"/>
              </a:rPr>
              <a:t>virtual</a:t>
            </a:r>
            <a:r>
              <a:rPr lang="fr-FR" sz="1200" b="0" i="0" strike="noStrike" kern="1200" cap="none" spc="0" baseline="0" dirty="0">
                <a:solidFill>
                  <a:srgbClr val="000000"/>
                </a:solidFill>
                <a:uFillTx/>
                <a:latin typeface="Calibri"/>
              </a:rPr>
              <a:t> audience</a:t>
            </a:r>
          </a:p>
        </p:txBody>
      </p:sp>
      <p:pic>
        <p:nvPicPr>
          <p:cNvPr id="12" name="Image 11">
            <a:extLst>
              <a:ext uri="{FF2B5EF4-FFF2-40B4-BE49-F238E27FC236}">
                <a16:creationId xmlns:a16="http://schemas.microsoft.com/office/drawing/2014/main" id="{DC0C041A-B408-91C9-87B6-222C326D86C3}"/>
              </a:ext>
            </a:extLst>
          </p:cNvPr>
          <p:cNvPicPr>
            <a:picLocks noChangeAspect="1"/>
          </p:cNvPicPr>
          <p:nvPr/>
        </p:nvPicPr>
        <p:blipFill>
          <a:blip r:embed="rId4"/>
          <a:stretch>
            <a:fillRect/>
          </a:stretch>
        </p:blipFill>
        <p:spPr>
          <a:xfrm>
            <a:off x="3552493" y="3589903"/>
            <a:ext cx="1137751" cy="750987"/>
          </a:xfrm>
          <a:prstGeom prst="rect">
            <a:avLst/>
          </a:prstGeom>
          <a:noFill/>
          <a:ln cap="flat">
            <a:noFill/>
          </a:ln>
        </p:spPr>
      </p:pic>
      <p:pic>
        <p:nvPicPr>
          <p:cNvPr id="13" name="Image 12" descr="Snapshot of the virtual audience | Download Scientific Diagram">
            <a:extLst>
              <a:ext uri="{FF2B5EF4-FFF2-40B4-BE49-F238E27FC236}">
                <a16:creationId xmlns:a16="http://schemas.microsoft.com/office/drawing/2014/main" id="{E7119726-A1B6-C7F7-3C35-F01D7A3BE1BC}"/>
              </a:ext>
            </a:extLst>
          </p:cNvPr>
          <p:cNvPicPr>
            <a:picLocks noChangeAspect="1"/>
          </p:cNvPicPr>
          <p:nvPr/>
        </p:nvPicPr>
        <p:blipFill>
          <a:blip r:embed="rId5"/>
          <a:srcRect l="-332" t="21127" r="1" b="3944"/>
          <a:stretch>
            <a:fillRect/>
          </a:stretch>
        </p:blipFill>
        <p:spPr>
          <a:xfrm>
            <a:off x="1614680" y="3381603"/>
            <a:ext cx="1800197" cy="1167588"/>
          </a:xfrm>
          <a:prstGeom prst="rect">
            <a:avLst/>
          </a:prstGeom>
          <a:noFill/>
          <a:ln cap="flat">
            <a:noFill/>
          </a:ln>
        </p:spPr>
      </p:pic>
      <p:sp>
        <p:nvSpPr>
          <p:cNvPr id="14" name="ZoneTexte 15">
            <a:extLst>
              <a:ext uri="{FF2B5EF4-FFF2-40B4-BE49-F238E27FC236}">
                <a16:creationId xmlns:a16="http://schemas.microsoft.com/office/drawing/2014/main" id="{AAF298F0-CB5E-98A2-C662-51D9C2BB34AD}"/>
              </a:ext>
            </a:extLst>
          </p:cNvPr>
          <p:cNvSpPr txBox="1"/>
          <p:nvPr/>
        </p:nvSpPr>
        <p:spPr>
          <a:xfrm>
            <a:off x="6273368" y="3901565"/>
            <a:ext cx="2433172" cy="1938992"/>
          </a:xfrm>
          <a:prstGeom prst="rect">
            <a:avLst/>
          </a:prstGeom>
          <a:noFill/>
          <a:ln cap="flat">
            <a:noFill/>
          </a:ln>
        </p:spPr>
        <p:txBody>
          <a:bodyPr vert="horz" wrap="square" lIns="91440" tIns="45720" rIns="91440" bIns="45720" anchor="t" anchorCtr="1" compatLnSpc="1">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00000"/>
                </a:solidFill>
                <a:uFillTx/>
                <a:latin typeface="Calibri"/>
              </a:rPr>
              <a:t>Tools for automatic computation of verbal and non-verbal signals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dirty="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1" u="none" strike="noStrike" kern="1200" cap="none" spc="0" baseline="0" dirty="0">
                <a:solidFill>
                  <a:srgbClr val="000000"/>
                </a:solidFill>
                <a:uFillTx/>
                <a:latin typeface="Calibri"/>
              </a:rPr>
              <a:t>Prosody, body movements, gestures, facial expressions, speed of speech, pauses, silences, disfluencies...</a:t>
            </a:r>
            <a:endParaRPr lang="fr-FR" sz="1200" b="0" i="1" u="none" strike="noStrike" kern="1200" cap="none" spc="0" baseline="0" dirty="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1" u="none" strike="noStrike" kern="1200" cap="none" spc="0" baseline="0" dirty="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1" i="1" u="none" strike="noStrike" kern="1200" cap="none" spc="0" baseline="0" dirty="0">
              <a:solidFill>
                <a:srgbClr val="3978BC"/>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1" u="none" strike="noStrike" kern="1200" cap="none" spc="0" baseline="0" dirty="0" err="1">
                <a:solidFill>
                  <a:srgbClr val="3978BC"/>
                </a:solidFill>
                <a:uFillTx/>
                <a:latin typeface="Calibri"/>
              </a:rPr>
              <a:t>Quality</a:t>
            </a:r>
            <a:r>
              <a:rPr lang="fr-FR" sz="1200" b="1" i="1" u="none" strike="noStrike" kern="1200" cap="none" spc="0" baseline="0" dirty="0">
                <a:solidFill>
                  <a:srgbClr val="3978BC"/>
                </a:solidFill>
                <a:uFillTx/>
                <a:latin typeface="Calibri"/>
              </a:rPr>
              <a:t> </a:t>
            </a:r>
            <a:r>
              <a:rPr lang="fr-FR" sz="1200" b="1" i="1" u="none" strike="noStrike" kern="1200" cap="none" spc="0" baseline="0" dirty="0" err="1">
                <a:solidFill>
                  <a:srgbClr val="3978BC"/>
                </a:solidFill>
                <a:uFillTx/>
                <a:latin typeface="Calibri"/>
              </a:rPr>
              <a:t>indicators</a:t>
            </a:r>
            <a:r>
              <a:rPr lang="fr-FR" sz="1200" b="1" i="1" u="none" strike="noStrike" kern="1200" cap="none" spc="0" baseline="0" dirty="0">
                <a:solidFill>
                  <a:srgbClr val="3978BC"/>
                </a:solidFill>
                <a:uFillTx/>
                <a:latin typeface="Calibri"/>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1" u="none" strike="noStrike" kern="1200" cap="none" spc="0" baseline="0" dirty="0">
                <a:solidFill>
                  <a:srgbClr val="3978BC"/>
                </a:solidFill>
                <a:uFillTx/>
                <a:latin typeface="Calibri"/>
              </a:rPr>
              <a:t>of </a:t>
            </a:r>
            <a:r>
              <a:rPr lang="fr-FR" sz="1200" b="1" i="1" u="none" strike="noStrike" kern="1200" cap="none" spc="0" baseline="0" dirty="0" err="1">
                <a:solidFill>
                  <a:srgbClr val="3978BC"/>
                </a:solidFill>
                <a:uFillTx/>
                <a:latin typeface="Calibri"/>
              </a:rPr>
              <a:t>speaking</a:t>
            </a:r>
            <a:endParaRPr lang="fr-FR" sz="1200" b="1" i="1" u="none" strike="noStrike" kern="1200" cap="none" spc="0" baseline="0" dirty="0">
              <a:solidFill>
                <a:srgbClr val="3978BC"/>
              </a:solidFill>
              <a:uFillTx/>
              <a:latin typeface="Calibri"/>
            </a:endParaRPr>
          </a:p>
        </p:txBody>
      </p:sp>
      <p:cxnSp>
        <p:nvCxnSpPr>
          <p:cNvPr id="16" name="Connecteur droit avec flèche 15">
            <a:extLst>
              <a:ext uri="{FF2B5EF4-FFF2-40B4-BE49-F238E27FC236}">
                <a16:creationId xmlns:a16="http://schemas.microsoft.com/office/drawing/2014/main" id="{6A7B314E-0EBA-1D93-0504-EE2C97D64201}"/>
              </a:ext>
            </a:extLst>
          </p:cNvPr>
          <p:cNvCxnSpPr/>
          <p:nvPr/>
        </p:nvCxnSpPr>
        <p:spPr>
          <a:xfrm>
            <a:off x="4921416" y="3921355"/>
            <a:ext cx="584768" cy="0"/>
          </a:xfrm>
          <a:prstGeom prst="straightConnector1">
            <a:avLst/>
          </a:prstGeom>
          <a:noFill/>
          <a:ln w="6345" cap="flat">
            <a:solidFill>
              <a:srgbClr val="4472C4"/>
            </a:solidFill>
            <a:prstDash val="solid"/>
            <a:miter/>
            <a:tailEnd type="arrow"/>
          </a:ln>
        </p:spPr>
      </p:cxnSp>
      <p:cxnSp>
        <p:nvCxnSpPr>
          <p:cNvPr id="17" name="Connecteur droit avec flèche 16">
            <a:extLst>
              <a:ext uri="{FF2B5EF4-FFF2-40B4-BE49-F238E27FC236}">
                <a16:creationId xmlns:a16="http://schemas.microsoft.com/office/drawing/2014/main" id="{B7E7B908-1810-1FD5-C195-0D0902DF30D7}"/>
              </a:ext>
            </a:extLst>
          </p:cNvPr>
          <p:cNvCxnSpPr/>
          <p:nvPr/>
        </p:nvCxnSpPr>
        <p:spPr>
          <a:xfrm>
            <a:off x="4904345" y="5798721"/>
            <a:ext cx="629711" cy="0"/>
          </a:xfrm>
          <a:prstGeom prst="straightConnector1">
            <a:avLst/>
          </a:prstGeom>
          <a:noFill/>
          <a:ln w="6345" cap="flat">
            <a:solidFill>
              <a:srgbClr val="4472C4"/>
            </a:solidFill>
            <a:prstDash val="solid"/>
            <a:miter/>
            <a:tailEnd type="arrow"/>
          </a:ln>
        </p:spPr>
      </p:cxnSp>
      <p:sp>
        <p:nvSpPr>
          <p:cNvPr id="18" name="Rectangle 17">
            <a:extLst>
              <a:ext uri="{FF2B5EF4-FFF2-40B4-BE49-F238E27FC236}">
                <a16:creationId xmlns:a16="http://schemas.microsoft.com/office/drawing/2014/main" id="{82A807A0-AAEF-5D39-6EF7-49E514AC3F2B}"/>
              </a:ext>
            </a:extLst>
          </p:cNvPr>
          <p:cNvSpPr/>
          <p:nvPr/>
        </p:nvSpPr>
        <p:spPr>
          <a:xfrm>
            <a:off x="6270911" y="3778685"/>
            <a:ext cx="2433172" cy="2136544"/>
          </a:xfrm>
          <a:prstGeom prst="rect">
            <a:avLst/>
          </a:prstGeom>
          <a:noFill/>
          <a:ln w="12701" cap="flat">
            <a:solidFill>
              <a:srgbClr val="2F528F"/>
            </a:solidFill>
            <a:prstDash val="solid"/>
            <a:miter/>
          </a:ln>
        </p:spPr>
        <p:txBody>
          <a:bodyPr vert="horz" wrap="square" lIns="91440" tIns="45720" rIns="91440" bIns="45720" anchor="ctr" anchorCtr="1" compatLnSpc="1">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9" name="ZoneTexte 22">
            <a:extLst>
              <a:ext uri="{FF2B5EF4-FFF2-40B4-BE49-F238E27FC236}">
                <a16:creationId xmlns:a16="http://schemas.microsoft.com/office/drawing/2014/main" id="{4A80F09B-04D6-804A-71E5-7FCF32020DF5}"/>
              </a:ext>
            </a:extLst>
          </p:cNvPr>
          <p:cNvSpPr txBox="1"/>
          <p:nvPr/>
        </p:nvSpPr>
        <p:spPr>
          <a:xfrm>
            <a:off x="9690692" y="4465759"/>
            <a:ext cx="1347697" cy="646334"/>
          </a:xfrm>
          <a:prstGeom prst="rect">
            <a:avLst/>
          </a:prstGeom>
          <a:noFill/>
          <a:ln cap="flat">
            <a:noFill/>
          </a:ln>
        </p:spPr>
        <p:txBody>
          <a:bodyPr vert="horz" wrap="square" lIns="91440" tIns="45720" rIns="91440" bIns="45720" anchor="t" anchorCtr="1" compatLnSpc="1">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00000"/>
                </a:solidFill>
                <a:uFillTx/>
                <a:latin typeface="Calibri"/>
              </a:rPr>
              <a:t>Exercises</a:t>
            </a:r>
            <a:r>
              <a:rPr lang="en-US" sz="1200" i="0" u="none" strike="noStrike" kern="1200" cap="none" spc="0" baseline="0" dirty="0">
                <a:solidFill>
                  <a:srgbClr val="000000"/>
                </a:solidFill>
                <a:uFillTx/>
                <a:latin typeface="Calibri"/>
              </a:rPr>
              <a:t> to improve speaking skills</a:t>
            </a:r>
            <a:endParaRPr lang="fr-FR" sz="1200" i="0" u="none" strike="noStrike" kern="1200" cap="none" spc="0" baseline="0" dirty="0">
              <a:solidFill>
                <a:srgbClr val="000000"/>
              </a:solidFill>
              <a:uFillTx/>
              <a:latin typeface="Calibri"/>
            </a:endParaRPr>
          </a:p>
        </p:txBody>
      </p:sp>
      <p:cxnSp>
        <p:nvCxnSpPr>
          <p:cNvPr id="20" name="Connecteur en arc 25">
            <a:extLst>
              <a:ext uri="{FF2B5EF4-FFF2-40B4-BE49-F238E27FC236}">
                <a16:creationId xmlns:a16="http://schemas.microsoft.com/office/drawing/2014/main" id="{F836418A-1EA8-1DC7-F16D-F572CE2BE005}"/>
              </a:ext>
            </a:extLst>
          </p:cNvPr>
          <p:cNvCxnSpPr>
            <a:cxnSpLocks/>
            <a:stCxn id="18" idx="0"/>
            <a:endCxn id="6" idx="0"/>
          </p:cNvCxnSpPr>
          <p:nvPr/>
        </p:nvCxnSpPr>
        <p:spPr>
          <a:xfrm rot="16200000" flipH="1">
            <a:off x="8596718" y="2669463"/>
            <a:ext cx="651289" cy="2869733"/>
          </a:xfrm>
          <a:prstGeom prst="curvedConnector3">
            <a:avLst>
              <a:gd name="adj1" fmla="val -74100"/>
            </a:avLst>
          </a:prstGeom>
          <a:noFill/>
          <a:ln w="6345" cap="flat">
            <a:solidFill>
              <a:srgbClr val="4472C4"/>
            </a:solidFill>
            <a:prstDash val="solid"/>
            <a:miter/>
            <a:tailEnd type="arrow"/>
          </a:ln>
        </p:spPr>
      </p:cxnSp>
      <p:cxnSp>
        <p:nvCxnSpPr>
          <p:cNvPr id="21" name="Connecteur en arc 29">
            <a:extLst>
              <a:ext uri="{FF2B5EF4-FFF2-40B4-BE49-F238E27FC236}">
                <a16:creationId xmlns:a16="http://schemas.microsoft.com/office/drawing/2014/main" id="{E23E14A9-FE42-10AC-4E05-80930F56C0BD}"/>
              </a:ext>
            </a:extLst>
          </p:cNvPr>
          <p:cNvCxnSpPr>
            <a:cxnSpLocks/>
            <a:stCxn id="6" idx="2"/>
            <a:endCxn id="18" idx="2"/>
          </p:cNvCxnSpPr>
          <p:nvPr/>
        </p:nvCxnSpPr>
        <p:spPr>
          <a:xfrm rot="5400000">
            <a:off x="8538689" y="4096687"/>
            <a:ext cx="767351" cy="2869733"/>
          </a:xfrm>
          <a:prstGeom prst="curvedConnector3">
            <a:avLst>
              <a:gd name="adj1" fmla="val 158920"/>
            </a:avLst>
          </a:prstGeom>
          <a:noFill/>
          <a:ln w="6345" cap="flat">
            <a:solidFill>
              <a:srgbClr val="4472C4"/>
            </a:solidFill>
            <a:prstDash val="solid"/>
            <a:miter/>
            <a:tailEnd type="arrow"/>
          </a:ln>
        </p:spPr>
      </p:cxnSp>
      <p:pic>
        <p:nvPicPr>
          <p:cNvPr id="22" name="Image 21">
            <a:extLst>
              <a:ext uri="{FF2B5EF4-FFF2-40B4-BE49-F238E27FC236}">
                <a16:creationId xmlns:a16="http://schemas.microsoft.com/office/drawing/2014/main" id="{6967B20C-1746-45B8-B8B9-1B0A1C4FEA65}"/>
              </a:ext>
            </a:extLst>
          </p:cNvPr>
          <p:cNvPicPr>
            <a:picLocks noChangeAspect="1"/>
          </p:cNvPicPr>
          <p:nvPr/>
        </p:nvPicPr>
        <p:blipFill>
          <a:blip r:embed="rId6"/>
          <a:stretch>
            <a:fillRect/>
          </a:stretch>
        </p:blipFill>
        <p:spPr>
          <a:xfrm>
            <a:off x="5832521" y="5721320"/>
            <a:ext cx="171514" cy="238475"/>
          </a:xfrm>
          <a:prstGeom prst="rect">
            <a:avLst/>
          </a:prstGeom>
          <a:noFill/>
          <a:ln cap="flat">
            <a:noFill/>
          </a:ln>
        </p:spPr>
      </p:pic>
      <p:pic>
        <p:nvPicPr>
          <p:cNvPr id="23" name="Image 22">
            <a:extLst>
              <a:ext uri="{FF2B5EF4-FFF2-40B4-BE49-F238E27FC236}">
                <a16:creationId xmlns:a16="http://schemas.microsoft.com/office/drawing/2014/main" id="{4CD63EC4-C856-B13D-3912-E4DC3393CB63}"/>
              </a:ext>
            </a:extLst>
          </p:cNvPr>
          <p:cNvPicPr>
            <a:picLocks noChangeAspect="1"/>
          </p:cNvPicPr>
          <p:nvPr/>
        </p:nvPicPr>
        <p:blipFill>
          <a:blip r:embed="rId6"/>
          <a:stretch>
            <a:fillRect/>
          </a:stretch>
        </p:blipFill>
        <p:spPr>
          <a:xfrm>
            <a:off x="5832521" y="3775158"/>
            <a:ext cx="207157" cy="288036"/>
          </a:xfrm>
          <a:prstGeom prst="rect">
            <a:avLst/>
          </a:prstGeom>
          <a:noFill/>
          <a:ln cap="flat">
            <a:noFill/>
          </a:ln>
        </p:spPr>
      </p:pic>
      <p:pic>
        <p:nvPicPr>
          <p:cNvPr id="26" name="Image 25">
            <a:extLst>
              <a:ext uri="{FF2B5EF4-FFF2-40B4-BE49-F238E27FC236}">
                <a16:creationId xmlns:a16="http://schemas.microsoft.com/office/drawing/2014/main" id="{A63D47E1-54F3-0947-FB5D-BA59913BC217}"/>
              </a:ext>
            </a:extLst>
          </p:cNvPr>
          <p:cNvPicPr>
            <a:picLocks noChangeAspect="1"/>
          </p:cNvPicPr>
          <p:nvPr/>
        </p:nvPicPr>
        <p:blipFill>
          <a:blip r:embed="rId6"/>
          <a:stretch>
            <a:fillRect/>
          </a:stretch>
        </p:blipFill>
        <p:spPr>
          <a:xfrm>
            <a:off x="11420060" y="4644908"/>
            <a:ext cx="207157" cy="288036"/>
          </a:xfrm>
          <a:prstGeom prst="rect">
            <a:avLst/>
          </a:prstGeom>
          <a:noFill/>
          <a:ln cap="flat">
            <a:noFill/>
          </a:ln>
        </p:spPr>
      </p:pic>
      <p:pic>
        <p:nvPicPr>
          <p:cNvPr id="27" name="Image 26">
            <a:extLst>
              <a:ext uri="{FF2B5EF4-FFF2-40B4-BE49-F238E27FC236}">
                <a16:creationId xmlns:a16="http://schemas.microsoft.com/office/drawing/2014/main" id="{DA4D024E-AB4A-C351-CCEE-E57EFDB2ED0C}"/>
              </a:ext>
            </a:extLst>
          </p:cNvPr>
          <p:cNvPicPr>
            <a:picLocks noChangeAspect="1"/>
          </p:cNvPicPr>
          <p:nvPr/>
        </p:nvPicPr>
        <p:blipFill>
          <a:blip r:embed="rId7"/>
          <a:stretch>
            <a:fillRect/>
          </a:stretch>
        </p:blipFill>
        <p:spPr>
          <a:xfrm>
            <a:off x="481302" y="609954"/>
            <a:ext cx="912306" cy="943980"/>
          </a:xfrm>
          <a:prstGeom prst="rect">
            <a:avLst/>
          </a:prstGeom>
          <a:noFill/>
          <a:ln cap="flat">
            <a:noFill/>
          </a:ln>
        </p:spPr>
      </p:pic>
      <p:pic>
        <p:nvPicPr>
          <p:cNvPr id="30" name="Image 29">
            <a:extLst>
              <a:ext uri="{FF2B5EF4-FFF2-40B4-BE49-F238E27FC236}">
                <a16:creationId xmlns:a16="http://schemas.microsoft.com/office/drawing/2014/main" id="{CE8DD0DB-A6EC-B0D3-215F-E396A38604F1}"/>
              </a:ext>
            </a:extLst>
          </p:cNvPr>
          <p:cNvPicPr>
            <a:picLocks noChangeAspect="1"/>
          </p:cNvPicPr>
          <p:nvPr/>
        </p:nvPicPr>
        <p:blipFill>
          <a:blip r:embed="rId8"/>
          <a:stretch>
            <a:fillRect/>
          </a:stretch>
        </p:blipFill>
        <p:spPr>
          <a:xfrm>
            <a:off x="6328591" y="836004"/>
            <a:ext cx="826434" cy="632737"/>
          </a:xfrm>
          <a:prstGeom prst="rect">
            <a:avLst/>
          </a:prstGeom>
          <a:noFill/>
          <a:ln cap="flat">
            <a:noFill/>
          </a:ln>
        </p:spPr>
      </p:pic>
      <p:pic>
        <p:nvPicPr>
          <p:cNvPr id="31" name="Image 30">
            <a:extLst>
              <a:ext uri="{FF2B5EF4-FFF2-40B4-BE49-F238E27FC236}">
                <a16:creationId xmlns:a16="http://schemas.microsoft.com/office/drawing/2014/main" id="{6E226D73-8182-FEAB-D2DD-8B62E0E4D6C7}"/>
              </a:ext>
            </a:extLst>
          </p:cNvPr>
          <p:cNvPicPr>
            <a:picLocks noChangeAspect="1"/>
          </p:cNvPicPr>
          <p:nvPr/>
        </p:nvPicPr>
        <p:blipFill>
          <a:blip r:embed="rId9"/>
          <a:stretch>
            <a:fillRect/>
          </a:stretch>
        </p:blipFill>
        <p:spPr>
          <a:xfrm>
            <a:off x="7820343" y="789338"/>
            <a:ext cx="1010448" cy="643792"/>
          </a:xfrm>
          <a:prstGeom prst="rect">
            <a:avLst/>
          </a:prstGeom>
          <a:noFill/>
          <a:ln cap="flat">
            <a:noFill/>
          </a:ln>
        </p:spPr>
      </p:pic>
      <p:pic>
        <p:nvPicPr>
          <p:cNvPr id="32" name="Image 31">
            <a:extLst>
              <a:ext uri="{FF2B5EF4-FFF2-40B4-BE49-F238E27FC236}">
                <a16:creationId xmlns:a16="http://schemas.microsoft.com/office/drawing/2014/main" id="{B149D317-4587-701D-182F-20819886975A}"/>
              </a:ext>
            </a:extLst>
          </p:cNvPr>
          <p:cNvPicPr>
            <a:picLocks noChangeAspect="1"/>
          </p:cNvPicPr>
          <p:nvPr/>
        </p:nvPicPr>
        <p:blipFill>
          <a:blip r:embed="rId10"/>
          <a:stretch>
            <a:fillRect/>
          </a:stretch>
        </p:blipFill>
        <p:spPr>
          <a:xfrm>
            <a:off x="9477597" y="1976060"/>
            <a:ext cx="548109" cy="554556"/>
          </a:xfrm>
          <a:prstGeom prst="rect">
            <a:avLst/>
          </a:prstGeom>
          <a:noFill/>
          <a:ln cap="flat">
            <a:noFill/>
          </a:ln>
        </p:spPr>
      </p:pic>
      <p:pic>
        <p:nvPicPr>
          <p:cNvPr id="33" name="Image 32">
            <a:extLst>
              <a:ext uri="{FF2B5EF4-FFF2-40B4-BE49-F238E27FC236}">
                <a16:creationId xmlns:a16="http://schemas.microsoft.com/office/drawing/2014/main" id="{7CD8CDB1-A670-BF57-35D7-859A5C8CE2B1}"/>
              </a:ext>
            </a:extLst>
          </p:cNvPr>
          <p:cNvPicPr>
            <a:picLocks noChangeAspect="1"/>
          </p:cNvPicPr>
          <p:nvPr/>
        </p:nvPicPr>
        <p:blipFill>
          <a:blip r:embed="rId11"/>
          <a:stretch>
            <a:fillRect/>
          </a:stretch>
        </p:blipFill>
        <p:spPr>
          <a:xfrm>
            <a:off x="7741206" y="1980833"/>
            <a:ext cx="1168722" cy="451466"/>
          </a:xfrm>
          <a:prstGeom prst="rect">
            <a:avLst/>
          </a:prstGeom>
          <a:noFill/>
          <a:ln cap="flat">
            <a:noFill/>
          </a:ln>
        </p:spPr>
      </p:pic>
      <p:pic>
        <p:nvPicPr>
          <p:cNvPr id="34" name="Image 33">
            <a:extLst>
              <a:ext uri="{FF2B5EF4-FFF2-40B4-BE49-F238E27FC236}">
                <a16:creationId xmlns:a16="http://schemas.microsoft.com/office/drawing/2014/main" id="{958D30E9-E9AA-5296-D24A-0CAAC86C918D}"/>
              </a:ext>
            </a:extLst>
          </p:cNvPr>
          <p:cNvPicPr>
            <a:picLocks noChangeAspect="1"/>
          </p:cNvPicPr>
          <p:nvPr/>
        </p:nvPicPr>
        <p:blipFill>
          <a:blip r:embed="rId12"/>
          <a:stretch>
            <a:fillRect/>
          </a:stretch>
        </p:blipFill>
        <p:spPr>
          <a:xfrm>
            <a:off x="9194054" y="754510"/>
            <a:ext cx="1115193" cy="590400"/>
          </a:xfrm>
          <a:prstGeom prst="rect">
            <a:avLst/>
          </a:prstGeom>
          <a:noFill/>
          <a:ln cap="flat">
            <a:noFill/>
          </a:ln>
        </p:spPr>
      </p:pic>
      <p:pic>
        <p:nvPicPr>
          <p:cNvPr id="35" name="Image 34">
            <a:extLst>
              <a:ext uri="{FF2B5EF4-FFF2-40B4-BE49-F238E27FC236}">
                <a16:creationId xmlns:a16="http://schemas.microsoft.com/office/drawing/2014/main" id="{794D22C5-80CC-0C32-09A1-F8F1E9A2C42E}"/>
              </a:ext>
            </a:extLst>
          </p:cNvPr>
          <p:cNvPicPr>
            <a:picLocks noChangeAspect="1"/>
          </p:cNvPicPr>
          <p:nvPr/>
        </p:nvPicPr>
        <p:blipFill>
          <a:blip r:embed="rId13"/>
          <a:stretch>
            <a:fillRect/>
          </a:stretch>
        </p:blipFill>
        <p:spPr>
          <a:xfrm>
            <a:off x="6233893" y="1919309"/>
            <a:ext cx="1091857" cy="504255"/>
          </a:xfrm>
          <a:prstGeom prst="rect">
            <a:avLst/>
          </a:prstGeom>
          <a:noFill/>
          <a:ln cap="flat">
            <a:noFill/>
          </a:ln>
        </p:spPr>
      </p:pic>
      <p:sp>
        <p:nvSpPr>
          <p:cNvPr id="36" name="Titre 1">
            <a:extLst>
              <a:ext uri="{FF2B5EF4-FFF2-40B4-BE49-F238E27FC236}">
                <a16:creationId xmlns:a16="http://schemas.microsoft.com/office/drawing/2014/main" id="{6CFE26EE-8180-7AB3-9533-46D268869FBE}"/>
              </a:ext>
            </a:extLst>
          </p:cNvPr>
          <p:cNvSpPr txBox="1">
            <a:spLocks/>
          </p:cNvSpPr>
          <p:nvPr/>
        </p:nvSpPr>
        <p:spPr>
          <a:xfrm>
            <a:off x="581190" y="1608581"/>
            <a:ext cx="6429210" cy="55710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objective</a:t>
            </a:r>
            <a:endParaRPr lang="fr-FR" sz="2400" dirty="0"/>
          </a:p>
        </p:txBody>
      </p:sp>
      <p:sp>
        <p:nvSpPr>
          <p:cNvPr id="3" name="Espace réservé du numéro de diapositive 2">
            <a:extLst>
              <a:ext uri="{FF2B5EF4-FFF2-40B4-BE49-F238E27FC236}">
                <a16:creationId xmlns:a16="http://schemas.microsoft.com/office/drawing/2014/main" id="{FB226B57-53AE-F655-7842-BC17F1671041}"/>
              </a:ext>
            </a:extLst>
          </p:cNvPr>
          <p:cNvSpPr>
            <a:spLocks noGrp="1"/>
          </p:cNvSpPr>
          <p:nvPr>
            <p:ph type="sldNum" sz="quarter" idx="12"/>
          </p:nvPr>
        </p:nvSpPr>
        <p:spPr/>
        <p:txBody>
          <a:bodyPr/>
          <a:lstStyle/>
          <a:p>
            <a:fld id="{3A98EE3D-8CD1-4C3F-BD1C-C98C9596463C}" type="slidenum">
              <a:rPr lang="en-US" smtClean="0"/>
              <a:t>11</a:t>
            </a:fld>
            <a:endParaRPr lang="en-US" dirty="0"/>
          </a:p>
        </p:txBody>
      </p:sp>
    </p:spTree>
    <p:extLst>
      <p:ext uri="{BB962C8B-B14F-4D97-AF65-F5344CB8AC3E}">
        <p14:creationId xmlns:p14="http://schemas.microsoft.com/office/powerpoint/2010/main" val="2796748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descr="Snapshot of the virtual audience | Download Scientific Diagram">
            <a:extLst>
              <a:ext uri="{FF2B5EF4-FFF2-40B4-BE49-F238E27FC236}">
                <a16:creationId xmlns:a16="http://schemas.microsoft.com/office/drawing/2014/main" id="{00993716-C5E2-0FE1-6F08-2BD8D67810F4}"/>
              </a:ext>
            </a:extLst>
          </p:cNvPr>
          <p:cNvPicPr/>
          <p:nvPr/>
        </p:nvPicPr>
        <p:blipFill rotWithShape="1">
          <a:blip r:embed="rId3">
            <a:extLst>
              <a:ext uri="{28A0092B-C50C-407E-A947-70E740481C1C}">
                <a14:useLocalDpi xmlns:a14="http://schemas.microsoft.com/office/drawing/2010/main" val="0"/>
              </a:ext>
            </a:extLst>
          </a:blip>
          <a:srcRect l="-332" t="21127" r="1" b="3944"/>
          <a:stretch/>
        </p:blipFill>
        <p:spPr bwMode="auto">
          <a:xfrm>
            <a:off x="781534" y="2425843"/>
            <a:ext cx="1800200" cy="1167585"/>
          </a:xfrm>
          <a:prstGeom prst="rect">
            <a:avLst/>
          </a:prstGeom>
          <a:noFill/>
          <a:ln>
            <a:noFill/>
          </a:ln>
          <a:extLst>
            <a:ext uri="{53640926-AAD7-44D8-BBD7-CCE9431645EC}">
              <a14:shadowObscured xmlns:a14="http://schemas.microsoft.com/office/drawing/2010/main"/>
            </a:ext>
          </a:extLst>
        </p:spPr>
      </p:pic>
      <p:grpSp>
        <p:nvGrpSpPr>
          <p:cNvPr id="40" name="Groupe 39">
            <a:extLst>
              <a:ext uri="{FF2B5EF4-FFF2-40B4-BE49-F238E27FC236}">
                <a16:creationId xmlns:a16="http://schemas.microsoft.com/office/drawing/2014/main" id="{F35DAE7D-9676-524C-0F37-8492B7DB431D}"/>
              </a:ext>
            </a:extLst>
          </p:cNvPr>
          <p:cNvGrpSpPr/>
          <p:nvPr/>
        </p:nvGrpSpPr>
        <p:grpSpPr>
          <a:xfrm>
            <a:off x="8754983" y="2344122"/>
            <a:ext cx="3104974" cy="2809306"/>
            <a:chOff x="6543924" y="2956660"/>
            <a:chExt cx="3145864" cy="3497775"/>
          </a:xfrm>
        </p:grpSpPr>
        <p:sp>
          <p:nvSpPr>
            <p:cNvPr id="25" name="ZoneTexte 24">
              <a:extLst>
                <a:ext uri="{FF2B5EF4-FFF2-40B4-BE49-F238E27FC236}">
                  <a16:creationId xmlns:a16="http://schemas.microsoft.com/office/drawing/2014/main" id="{EF96C2CC-E2DC-2644-922F-014E253FC64D}"/>
                </a:ext>
              </a:extLst>
            </p:cNvPr>
            <p:cNvSpPr txBox="1"/>
            <p:nvPr/>
          </p:nvSpPr>
          <p:spPr>
            <a:xfrm>
              <a:off x="6591208" y="3136376"/>
              <a:ext cx="3091634" cy="2797379"/>
            </a:xfrm>
            <a:prstGeom prst="rect">
              <a:avLst/>
            </a:prstGeom>
            <a:noFill/>
          </p:spPr>
          <p:txBody>
            <a:bodyPr wrap="square" rtlCol="0">
              <a:spAutoFit/>
            </a:bodyPr>
            <a:lstStyle/>
            <a:p>
              <a:pPr algn="ctr"/>
              <a:r>
                <a:rPr lang="fr-FR" sz="2000" b="1" i="1" dirty="0" err="1">
                  <a:solidFill>
                    <a:srgbClr val="3978BC"/>
                  </a:solidFill>
                </a:rPr>
                <a:t>Quality</a:t>
              </a:r>
              <a:r>
                <a:rPr lang="fr-FR" sz="2000" b="1" i="1" dirty="0">
                  <a:solidFill>
                    <a:srgbClr val="3978BC"/>
                  </a:solidFill>
                </a:rPr>
                <a:t> </a:t>
              </a:r>
              <a:r>
                <a:rPr lang="fr-FR" sz="2000" b="1" i="1" dirty="0" err="1">
                  <a:solidFill>
                    <a:srgbClr val="3978BC"/>
                  </a:solidFill>
                </a:rPr>
                <a:t>indicators</a:t>
              </a:r>
              <a:r>
                <a:rPr lang="fr-FR" sz="2000" b="1" i="1" dirty="0">
                  <a:solidFill>
                    <a:srgbClr val="3978BC"/>
                  </a:solidFill>
                </a:rPr>
                <a:t> of </a:t>
              </a:r>
              <a:r>
                <a:rPr lang="fr-FR" sz="2000" b="1" i="1" dirty="0" err="1">
                  <a:solidFill>
                    <a:srgbClr val="3978BC"/>
                  </a:solidFill>
                </a:rPr>
                <a:t>speaking</a:t>
              </a:r>
              <a:endParaRPr lang="fr-FR" sz="2000" b="1" i="1" dirty="0">
                <a:solidFill>
                  <a:srgbClr val="3978BC"/>
                </a:solidFill>
              </a:endParaRPr>
            </a:p>
            <a:p>
              <a:pPr algn="ctr"/>
              <a:endParaRPr lang="fr-FR" sz="2000" dirty="0"/>
            </a:p>
            <a:p>
              <a:pPr algn="ctr"/>
              <a:r>
                <a:rPr lang="fr-FR" sz="2000" i="1" dirty="0" err="1"/>
                <a:t>Prosody</a:t>
              </a:r>
              <a:r>
                <a:rPr lang="fr-FR" sz="2000" i="1" dirty="0"/>
                <a:t>, body </a:t>
              </a:r>
              <a:r>
                <a:rPr lang="fr-FR" sz="2000" i="1" dirty="0" err="1"/>
                <a:t>movements</a:t>
              </a:r>
              <a:r>
                <a:rPr lang="fr-FR" sz="2000" i="1" dirty="0"/>
                <a:t>, </a:t>
              </a:r>
              <a:r>
                <a:rPr lang="fr-FR" sz="2000" i="1" dirty="0" err="1"/>
                <a:t>gestures</a:t>
              </a:r>
              <a:r>
                <a:rPr lang="fr-FR" sz="2000" i="1" dirty="0"/>
                <a:t>, facial expressions, speed of speech, pauses, silences, </a:t>
              </a:r>
              <a:r>
                <a:rPr lang="fr-FR" sz="2000" i="1" dirty="0" err="1"/>
                <a:t>disfluencies</a:t>
              </a:r>
              <a:r>
                <a:rPr lang="fr-FR" sz="2000" i="1" dirty="0"/>
                <a:t>… </a:t>
              </a:r>
            </a:p>
          </p:txBody>
        </p:sp>
        <p:sp>
          <p:nvSpPr>
            <p:cNvPr id="26" name="Rectangle 25">
              <a:extLst>
                <a:ext uri="{FF2B5EF4-FFF2-40B4-BE49-F238E27FC236}">
                  <a16:creationId xmlns:a16="http://schemas.microsoft.com/office/drawing/2014/main" id="{F495F4EF-7591-5146-95D7-3727B14B90F5}"/>
                </a:ext>
              </a:extLst>
            </p:cNvPr>
            <p:cNvSpPr/>
            <p:nvPr/>
          </p:nvSpPr>
          <p:spPr>
            <a:xfrm>
              <a:off x="6543924" y="2956660"/>
              <a:ext cx="3145864" cy="3497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7" name="ZoneTexte 26">
            <a:extLst>
              <a:ext uri="{FF2B5EF4-FFF2-40B4-BE49-F238E27FC236}">
                <a16:creationId xmlns:a16="http://schemas.microsoft.com/office/drawing/2014/main" id="{F03038CF-43C3-CF0A-BC5C-C703509A48EF}"/>
              </a:ext>
            </a:extLst>
          </p:cNvPr>
          <p:cNvSpPr txBox="1"/>
          <p:nvPr/>
        </p:nvSpPr>
        <p:spPr>
          <a:xfrm>
            <a:off x="2774047" y="2828835"/>
            <a:ext cx="5466983" cy="1477328"/>
          </a:xfrm>
          <a:prstGeom prst="rect">
            <a:avLst/>
          </a:prstGeom>
          <a:noFill/>
        </p:spPr>
        <p:txBody>
          <a:bodyPr wrap="square" rtlCol="0">
            <a:spAutoFit/>
          </a:bodyPr>
          <a:lstStyle/>
          <a:p>
            <a:r>
              <a:rPr lang="fr-FR" u="sng" dirty="0"/>
              <a:t>Type of </a:t>
            </a:r>
            <a:r>
              <a:rPr lang="fr-FR" u="sng" dirty="0" err="1"/>
              <a:t>virtual</a:t>
            </a:r>
            <a:r>
              <a:rPr lang="fr-FR" u="sng" dirty="0"/>
              <a:t> audience :</a:t>
            </a:r>
          </a:p>
          <a:p>
            <a:pPr marL="171450" indent="-171450">
              <a:buFontTx/>
              <a:buChar char="-"/>
            </a:pPr>
            <a:r>
              <a:rPr lang="fr-FR" dirty="0" err="1">
                <a:solidFill>
                  <a:srgbClr val="FF0000"/>
                </a:solidFill>
              </a:rPr>
              <a:t>Gender</a:t>
            </a:r>
            <a:r>
              <a:rPr lang="fr-FR" dirty="0"/>
              <a:t> of </a:t>
            </a:r>
            <a:r>
              <a:rPr lang="fr-FR" dirty="0" err="1"/>
              <a:t>virtual</a:t>
            </a:r>
            <a:r>
              <a:rPr lang="fr-FR" dirty="0"/>
              <a:t> audience (Male, </a:t>
            </a:r>
            <a:r>
              <a:rPr lang="fr-FR" dirty="0" err="1"/>
              <a:t>Female</a:t>
            </a:r>
            <a:r>
              <a:rPr lang="fr-FR" dirty="0"/>
              <a:t>, Mixed)</a:t>
            </a:r>
          </a:p>
          <a:p>
            <a:pPr marL="171450" indent="-171450">
              <a:buFontTx/>
              <a:buChar char="-"/>
            </a:pPr>
            <a:r>
              <a:rPr lang="fr-FR" dirty="0">
                <a:solidFill>
                  <a:srgbClr val="FF0000"/>
                </a:solidFill>
              </a:rPr>
              <a:t>Size</a:t>
            </a:r>
            <a:r>
              <a:rPr lang="fr-FR" dirty="0"/>
              <a:t> of </a:t>
            </a:r>
            <a:r>
              <a:rPr lang="fr-FR" dirty="0" err="1"/>
              <a:t>virtual</a:t>
            </a:r>
            <a:r>
              <a:rPr lang="fr-FR" dirty="0"/>
              <a:t> audience (</a:t>
            </a:r>
            <a:r>
              <a:rPr lang="fr-FR" dirty="0" err="1"/>
              <a:t>number</a:t>
            </a:r>
            <a:r>
              <a:rPr lang="fr-FR" dirty="0"/>
              <a:t> of agents)</a:t>
            </a:r>
          </a:p>
          <a:p>
            <a:pPr marL="171450" indent="-171450">
              <a:buFontTx/>
              <a:buChar char="-"/>
            </a:pPr>
            <a:r>
              <a:rPr lang="fr-FR" dirty="0">
                <a:solidFill>
                  <a:srgbClr val="FF0000"/>
                </a:solidFill>
              </a:rPr>
              <a:t>Attitude sociale </a:t>
            </a:r>
            <a:r>
              <a:rPr lang="fr-FR" dirty="0"/>
              <a:t>of </a:t>
            </a:r>
            <a:r>
              <a:rPr lang="fr-FR" dirty="0" err="1"/>
              <a:t>virtual</a:t>
            </a:r>
            <a:r>
              <a:rPr lang="fr-FR" dirty="0"/>
              <a:t> audience (Positive, Négative and Neutral)</a:t>
            </a:r>
          </a:p>
        </p:txBody>
      </p:sp>
      <p:sp>
        <p:nvSpPr>
          <p:cNvPr id="28" name="ZoneTexte 27">
            <a:extLst>
              <a:ext uri="{FF2B5EF4-FFF2-40B4-BE49-F238E27FC236}">
                <a16:creationId xmlns:a16="http://schemas.microsoft.com/office/drawing/2014/main" id="{E883616E-B6D8-E27B-97D3-E8032006C0A4}"/>
              </a:ext>
            </a:extLst>
          </p:cNvPr>
          <p:cNvSpPr txBox="1"/>
          <p:nvPr/>
        </p:nvSpPr>
        <p:spPr>
          <a:xfrm>
            <a:off x="9100956" y="1436906"/>
            <a:ext cx="2452840" cy="707886"/>
          </a:xfrm>
          <a:prstGeom prst="rect">
            <a:avLst/>
          </a:prstGeom>
          <a:noFill/>
        </p:spPr>
        <p:txBody>
          <a:bodyPr wrap="square" rtlCol="0">
            <a:spAutoFit/>
          </a:bodyPr>
          <a:lstStyle/>
          <a:p>
            <a:pPr algn="ctr"/>
            <a:r>
              <a:rPr lang="fr-FR" sz="2000" u="sng" dirty="0" err="1"/>
              <a:t>Assessment</a:t>
            </a:r>
            <a:r>
              <a:rPr lang="fr-FR" sz="2000" u="sng" dirty="0"/>
              <a:t> of performance</a:t>
            </a:r>
            <a:endParaRPr lang="fr-FR" sz="2000" dirty="0"/>
          </a:p>
        </p:txBody>
      </p:sp>
      <p:sp>
        <p:nvSpPr>
          <p:cNvPr id="29" name="ZoneTexte 28">
            <a:extLst>
              <a:ext uri="{FF2B5EF4-FFF2-40B4-BE49-F238E27FC236}">
                <a16:creationId xmlns:a16="http://schemas.microsoft.com/office/drawing/2014/main" id="{A3AB24E7-FE89-D844-7086-2AD81CCE3DE6}"/>
              </a:ext>
            </a:extLst>
          </p:cNvPr>
          <p:cNvSpPr txBox="1"/>
          <p:nvPr/>
        </p:nvSpPr>
        <p:spPr>
          <a:xfrm>
            <a:off x="4538310" y="5648012"/>
            <a:ext cx="2452840" cy="707886"/>
          </a:xfrm>
          <a:prstGeom prst="rect">
            <a:avLst/>
          </a:prstGeom>
          <a:noFill/>
        </p:spPr>
        <p:txBody>
          <a:bodyPr wrap="square" rtlCol="0">
            <a:spAutoFit/>
          </a:bodyPr>
          <a:lstStyle/>
          <a:p>
            <a:pPr algn="ctr"/>
            <a:r>
              <a:rPr lang="fr-FR" sz="2000" u="sng" dirty="0"/>
              <a:t>Adaptation of </a:t>
            </a:r>
            <a:r>
              <a:rPr lang="fr-FR" sz="2000" u="sng" dirty="0" err="1"/>
              <a:t>virtual</a:t>
            </a:r>
            <a:r>
              <a:rPr lang="fr-FR" sz="2000" u="sng" dirty="0"/>
              <a:t> audience </a:t>
            </a:r>
            <a:r>
              <a:rPr lang="fr-FR" sz="2000" u="sng" dirty="0" err="1"/>
              <a:t>behavior</a:t>
            </a:r>
            <a:endParaRPr lang="fr-FR" sz="2000" dirty="0"/>
          </a:p>
        </p:txBody>
      </p:sp>
      <p:cxnSp>
        <p:nvCxnSpPr>
          <p:cNvPr id="30" name="Connecteur : en arc 29">
            <a:extLst>
              <a:ext uri="{FF2B5EF4-FFF2-40B4-BE49-F238E27FC236}">
                <a16:creationId xmlns:a16="http://schemas.microsoft.com/office/drawing/2014/main" id="{C9A4D77C-3422-04FD-E39B-D685D7B13A46}"/>
              </a:ext>
            </a:extLst>
          </p:cNvPr>
          <p:cNvCxnSpPr>
            <a:cxnSpLocks/>
            <a:stCxn id="26" idx="2"/>
            <a:endCxn id="29" idx="3"/>
          </p:cNvCxnSpPr>
          <p:nvPr/>
        </p:nvCxnSpPr>
        <p:spPr>
          <a:xfrm rot="5400000">
            <a:off x="8225047" y="3919531"/>
            <a:ext cx="848527" cy="331632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eur : en arc 30">
            <a:extLst>
              <a:ext uri="{FF2B5EF4-FFF2-40B4-BE49-F238E27FC236}">
                <a16:creationId xmlns:a16="http://schemas.microsoft.com/office/drawing/2014/main" id="{A7BE6DDB-B6D6-5386-8AC2-C621D785613D}"/>
              </a:ext>
            </a:extLst>
          </p:cNvPr>
          <p:cNvCxnSpPr>
            <a:cxnSpLocks/>
            <a:stCxn id="27" idx="0"/>
          </p:cNvCxnSpPr>
          <p:nvPr/>
        </p:nvCxnSpPr>
        <p:spPr>
          <a:xfrm rot="5400000" flipH="1" flipV="1">
            <a:off x="6785255" y="513135"/>
            <a:ext cx="1037984" cy="359341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eur : en arc 31">
            <a:extLst>
              <a:ext uri="{FF2B5EF4-FFF2-40B4-BE49-F238E27FC236}">
                <a16:creationId xmlns:a16="http://schemas.microsoft.com/office/drawing/2014/main" id="{277F30B2-8057-234A-7DD3-3DC7CB22E617}"/>
              </a:ext>
            </a:extLst>
          </p:cNvPr>
          <p:cNvCxnSpPr>
            <a:cxnSpLocks/>
            <a:stCxn id="29" idx="1"/>
          </p:cNvCxnSpPr>
          <p:nvPr/>
        </p:nvCxnSpPr>
        <p:spPr>
          <a:xfrm rot="10800000">
            <a:off x="3437018" y="4434841"/>
            <a:ext cx="1101292" cy="156711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33" name="Image 32">
            <a:extLst>
              <a:ext uri="{FF2B5EF4-FFF2-40B4-BE49-F238E27FC236}">
                <a16:creationId xmlns:a16="http://schemas.microsoft.com/office/drawing/2014/main" id="{91AB6E6A-DD14-EB09-1192-448CD8034B8D}"/>
              </a:ext>
            </a:extLst>
          </p:cNvPr>
          <p:cNvPicPr>
            <a:picLocks noChangeAspect="1"/>
          </p:cNvPicPr>
          <p:nvPr/>
        </p:nvPicPr>
        <p:blipFill>
          <a:blip r:embed="rId4"/>
          <a:stretch>
            <a:fillRect/>
          </a:stretch>
        </p:blipFill>
        <p:spPr>
          <a:xfrm>
            <a:off x="10222586" y="929992"/>
            <a:ext cx="209579" cy="295316"/>
          </a:xfrm>
          <a:prstGeom prst="rect">
            <a:avLst/>
          </a:prstGeom>
        </p:spPr>
      </p:pic>
      <p:pic>
        <p:nvPicPr>
          <p:cNvPr id="34" name="Image 33">
            <a:extLst>
              <a:ext uri="{FF2B5EF4-FFF2-40B4-BE49-F238E27FC236}">
                <a16:creationId xmlns:a16="http://schemas.microsoft.com/office/drawing/2014/main" id="{ADA5AF16-110D-147A-855F-FB23CD42DD30}"/>
              </a:ext>
            </a:extLst>
          </p:cNvPr>
          <p:cNvPicPr>
            <a:picLocks noChangeAspect="1"/>
          </p:cNvPicPr>
          <p:nvPr/>
        </p:nvPicPr>
        <p:blipFill>
          <a:blip r:embed="rId4"/>
          <a:stretch>
            <a:fillRect/>
          </a:stretch>
        </p:blipFill>
        <p:spPr>
          <a:xfrm>
            <a:off x="3882873" y="2344122"/>
            <a:ext cx="209579" cy="295316"/>
          </a:xfrm>
          <a:prstGeom prst="rect">
            <a:avLst/>
          </a:prstGeom>
        </p:spPr>
      </p:pic>
      <p:pic>
        <p:nvPicPr>
          <p:cNvPr id="35" name="Image 34">
            <a:extLst>
              <a:ext uri="{FF2B5EF4-FFF2-40B4-BE49-F238E27FC236}">
                <a16:creationId xmlns:a16="http://schemas.microsoft.com/office/drawing/2014/main" id="{606195D1-E9C2-0F4E-27A1-D923D01D5991}"/>
              </a:ext>
            </a:extLst>
          </p:cNvPr>
          <p:cNvPicPr>
            <a:picLocks noChangeAspect="1"/>
          </p:cNvPicPr>
          <p:nvPr/>
        </p:nvPicPr>
        <p:blipFill>
          <a:blip r:embed="rId4"/>
          <a:stretch>
            <a:fillRect/>
          </a:stretch>
        </p:blipFill>
        <p:spPr>
          <a:xfrm>
            <a:off x="5691261" y="5153428"/>
            <a:ext cx="209579" cy="295316"/>
          </a:xfrm>
          <a:prstGeom prst="rect">
            <a:avLst/>
          </a:prstGeom>
        </p:spPr>
      </p:pic>
      <p:pic>
        <p:nvPicPr>
          <p:cNvPr id="46" name="Image 45" descr="Une image contenant ciel, lunettes, personne, nuage&#10;&#10;Description générée automatiquement">
            <a:extLst>
              <a:ext uri="{FF2B5EF4-FFF2-40B4-BE49-F238E27FC236}">
                <a16:creationId xmlns:a16="http://schemas.microsoft.com/office/drawing/2014/main" id="{C791D255-EE8F-D323-A706-0419D7530E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536" y="3943957"/>
            <a:ext cx="1218196" cy="791276"/>
          </a:xfrm>
          <a:prstGeom prst="rect">
            <a:avLst/>
          </a:prstGeom>
        </p:spPr>
      </p:pic>
      <p:sp>
        <p:nvSpPr>
          <p:cNvPr id="60" name="Titre 1">
            <a:extLst>
              <a:ext uri="{FF2B5EF4-FFF2-40B4-BE49-F238E27FC236}">
                <a16:creationId xmlns:a16="http://schemas.microsoft.com/office/drawing/2014/main" id="{4CC0C228-1D3C-38D3-EE58-B2E4EA238745}"/>
              </a:ext>
            </a:extLst>
          </p:cNvPr>
          <p:cNvSpPr txBox="1">
            <a:spLocks/>
          </p:cNvSpPr>
          <p:nvPr/>
        </p:nvSpPr>
        <p:spPr>
          <a:xfrm>
            <a:off x="581191" y="657226"/>
            <a:ext cx="3974767" cy="671676"/>
          </a:xfrm>
          <a:prstGeom prst="rect">
            <a:avLst/>
          </a:prstGeom>
        </p:spPr>
        <p:txBody>
          <a:bodyPr vert="horz" lIns="91440" tIns="45720" rIns="91440" bIns="45720" rtlCol="0" anchor="b">
            <a:normAutofit fontScale="92500"/>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err="1"/>
              <a:t>Purpose</a:t>
            </a:r>
            <a:r>
              <a:rPr lang="fr-FR" dirty="0"/>
              <a:t> of </a:t>
            </a:r>
            <a:r>
              <a:rPr lang="fr-FR" dirty="0" err="1"/>
              <a:t>my</a:t>
            </a:r>
            <a:r>
              <a:rPr lang="fr-FR" dirty="0"/>
              <a:t> </a:t>
            </a:r>
            <a:r>
              <a:rPr lang="fr-FR" dirty="0" err="1"/>
              <a:t>thesis</a:t>
            </a:r>
            <a:endParaRPr lang="fr-FR" dirty="0"/>
          </a:p>
        </p:txBody>
      </p:sp>
      <p:sp>
        <p:nvSpPr>
          <p:cNvPr id="62" name="Espace réservé du numéro de diapositive 61">
            <a:extLst>
              <a:ext uri="{FF2B5EF4-FFF2-40B4-BE49-F238E27FC236}">
                <a16:creationId xmlns:a16="http://schemas.microsoft.com/office/drawing/2014/main" id="{E53DE643-09E7-2353-CB12-F61AEF3A5CBB}"/>
              </a:ext>
            </a:extLst>
          </p:cNvPr>
          <p:cNvSpPr>
            <a:spLocks noGrp="1"/>
          </p:cNvSpPr>
          <p:nvPr>
            <p:ph type="sldNum" sz="quarter" idx="12"/>
          </p:nvPr>
        </p:nvSpPr>
        <p:spPr/>
        <p:txBody>
          <a:bodyPr/>
          <a:lstStyle/>
          <a:p>
            <a:fld id="{3A98EE3D-8CD1-4C3F-BD1C-C98C9596463C}" type="slidenum">
              <a:rPr lang="en-US" smtClean="0"/>
              <a:t>12</a:t>
            </a:fld>
            <a:endParaRPr lang="en-US" dirty="0"/>
          </a:p>
        </p:txBody>
      </p:sp>
    </p:spTree>
    <p:extLst>
      <p:ext uri="{BB962C8B-B14F-4D97-AF65-F5344CB8AC3E}">
        <p14:creationId xmlns:p14="http://schemas.microsoft.com/office/powerpoint/2010/main" val="292811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620AD7-D3F6-BF0E-3BE2-F64330270B14}"/>
              </a:ext>
            </a:extLst>
          </p:cNvPr>
          <p:cNvSpPr>
            <a:spLocks noGrp="1"/>
          </p:cNvSpPr>
          <p:nvPr>
            <p:ph type="title"/>
          </p:nvPr>
        </p:nvSpPr>
        <p:spPr>
          <a:xfrm>
            <a:off x="581191" y="657226"/>
            <a:ext cx="6969208" cy="671676"/>
          </a:xfrm>
        </p:spPr>
        <p:txBody>
          <a:bodyPr>
            <a:normAutofit/>
          </a:bodyPr>
          <a:lstStyle/>
          <a:p>
            <a:r>
              <a:rPr lang="fr-FR" dirty="0"/>
              <a:t>Global </a:t>
            </a:r>
            <a:r>
              <a:rPr lang="fr-FR" dirty="0" err="1"/>
              <a:t>project</a:t>
            </a:r>
            <a:r>
              <a:rPr lang="fr-FR" dirty="0"/>
              <a:t> : First </a:t>
            </a:r>
            <a:r>
              <a:rPr lang="fr-FR" dirty="0" err="1"/>
              <a:t>Step</a:t>
            </a:r>
            <a:endParaRPr lang="fr-FR" dirty="0"/>
          </a:p>
        </p:txBody>
      </p:sp>
      <p:sp>
        <p:nvSpPr>
          <p:cNvPr id="3" name="Espace réservé du contenu 2">
            <a:extLst>
              <a:ext uri="{FF2B5EF4-FFF2-40B4-BE49-F238E27FC236}">
                <a16:creationId xmlns:a16="http://schemas.microsoft.com/office/drawing/2014/main" id="{977ED82F-08DF-487B-6D5C-5C2D3ADE4527}"/>
              </a:ext>
            </a:extLst>
          </p:cNvPr>
          <p:cNvSpPr>
            <a:spLocks noGrp="1"/>
          </p:cNvSpPr>
          <p:nvPr>
            <p:ph idx="1"/>
          </p:nvPr>
        </p:nvSpPr>
        <p:spPr>
          <a:xfrm>
            <a:off x="581192" y="2340864"/>
            <a:ext cx="11498513" cy="4182406"/>
          </a:xfrm>
        </p:spPr>
        <p:txBody>
          <a:bodyPr anchor="t">
            <a:normAutofit/>
          </a:bodyPr>
          <a:lstStyle/>
          <a:p>
            <a:pPr marL="0" indent="0">
              <a:buNone/>
            </a:pPr>
            <a:r>
              <a:rPr lang="fr-FR" dirty="0"/>
              <a:t>A </a:t>
            </a:r>
            <a:r>
              <a:rPr lang="fr-FR" dirty="0" err="1"/>
              <a:t>tool</a:t>
            </a:r>
            <a:r>
              <a:rPr lang="fr-FR" dirty="0"/>
              <a:t> in VR able to : </a:t>
            </a:r>
            <a:r>
              <a:rPr lang="fr-FR" b="1" dirty="0" err="1"/>
              <a:t>Assess</a:t>
            </a:r>
            <a:r>
              <a:rPr lang="fr-FR" dirty="0"/>
              <a:t> </a:t>
            </a:r>
            <a:r>
              <a:rPr lang="fr-FR" dirty="0" err="1"/>
              <a:t>users</a:t>
            </a:r>
            <a:r>
              <a:rPr lang="fr-FR" dirty="0"/>
              <a:t>’ performance</a:t>
            </a:r>
          </a:p>
        </p:txBody>
      </p:sp>
      <p:sp>
        <p:nvSpPr>
          <p:cNvPr id="4" name="Titre 1">
            <a:extLst>
              <a:ext uri="{FF2B5EF4-FFF2-40B4-BE49-F238E27FC236}">
                <a16:creationId xmlns:a16="http://schemas.microsoft.com/office/drawing/2014/main" id="{CCF6F163-506C-E971-03ED-40B8CF46EAFA}"/>
              </a:ext>
            </a:extLst>
          </p:cNvPr>
          <p:cNvSpPr txBox="1">
            <a:spLocks/>
          </p:cNvSpPr>
          <p:nvPr/>
        </p:nvSpPr>
        <p:spPr>
          <a:xfrm>
            <a:off x="581192" y="1608583"/>
            <a:ext cx="11029614" cy="505968"/>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dirty="0" err="1"/>
              <a:t>Purpose</a:t>
            </a:r>
            <a:r>
              <a:rPr lang="fr-FR" sz="2400" dirty="0"/>
              <a:t> :</a:t>
            </a:r>
          </a:p>
        </p:txBody>
      </p:sp>
      <p:sp>
        <p:nvSpPr>
          <p:cNvPr id="7" name="Rectangle : coins arrondis 6">
            <a:extLst>
              <a:ext uri="{FF2B5EF4-FFF2-40B4-BE49-F238E27FC236}">
                <a16:creationId xmlns:a16="http://schemas.microsoft.com/office/drawing/2014/main" id="{D098DCC8-8B12-75BA-60FC-258E23FA9900}"/>
              </a:ext>
            </a:extLst>
          </p:cNvPr>
          <p:cNvSpPr/>
          <p:nvPr/>
        </p:nvSpPr>
        <p:spPr>
          <a:xfrm>
            <a:off x="923730" y="2827176"/>
            <a:ext cx="10687075" cy="3696094"/>
          </a:xfrm>
          <a:prstGeom prst="roundRect">
            <a:avLst/>
          </a:prstGeom>
          <a:ln w="317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531" dirty="0">
              <a:solidFill>
                <a:srgbClr val="FF0000"/>
              </a:solidFill>
            </a:endParaRPr>
          </a:p>
        </p:txBody>
      </p:sp>
      <p:pic>
        <p:nvPicPr>
          <p:cNvPr id="8" name="Image 7" descr="Une image contenant ciel, lunettes, personne, nuage&#10;&#10;Description générée automatiquement">
            <a:extLst>
              <a:ext uri="{FF2B5EF4-FFF2-40B4-BE49-F238E27FC236}">
                <a16:creationId xmlns:a16="http://schemas.microsoft.com/office/drawing/2014/main" id="{6E693D7A-F5B6-3AB6-881C-A6833E164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274" y="4765266"/>
            <a:ext cx="1802819" cy="1171017"/>
          </a:xfrm>
          <a:prstGeom prst="rect">
            <a:avLst/>
          </a:prstGeom>
        </p:spPr>
      </p:pic>
      <p:pic>
        <p:nvPicPr>
          <p:cNvPr id="9" name="Image 8">
            <a:extLst>
              <a:ext uri="{FF2B5EF4-FFF2-40B4-BE49-F238E27FC236}">
                <a16:creationId xmlns:a16="http://schemas.microsoft.com/office/drawing/2014/main" id="{9C7695A9-5DD4-DDC2-4D26-7ADE09468401}"/>
              </a:ext>
            </a:extLst>
          </p:cNvPr>
          <p:cNvPicPr>
            <a:picLocks noChangeAspect="1"/>
          </p:cNvPicPr>
          <p:nvPr/>
        </p:nvPicPr>
        <p:blipFill>
          <a:blip r:embed="rId4"/>
          <a:stretch>
            <a:fillRect/>
          </a:stretch>
        </p:blipFill>
        <p:spPr>
          <a:xfrm flipV="1">
            <a:off x="4076562" y="4258868"/>
            <a:ext cx="1171732" cy="321589"/>
          </a:xfrm>
          <a:prstGeom prst="rect">
            <a:avLst/>
          </a:prstGeom>
        </p:spPr>
      </p:pic>
      <p:pic>
        <p:nvPicPr>
          <p:cNvPr id="10" name="Image 9">
            <a:extLst>
              <a:ext uri="{FF2B5EF4-FFF2-40B4-BE49-F238E27FC236}">
                <a16:creationId xmlns:a16="http://schemas.microsoft.com/office/drawing/2014/main" id="{0022F7AA-0252-F537-0785-EA40330D47A8}"/>
              </a:ext>
            </a:extLst>
          </p:cNvPr>
          <p:cNvPicPr>
            <a:picLocks noChangeAspect="1"/>
          </p:cNvPicPr>
          <p:nvPr/>
        </p:nvPicPr>
        <p:blipFill>
          <a:blip r:embed="rId5"/>
          <a:stretch>
            <a:fillRect/>
          </a:stretch>
        </p:blipFill>
        <p:spPr>
          <a:xfrm>
            <a:off x="4248249" y="4820691"/>
            <a:ext cx="772423" cy="1161136"/>
          </a:xfrm>
          <a:prstGeom prst="rect">
            <a:avLst/>
          </a:prstGeom>
        </p:spPr>
      </p:pic>
      <p:sp>
        <p:nvSpPr>
          <p:cNvPr id="11" name="Flèche : droite 10">
            <a:extLst>
              <a:ext uri="{FF2B5EF4-FFF2-40B4-BE49-F238E27FC236}">
                <a16:creationId xmlns:a16="http://schemas.microsoft.com/office/drawing/2014/main" id="{E34EF0D6-29A1-EAF4-BE25-0F773DA61175}"/>
              </a:ext>
            </a:extLst>
          </p:cNvPr>
          <p:cNvSpPr/>
          <p:nvPr/>
        </p:nvSpPr>
        <p:spPr>
          <a:xfrm>
            <a:off x="3448007" y="4435807"/>
            <a:ext cx="567174" cy="239416"/>
          </a:xfrm>
          <a:prstGeom prst="rightArrow">
            <a:avLst>
              <a:gd name="adj1" fmla="val 36509"/>
              <a:gd name="adj2" fmla="val 500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31" dirty="0"/>
          </a:p>
        </p:txBody>
      </p:sp>
      <p:sp>
        <p:nvSpPr>
          <p:cNvPr id="12" name="Accolade fermante 11">
            <a:extLst>
              <a:ext uri="{FF2B5EF4-FFF2-40B4-BE49-F238E27FC236}">
                <a16:creationId xmlns:a16="http://schemas.microsoft.com/office/drawing/2014/main" id="{7F8259F9-95BD-EE01-7EFA-F1E323EEB83E}"/>
              </a:ext>
            </a:extLst>
          </p:cNvPr>
          <p:cNvSpPr/>
          <p:nvPr/>
        </p:nvSpPr>
        <p:spPr>
          <a:xfrm>
            <a:off x="5318466" y="3204816"/>
            <a:ext cx="394393" cy="2882945"/>
          </a:xfrm>
          <a:prstGeom prst="rightBrace">
            <a:avLst>
              <a:gd name="adj1" fmla="val 8333"/>
              <a:gd name="adj2" fmla="val 4909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531"/>
          </a:p>
        </p:txBody>
      </p:sp>
      <p:sp>
        <p:nvSpPr>
          <p:cNvPr id="13" name="ZoneTexte 12">
            <a:extLst>
              <a:ext uri="{FF2B5EF4-FFF2-40B4-BE49-F238E27FC236}">
                <a16:creationId xmlns:a16="http://schemas.microsoft.com/office/drawing/2014/main" id="{BF849A00-DFC8-D438-3041-4182CE3CF174}"/>
              </a:ext>
            </a:extLst>
          </p:cNvPr>
          <p:cNvSpPr txBox="1"/>
          <p:nvPr/>
        </p:nvSpPr>
        <p:spPr>
          <a:xfrm>
            <a:off x="5657611" y="4983860"/>
            <a:ext cx="2002513" cy="1015663"/>
          </a:xfrm>
          <a:prstGeom prst="rect">
            <a:avLst/>
          </a:prstGeom>
          <a:noFill/>
        </p:spPr>
        <p:txBody>
          <a:bodyPr wrap="square" rtlCol="0">
            <a:spAutoFit/>
          </a:bodyPr>
          <a:lstStyle/>
          <a:p>
            <a:pPr algn="ctr"/>
            <a:r>
              <a:rPr lang="en-US" sz="2000" dirty="0"/>
              <a:t>Corpus collection  Human - Virtual Audience</a:t>
            </a:r>
            <a:endParaRPr lang="fr-FR" sz="2000" dirty="0"/>
          </a:p>
        </p:txBody>
      </p:sp>
      <p:sp>
        <p:nvSpPr>
          <p:cNvPr id="14" name="ZoneTexte 13">
            <a:extLst>
              <a:ext uri="{FF2B5EF4-FFF2-40B4-BE49-F238E27FC236}">
                <a16:creationId xmlns:a16="http://schemas.microsoft.com/office/drawing/2014/main" id="{9721FD91-3869-74AA-7B8F-E08602E3122D}"/>
              </a:ext>
            </a:extLst>
          </p:cNvPr>
          <p:cNvSpPr txBox="1"/>
          <p:nvPr/>
        </p:nvSpPr>
        <p:spPr>
          <a:xfrm>
            <a:off x="5788325" y="3151115"/>
            <a:ext cx="1679373" cy="1015663"/>
          </a:xfrm>
          <a:prstGeom prst="rect">
            <a:avLst/>
          </a:prstGeom>
          <a:noFill/>
        </p:spPr>
        <p:txBody>
          <a:bodyPr wrap="square" rtlCol="0">
            <a:spAutoFit/>
          </a:bodyPr>
          <a:lstStyle/>
          <a:p>
            <a:pPr algn="ctr"/>
            <a:r>
              <a:rPr lang="en-US" sz="2000" dirty="0"/>
              <a:t>Expert annotation of the corpus</a:t>
            </a:r>
            <a:endParaRPr lang="fr-FR" sz="2000" dirty="0"/>
          </a:p>
        </p:txBody>
      </p:sp>
      <p:sp>
        <p:nvSpPr>
          <p:cNvPr id="15" name="ZoneTexte 14">
            <a:extLst>
              <a:ext uri="{FF2B5EF4-FFF2-40B4-BE49-F238E27FC236}">
                <a16:creationId xmlns:a16="http://schemas.microsoft.com/office/drawing/2014/main" id="{3E1FB000-D499-1611-398B-9C6C5491A6EA}"/>
              </a:ext>
            </a:extLst>
          </p:cNvPr>
          <p:cNvSpPr txBox="1"/>
          <p:nvPr/>
        </p:nvSpPr>
        <p:spPr>
          <a:xfrm>
            <a:off x="8691472" y="4789496"/>
            <a:ext cx="2474214" cy="400110"/>
          </a:xfrm>
          <a:prstGeom prst="rect">
            <a:avLst/>
          </a:prstGeom>
          <a:noFill/>
        </p:spPr>
        <p:txBody>
          <a:bodyPr wrap="square" rtlCol="0">
            <a:spAutoFit/>
          </a:bodyPr>
          <a:lstStyle/>
          <a:p>
            <a:pPr algn="ctr"/>
            <a:r>
              <a:rPr lang="fr-FR" sz="2000" dirty="0" err="1"/>
              <a:t>Quality</a:t>
            </a:r>
            <a:r>
              <a:rPr lang="fr-FR" sz="2000" dirty="0"/>
              <a:t> of </a:t>
            </a:r>
            <a:r>
              <a:rPr lang="fr-FR" sz="2000" dirty="0" err="1"/>
              <a:t>speaking</a:t>
            </a:r>
            <a:endParaRPr lang="fr-FR" sz="2000" dirty="0"/>
          </a:p>
        </p:txBody>
      </p:sp>
      <p:sp>
        <p:nvSpPr>
          <p:cNvPr id="16" name="ZoneTexte 15">
            <a:extLst>
              <a:ext uri="{FF2B5EF4-FFF2-40B4-BE49-F238E27FC236}">
                <a16:creationId xmlns:a16="http://schemas.microsoft.com/office/drawing/2014/main" id="{8CA24611-F089-D595-3A03-0EC4E540E1FE}"/>
              </a:ext>
            </a:extLst>
          </p:cNvPr>
          <p:cNvSpPr txBox="1"/>
          <p:nvPr/>
        </p:nvSpPr>
        <p:spPr>
          <a:xfrm>
            <a:off x="8992939" y="3070955"/>
            <a:ext cx="1871281" cy="707886"/>
          </a:xfrm>
          <a:prstGeom prst="rect">
            <a:avLst/>
          </a:prstGeom>
          <a:noFill/>
        </p:spPr>
        <p:txBody>
          <a:bodyPr wrap="square" rtlCol="0">
            <a:spAutoFit/>
          </a:bodyPr>
          <a:lstStyle/>
          <a:p>
            <a:pPr algn="ctr"/>
            <a:r>
              <a:rPr lang="fr-FR" sz="2000" dirty="0"/>
              <a:t>Machine </a:t>
            </a:r>
            <a:r>
              <a:rPr lang="fr-FR" sz="2000" dirty="0" err="1"/>
              <a:t>learning</a:t>
            </a:r>
            <a:r>
              <a:rPr lang="fr-FR" sz="2000" dirty="0"/>
              <a:t> model</a:t>
            </a:r>
          </a:p>
        </p:txBody>
      </p:sp>
      <p:sp>
        <p:nvSpPr>
          <p:cNvPr id="17" name="Flèche : bas 16">
            <a:extLst>
              <a:ext uri="{FF2B5EF4-FFF2-40B4-BE49-F238E27FC236}">
                <a16:creationId xmlns:a16="http://schemas.microsoft.com/office/drawing/2014/main" id="{0D6DF4A5-E503-7DC0-1DFD-6292F3414019}"/>
              </a:ext>
            </a:extLst>
          </p:cNvPr>
          <p:cNvSpPr/>
          <p:nvPr/>
        </p:nvSpPr>
        <p:spPr>
          <a:xfrm rot="13790347">
            <a:off x="8074381" y="4289641"/>
            <a:ext cx="344029" cy="995839"/>
          </a:xfrm>
          <a:prstGeom prst="downArrow">
            <a:avLst>
              <a:gd name="adj1" fmla="val 28770"/>
              <a:gd name="adj2" fmla="val 420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31"/>
          </a:p>
        </p:txBody>
      </p:sp>
      <p:sp>
        <p:nvSpPr>
          <p:cNvPr id="18" name="Flèche : bas 17">
            <a:extLst>
              <a:ext uri="{FF2B5EF4-FFF2-40B4-BE49-F238E27FC236}">
                <a16:creationId xmlns:a16="http://schemas.microsoft.com/office/drawing/2014/main" id="{A46C5B6D-A686-F2A9-769E-749ABD1BE855}"/>
              </a:ext>
            </a:extLst>
          </p:cNvPr>
          <p:cNvSpPr/>
          <p:nvPr/>
        </p:nvSpPr>
        <p:spPr>
          <a:xfrm rot="16200000">
            <a:off x="8042764" y="3212679"/>
            <a:ext cx="316870" cy="892537"/>
          </a:xfrm>
          <a:prstGeom prst="downArrow">
            <a:avLst>
              <a:gd name="adj1" fmla="val 28770"/>
              <a:gd name="adj2" fmla="val 420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31"/>
          </a:p>
        </p:txBody>
      </p:sp>
      <p:sp>
        <p:nvSpPr>
          <p:cNvPr id="19" name="Flèche : bas 18">
            <a:extLst>
              <a:ext uri="{FF2B5EF4-FFF2-40B4-BE49-F238E27FC236}">
                <a16:creationId xmlns:a16="http://schemas.microsoft.com/office/drawing/2014/main" id="{A410859C-15F8-C2B7-AABF-8CF2B695E9CF}"/>
              </a:ext>
            </a:extLst>
          </p:cNvPr>
          <p:cNvSpPr/>
          <p:nvPr/>
        </p:nvSpPr>
        <p:spPr>
          <a:xfrm>
            <a:off x="9755004" y="4061282"/>
            <a:ext cx="358976" cy="407562"/>
          </a:xfrm>
          <a:prstGeom prst="downArrow">
            <a:avLst>
              <a:gd name="adj1" fmla="val 28770"/>
              <a:gd name="adj2" fmla="val 420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31"/>
          </a:p>
        </p:txBody>
      </p:sp>
      <p:sp>
        <p:nvSpPr>
          <p:cNvPr id="20" name="Flèche : bas 19">
            <a:extLst>
              <a:ext uri="{FF2B5EF4-FFF2-40B4-BE49-F238E27FC236}">
                <a16:creationId xmlns:a16="http://schemas.microsoft.com/office/drawing/2014/main" id="{9CE91C21-083C-CE0E-3136-531F0874CAE0}"/>
              </a:ext>
            </a:extLst>
          </p:cNvPr>
          <p:cNvSpPr/>
          <p:nvPr/>
        </p:nvSpPr>
        <p:spPr>
          <a:xfrm rot="10800000">
            <a:off x="6570328" y="4347401"/>
            <a:ext cx="177078" cy="451921"/>
          </a:xfrm>
          <a:prstGeom prst="downArrow">
            <a:avLst>
              <a:gd name="adj1" fmla="val 18528"/>
              <a:gd name="adj2" fmla="val 348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31"/>
          </a:p>
        </p:txBody>
      </p:sp>
      <p:grpSp>
        <p:nvGrpSpPr>
          <p:cNvPr id="21" name="Groupe 20">
            <a:extLst>
              <a:ext uri="{FF2B5EF4-FFF2-40B4-BE49-F238E27FC236}">
                <a16:creationId xmlns:a16="http://schemas.microsoft.com/office/drawing/2014/main" id="{79BAAAF8-F527-6631-1562-D86A3DE58279}"/>
              </a:ext>
            </a:extLst>
          </p:cNvPr>
          <p:cNvGrpSpPr/>
          <p:nvPr/>
        </p:nvGrpSpPr>
        <p:grpSpPr>
          <a:xfrm>
            <a:off x="9452460" y="5384166"/>
            <a:ext cx="1153461" cy="830996"/>
            <a:chOff x="18811464" y="30333990"/>
            <a:chExt cx="1452989" cy="1175336"/>
          </a:xfrm>
        </p:grpSpPr>
        <p:sp>
          <p:nvSpPr>
            <p:cNvPr id="22" name="Étoile : 5 branches 21">
              <a:extLst>
                <a:ext uri="{FF2B5EF4-FFF2-40B4-BE49-F238E27FC236}">
                  <a16:creationId xmlns:a16="http://schemas.microsoft.com/office/drawing/2014/main" id="{5F89CE58-77F9-A135-4EDE-0FFFEF528957}"/>
                </a:ext>
              </a:extLst>
            </p:cNvPr>
            <p:cNvSpPr/>
            <p:nvPr/>
          </p:nvSpPr>
          <p:spPr>
            <a:xfrm>
              <a:off x="19176334" y="30427567"/>
              <a:ext cx="324276" cy="324051"/>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31"/>
            </a:p>
          </p:txBody>
        </p:sp>
        <p:sp>
          <p:nvSpPr>
            <p:cNvPr id="24" name="Étoile : 5 branches 23">
              <a:extLst>
                <a:ext uri="{FF2B5EF4-FFF2-40B4-BE49-F238E27FC236}">
                  <a16:creationId xmlns:a16="http://schemas.microsoft.com/office/drawing/2014/main" id="{510B17DA-F2DD-C098-A188-67ACA43122E4}"/>
                </a:ext>
              </a:extLst>
            </p:cNvPr>
            <p:cNvSpPr/>
            <p:nvPr/>
          </p:nvSpPr>
          <p:spPr>
            <a:xfrm>
              <a:off x="19560282" y="30427567"/>
              <a:ext cx="324276" cy="324051"/>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31"/>
            </a:p>
          </p:txBody>
        </p:sp>
        <p:sp>
          <p:nvSpPr>
            <p:cNvPr id="25" name="Étoile : 5 branches 24">
              <a:extLst>
                <a:ext uri="{FF2B5EF4-FFF2-40B4-BE49-F238E27FC236}">
                  <a16:creationId xmlns:a16="http://schemas.microsoft.com/office/drawing/2014/main" id="{8398C76F-EE4F-0FAA-A4A0-C17AC8DDE735}"/>
                </a:ext>
              </a:extLst>
            </p:cNvPr>
            <p:cNvSpPr/>
            <p:nvPr/>
          </p:nvSpPr>
          <p:spPr>
            <a:xfrm>
              <a:off x="19940177" y="30418042"/>
              <a:ext cx="324276" cy="324051"/>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31"/>
            </a:p>
          </p:txBody>
        </p:sp>
        <p:sp>
          <p:nvSpPr>
            <p:cNvPr id="26" name="Étoile : 5 branches 25">
              <a:extLst>
                <a:ext uri="{FF2B5EF4-FFF2-40B4-BE49-F238E27FC236}">
                  <a16:creationId xmlns:a16="http://schemas.microsoft.com/office/drawing/2014/main" id="{4BDB40FF-483D-1467-C96B-C69B6073A4A9}"/>
                </a:ext>
              </a:extLst>
            </p:cNvPr>
            <p:cNvSpPr/>
            <p:nvPr/>
          </p:nvSpPr>
          <p:spPr>
            <a:xfrm>
              <a:off x="19176334" y="30806421"/>
              <a:ext cx="324276" cy="324051"/>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31"/>
            </a:p>
          </p:txBody>
        </p:sp>
        <p:sp>
          <p:nvSpPr>
            <p:cNvPr id="27" name="Étoile : 5 branches 26">
              <a:extLst>
                <a:ext uri="{FF2B5EF4-FFF2-40B4-BE49-F238E27FC236}">
                  <a16:creationId xmlns:a16="http://schemas.microsoft.com/office/drawing/2014/main" id="{747BD2ED-9C74-5BE0-F403-4F7C79E54F0C}"/>
                </a:ext>
              </a:extLst>
            </p:cNvPr>
            <p:cNvSpPr/>
            <p:nvPr/>
          </p:nvSpPr>
          <p:spPr>
            <a:xfrm>
              <a:off x="19560282" y="30806421"/>
              <a:ext cx="324276" cy="324051"/>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31"/>
            </a:p>
          </p:txBody>
        </p:sp>
        <p:sp>
          <p:nvSpPr>
            <p:cNvPr id="28" name="Étoile : 5 branches 27">
              <a:extLst>
                <a:ext uri="{FF2B5EF4-FFF2-40B4-BE49-F238E27FC236}">
                  <a16:creationId xmlns:a16="http://schemas.microsoft.com/office/drawing/2014/main" id="{80569E93-7C77-9A73-B7DB-56371E002700}"/>
                </a:ext>
              </a:extLst>
            </p:cNvPr>
            <p:cNvSpPr/>
            <p:nvPr/>
          </p:nvSpPr>
          <p:spPr>
            <a:xfrm>
              <a:off x="19176334" y="31185275"/>
              <a:ext cx="324276" cy="324051"/>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31"/>
            </a:p>
          </p:txBody>
        </p:sp>
        <p:sp>
          <p:nvSpPr>
            <p:cNvPr id="29" name="Rectangle 28">
              <a:extLst>
                <a:ext uri="{FF2B5EF4-FFF2-40B4-BE49-F238E27FC236}">
                  <a16:creationId xmlns:a16="http://schemas.microsoft.com/office/drawing/2014/main" id="{2CB5455F-18FA-F83C-07FD-120208B5FE26}"/>
                </a:ext>
              </a:extLst>
            </p:cNvPr>
            <p:cNvSpPr/>
            <p:nvPr/>
          </p:nvSpPr>
          <p:spPr>
            <a:xfrm>
              <a:off x="18813807" y="30486550"/>
              <a:ext cx="251639" cy="25549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31"/>
            </a:p>
          </p:txBody>
        </p:sp>
        <p:sp>
          <p:nvSpPr>
            <p:cNvPr id="30" name="Rectangle 29">
              <a:extLst>
                <a:ext uri="{FF2B5EF4-FFF2-40B4-BE49-F238E27FC236}">
                  <a16:creationId xmlns:a16="http://schemas.microsoft.com/office/drawing/2014/main" id="{E136095F-1C90-F34B-8460-420D08C69104}"/>
                </a:ext>
              </a:extLst>
            </p:cNvPr>
            <p:cNvSpPr/>
            <p:nvPr/>
          </p:nvSpPr>
          <p:spPr>
            <a:xfrm>
              <a:off x="18811464" y="30874975"/>
              <a:ext cx="251639" cy="25549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31"/>
            </a:p>
          </p:txBody>
        </p:sp>
        <p:sp>
          <p:nvSpPr>
            <p:cNvPr id="31" name="Rectangle 30">
              <a:extLst>
                <a:ext uri="{FF2B5EF4-FFF2-40B4-BE49-F238E27FC236}">
                  <a16:creationId xmlns:a16="http://schemas.microsoft.com/office/drawing/2014/main" id="{05A1E0CC-1765-0C88-CED2-0ABA5E9F8D7E}"/>
                </a:ext>
              </a:extLst>
            </p:cNvPr>
            <p:cNvSpPr/>
            <p:nvPr/>
          </p:nvSpPr>
          <p:spPr>
            <a:xfrm>
              <a:off x="18811464" y="31253829"/>
              <a:ext cx="251639" cy="25549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31"/>
            </a:p>
          </p:txBody>
        </p:sp>
        <p:pic>
          <p:nvPicPr>
            <p:cNvPr id="32" name="Image 31" descr="Une image contenant Graphique, vert, graphisme, Caractère coloré&#10;&#10;Description générée automatiquement">
              <a:extLst>
                <a:ext uri="{FF2B5EF4-FFF2-40B4-BE49-F238E27FC236}">
                  <a16:creationId xmlns:a16="http://schemas.microsoft.com/office/drawing/2014/main" id="{FF8FC7AF-36DA-6E47-E4B3-BE7345C156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11464" y="30333990"/>
              <a:ext cx="375614" cy="375614"/>
            </a:xfrm>
            <a:prstGeom prst="rect">
              <a:avLst/>
            </a:prstGeom>
          </p:spPr>
        </p:pic>
      </p:grpSp>
      <p:sp>
        <p:nvSpPr>
          <p:cNvPr id="33" name="ZoneTexte 32">
            <a:extLst>
              <a:ext uri="{FF2B5EF4-FFF2-40B4-BE49-F238E27FC236}">
                <a16:creationId xmlns:a16="http://schemas.microsoft.com/office/drawing/2014/main" id="{4DC785D4-8377-3267-0ACD-A1580FD2BED6}"/>
              </a:ext>
            </a:extLst>
          </p:cNvPr>
          <p:cNvSpPr txBox="1"/>
          <p:nvPr/>
        </p:nvSpPr>
        <p:spPr>
          <a:xfrm>
            <a:off x="6673439" y="1132876"/>
            <a:ext cx="4639000" cy="1323439"/>
          </a:xfrm>
          <a:prstGeom prst="rect">
            <a:avLst/>
          </a:prstGeom>
          <a:noFill/>
        </p:spPr>
        <p:txBody>
          <a:bodyPr wrap="square" rtlCol="0">
            <a:spAutoFit/>
          </a:bodyPr>
          <a:lstStyle/>
          <a:p>
            <a:pPr marL="84226" indent="-84226">
              <a:buFont typeface="Wingdings" panose="05000000000000000000" pitchFamily="2" charset="2"/>
              <a:buChar char="Ø"/>
            </a:pPr>
            <a:r>
              <a:rPr lang="fr-FR" sz="2000" b="1" dirty="0">
                <a:solidFill>
                  <a:srgbClr val="002060"/>
                </a:solidFill>
              </a:rPr>
              <a:t> </a:t>
            </a:r>
            <a:r>
              <a:rPr lang="fr-FR" sz="2000" b="1" dirty="0" err="1">
                <a:solidFill>
                  <a:srgbClr val="002060"/>
                </a:solidFill>
              </a:rPr>
              <a:t>Supervised</a:t>
            </a:r>
            <a:r>
              <a:rPr lang="fr-FR" sz="2000" b="1" dirty="0">
                <a:solidFill>
                  <a:srgbClr val="002060"/>
                </a:solidFill>
              </a:rPr>
              <a:t> </a:t>
            </a:r>
            <a:r>
              <a:rPr lang="fr-FR" sz="2000" b="1" dirty="0" err="1">
                <a:solidFill>
                  <a:srgbClr val="002060"/>
                </a:solidFill>
              </a:rPr>
              <a:t>learning</a:t>
            </a:r>
            <a:r>
              <a:rPr lang="fr-FR" sz="2000" b="1" dirty="0">
                <a:solidFill>
                  <a:srgbClr val="002060"/>
                </a:solidFill>
              </a:rPr>
              <a:t> model</a:t>
            </a:r>
          </a:p>
          <a:p>
            <a:pPr marL="285750" indent="-285750">
              <a:buFontTx/>
              <a:buChar char="-"/>
            </a:pPr>
            <a:r>
              <a:rPr lang="en-US" sz="2000" dirty="0"/>
              <a:t>Few data and many features  </a:t>
            </a:r>
          </a:p>
          <a:p>
            <a:pPr marL="285750" indent="-285750">
              <a:buFontTx/>
              <a:buChar char="-"/>
            </a:pPr>
            <a:r>
              <a:rPr lang="en-US" sz="2000" dirty="0"/>
              <a:t>Multimodal and dynamic (time series) </a:t>
            </a:r>
          </a:p>
          <a:p>
            <a:pPr marL="285750" indent="-285750">
              <a:buFontTx/>
              <a:buChar char="-"/>
            </a:pPr>
            <a:r>
              <a:rPr lang="en-US" sz="2000" dirty="0"/>
              <a:t>Interpretable and explainable model</a:t>
            </a:r>
            <a:endParaRPr lang="fr-FR" sz="2000" dirty="0"/>
          </a:p>
        </p:txBody>
      </p:sp>
      <p:pic>
        <p:nvPicPr>
          <p:cNvPr id="34" name="Image 33">
            <a:extLst>
              <a:ext uri="{FF2B5EF4-FFF2-40B4-BE49-F238E27FC236}">
                <a16:creationId xmlns:a16="http://schemas.microsoft.com/office/drawing/2014/main" id="{2517BFF4-16F7-2C8E-3524-4EC08D89253A}"/>
              </a:ext>
            </a:extLst>
          </p:cNvPr>
          <p:cNvPicPr>
            <a:picLocks noChangeAspect="1"/>
          </p:cNvPicPr>
          <p:nvPr/>
        </p:nvPicPr>
        <p:blipFill>
          <a:blip r:embed="rId7"/>
          <a:stretch>
            <a:fillRect/>
          </a:stretch>
        </p:blipFill>
        <p:spPr>
          <a:xfrm>
            <a:off x="4134310" y="3311346"/>
            <a:ext cx="964603" cy="680899"/>
          </a:xfrm>
          <a:prstGeom prst="rect">
            <a:avLst/>
          </a:prstGeom>
        </p:spPr>
      </p:pic>
      <p:pic>
        <p:nvPicPr>
          <p:cNvPr id="35" name="Image 34" descr="Une image contenant habits, chaussures, meubles, personne&#10;&#10;Description générée automatiquement">
            <a:extLst>
              <a:ext uri="{FF2B5EF4-FFF2-40B4-BE49-F238E27FC236}">
                <a16:creationId xmlns:a16="http://schemas.microsoft.com/office/drawing/2014/main" id="{F6FE3306-0A2C-2FDD-6EC2-256E5D7D11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8925" y="3146293"/>
            <a:ext cx="1802819" cy="1132661"/>
          </a:xfrm>
          <a:prstGeom prst="rect">
            <a:avLst/>
          </a:prstGeom>
        </p:spPr>
      </p:pic>
      <p:sp>
        <p:nvSpPr>
          <p:cNvPr id="5" name="Espace réservé du numéro de diapositive 4">
            <a:extLst>
              <a:ext uri="{FF2B5EF4-FFF2-40B4-BE49-F238E27FC236}">
                <a16:creationId xmlns:a16="http://schemas.microsoft.com/office/drawing/2014/main" id="{37D9B996-1C41-FE2F-0CB5-7F57475608A6}"/>
              </a:ext>
            </a:extLst>
          </p:cNvPr>
          <p:cNvSpPr>
            <a:spLocks noGrp="1"/>
          </p:cNvSpPr>
          <p:nvPr>
            <p:ph type="sldNum" sz="quarter" idx="12"/>
          </p:nvPr>
        </p:nvSpPr>
        <p:spPr/>
        <p:txBody>
          <a:bodyPr/>
          <a:lstStyle/>
          <a:p>
            <a:fld id="{3A98EE3D-8CD1-4C3F-BD1C-C98C9596463C}" type="slidenum">
              <a:rPr lang="en-US" smtClean="0"/>
              <a:t>13</a:t>
            </a:fld>
            <a:endParaRPr lang="en-US" dirty="0"/>
          </a:p>
        </p:txBody>
      </p:sp>
    </p:spTree>
    <p:extLst>
      <p:ext uri="{BB962C8B-B14F-4D97-AF65-F5344CB8AC3E}">
        <p14:creationId xmlns:p14="http://schemas.microsoft.com/office/powerpoint/2010/main" val="3284301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diagramme, Plan&#10;&#10;Description générée automatiquement">
            <a:extLst>
              <a:ext uri="{FF2B5EF4-FFF2-40B4-BE49-F238E27FC236}">
                <a16:creationId xmlns:a16="http://schemas.microsoft.com/office/drawing/2014/main" id="{76A5EDD9-BA81-E1E3-00ED-637A21BA2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 y="0"/>
            <a:ext cx="10469880" cy="6858000"/>
          </a:xfrm>
          <a:prstGeom prst="rect">
            <a:avLst/>
          </a:prstGeom>
        </p:spPr>
      </p:pic>
      <p:sp>
        <p:nvSpPr>
          <p:cNvPr id="5" name="Espace réservé du numéro de diapositive 4">
            <a:extLst>
              <a:ext uri="{FF2B5EF4-FFF2-40B4-BE49-F238E27FC236}">
                <a16:creationId xmlns:a16="http://schemas.microsoft.com/office/drawing/2014/main" id="{5D1A35F0-4412-5F55-06DA-EA33D68F9442}"/>
              </a:ext>
            </a:extLst>
          </p:cNvPr>
          <p:cNvSpPr>
            <a:spLocks noGrp="1"/>
          </p:cNvSpPr>
          <p:nvPr>
            <p:ph type="sldNum" sz="quarter" idx="12"/>
          </p:nvPr>
        </p:nvSpPr>
        <p:spPr/>
        <p:txBody>
          <a:bodyPr/>
          <a:lstStyle/>
          <a:p>
            <a:fld id="{3A98EE3D-8CD1-4C3F-BD1C-C98C9596463C}" type="slidenum">
              <a:rPr lang="en-US" smtClean="0"/>
              <a:t>14</a:t>
            </a:fld>
            <a:endParaRPr lang="en-US" dirty="0"/>
          </a:p>
        </p:txBody>
      </p:sp>
    </p:spTree>
    <p:extLst>
      <p:ext uri="{BB962C8B-B14F-4D97-AF65-F5344CB8AC3E}">
        <p14:creationId xmlns:p14="http://schemas.microsoft.com/office/powerpoint/2010/main" val="2399604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D642CC-10C3-BB4C-1E70-DDD4CEDD25DF}"/>
              </a:ext>
            </a:extLst>
          </p:cNvPr>
          <p:cNvSpPr>
            <a:spLocks noGrp="1"/>
          </p:cNvSpPr>
          <p:nvPr>
            <p:ph type="title"/>
          </p:nvPr>
        </p:nvSpPr>
        <p:spPr/>
        <p:txBody>
          <a:bodyPr/>
          <a:lstStyle/>
          <a:p>
            <a:r>
              <a:rPr lang="fr-FR" dirty="0" err="1"/>
              <a:t>Purpose</a:t>
            </a:r>
            <a:r>
              <a:rPr lang="fr-FR" dirty="0"/>
              <a:t> of </a:t>
            </a:r>
            <a:r>
              <a:rPr lang="fr-FR" dirty="0" err="1"/>
              <a:t>my</a:t>
            </a:r>
            <a:r>
              <a:rPr lang="fr-FR" dirty="0"/>
              <a:t> </a:t>
            </a:r>
            <a:r>
              <a:rPr lang="fr-FR" dirty="0" err="1"/>
              <a:t>thesis</a:t>
            </a:r>
            <a:endParaRPr lang="fr-FR" dirty="0"/>
          </a:p>
        </p:txBody>
      </p:sp>
      <p:pic>
        <p:nvPicPr>
          <p:cNvPr id="24" name="Image 23" descr="Snapshot of the virtual audience | Download Scientific Diagram">
            <a:extLst>
              <a:ext uri="{FF2B5EF4-FFF2-40B4-BE49-F238E27FC236}">
                <a16:creationId xmlns:a16="http://schemas.microsoft.com/office/drawing/2014/main" id="{00993716-C5E2-0FE1-6F08-2BD8D67810F4}"/>
              </a:ext>
            </a:extLst>
          </p:cNvPr>
          <p:cNvPicPr/>
          <p:nvPr/>
        </p:nvPicPr>
        <p:blipFill rotWithShape="1">
          <a:blip r:embed="rId3">
            <a:extLst>
              <a:ext uri="{28A0092B-C50C-407E-A947-70E740481C1C}">
                <a14:useLocalDpi xmlns:a14="http://schemas.microsoft.com/office/drawing/2010/main" val="0"/>
              </a:ext>
            </a:extLst>
          </a:blip>
          <a:srcRect l="-332" t="21127" r="1" b="3944"/>
          <a:stretch/>
        </p:blipFill>
        <p:spPr bwMode="auto">
          <a:xfrm>
            <a:off x="781534" y="2425843"/>
            <a:ext cx="1800200" cy="1167585"/>
          </a:xfrm>
          <a:prstGeom prst="rect">
            <a:avLst/>
          </a:prstGeom>
          <a:noFill/>
          <a:ln>
            <a:noFill/>
          </a:ln>
          <a:extLst>
            <a:ext uri="{53640926-AAD7-44D8-BBD7-CCE9431645EC}">
              <a14:shadowObscured xmlns:a14="http://schemas.microsoft.com/office/drawing/2010/main"/>
            </a:ext>
          </a:extLst>
        </p:spPr>
      </p:pic>
      <p:grpSp>
        <p:nvGrpSpPr>
          <p:cNvPr id="40" name="Groupe 39">
            <a:extLst>
              <a:ext uri="{FF2B5EF4-FFF2-40B4-BE49-F238E27FC236}">
                <a16:creationId xmlns:a16="http://schemas.microsoft.com/office/drawing/2014/main" id="{F35DAE7D-9676-524C-0F37-8492B7DB431D}"/>
              </a:ext>
            </a:extLst>
          </p:cNvPr>
          <p:cNvGrpSpPr/>
          <p:nvPr/>
        </p:nvGrpSpPr>
        <p:grpSpPr>
          <a:xfrm>
            <a:off x="8754983" y="2344122"/>
            <a:ext cx="3104974" cy="2809306"/>
            <a:chOff x="6543924" y="2956660"/>
            <a:chExt cx="3145864" cy="3497775"/>
          </a:xfrm>
        </p:grpSpPr>
        <p:sp>
          <p:nvSpPr>
            <p:cNvPr id="25" name="ZoneTexte 24">
              <a:extLst>
                <a:ext uri="{FF2B5EF4-FFF2-40B4-BE49-F238E27FC236}">
                  <a16:creationId xmlns:a16="http://schemas.microsoft.com/office/drawing/2014/main" id="{EF96C2CC-E2DC-2644-922F-014E253FC64D}"/>
                </a:ext>
              </a:extLst>
            </p:cNvPr>
            <p:cNvSpPr txBox="1"/>
            <p:nvPr/>
          </p:nvSpPr>
          <p:spPr>
            <a:xfrm>
              <a:off x="6591208" y="3136376"/>
              <a:ext cx="3091634" cy="2797379"/>
            </a:xfrm>
            <a:prstGeom prst="rect">
              <a:avLst/>
            </a:prstGeom>
            <a:noFill/>
          </p:spPr>
          <p:txBody>
            <a:bodyPr wrap="square" rtlCol="0">
              <a:spAutoFit/>
            </a:bodyPr>
            <a:lstStyle/>
            <a:p>
              <a:pPr algn="ctr"/>
              <a:r>
                <a:rPr lang="fr-FR" sz="2000" b="1" i="1" dirty="0">
                  <a:solidFill>
                    <a:srgbClr val="3978BC"/>
                  </a:solidFill>
                </a:rPr>
                <a:t>Indicateurs de la qualité </a:t>
              </a:r>
            </a:p>
            <a:p>
              <a:pPr algn="ctr"/>
              <a:r>
                <a:rPr lang="fr-FR" sz="2000" b="1" i="1" dirty="0">
                  <a:solidFill>
                    <a:srgbClr val="3978BC"/>
                  </a:solidFill>
                </a:rPr>
                <a:t>de prise de parole </a:t>
              </a:r>
            </a:p>
            <a:p>
              <a:pPr algn="ctr"/>
              <a:endParaRPr lang="fr-FR" sz="2000" dirty="0"/>
            </a:p>
            <a:p>
              <a:pPr algn="ctr"/>
              <a:r>
                <a:rPr lang="fr-FR" sz="2000" i="1" dirty="0" err="1"/>
                <a:t>Prosody</a:t>
              </a:r>
              <a:r>
                <a:rPr lang="fr-FR" sz="2000" i="1" dirty="0"/>
                <a:t>, body </a:t>
              </a:r>
              <a:r>
                <a:rPr lang="fr-FR" sz="2000" i="1" dirty="0" err="1"/>
                <a:t>movements</a:t>
              </a:r>
              <a:r>
                <a:rPr lang="fr-FR" sz="2000" i="1" dirty="0"/>
                <a:t>, </a:t>
              </a:r>
              <a:r>
                <a:rPr lang="fr-FR" sz="2000" i="1" dirty="0" err="1"/>
                <a:t>gestures</a:t>
              </a:r>
              <a:r>
                <a:rPr lang="fr-FR" sz="2000" i="1" dirty="0"/>
                <a:t>, facial expressions, speed of speech, pauses, silences, </a:t>
              </a:r>
              <a:r>
                <a:rPr lang="fr-FR" sz="2000" i="1" dirty="0" err="1"/>
                <a:t>disfluencies</a:t>
              </a:r>
              <a:r>
                <a:rPr lang="fr-FR" sz="2000" i="1" dirty="0"/>
                <a:t>… </a:t>
              </a:r>
            </a:p>
          </p:txBody>
        </p:sp>
        <p:sp>
          <p:nvSpPr>
            <p:cNvPr id="26" name="Rectangle 25">
              <a:extLst>
                <a:ext uri="{FF2B5EF4-FFF2-40B4-BE49-F238E27FC236}">
                  <a16:creationId xmlns:a16="http://schemas.microsoft.com/office/drawing/2014/main" id="{F495F4EF-7591-5146-95D7-3727B14B90F5}"/>
                </a:ext>
              </a:extLst>
            </p:cNvPr>
            <p:cNvSpPr/>
            <p:nvPr/>
          </p:nvSpPr>
          <p:spPr>
            <a:xfrm>
              <a:off x="6543924" y="2956660"/>
              <a:ext cx="3145864" cy="3497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7" name="ZoneTexte 26">
            <a:extLst>
              <a:ext uri="{FF2B5EF4-FFF2-40B4-BE49-F238E27FC236}">
                <a16:creationId xmlns:a16="http://schemas.microsoft.com/office/drawing/2014/main" id="{F03038CF-43C3-CF0A-BC5C-C703509A48EF}"/>
              </a:ext>
            </a:extLst>
          </p:cNvPr>
          <p:cNvSpPr txBox="1"/>
          <p:nvPr/>
        </p:nvSpPr>
        <p:spPr>
          <a:xfrm>
            <a:off x="2789288" y="2828835"/>
            <a:ext cx="5965696" cy="1477328"/>
          </a:xfrm>
          <a:prstGeom prst="rect">
            <a:avLst/>
          </a:prstGeom>
          <a:noFill/>
        </p:spPr>
        <p:txBody>
          <a:bodyPr wrap="square" rtlCol="0">
            <a:spAutoFit/>
          </a:bodyPr>
          <a:lstStyle/>
          <a:p>
            <a:r>
              <a:rPr lang="fr-FR" u="sng" dirty="0"/>
              <a:t>Type of </a:t>
            </a:r>
            <a:r>
              <a:rPr lang="fr-FR" u="sng" dirty="0" err="1"/>
              <a:t>virtual</a:t>
            </a:r>
            <a:r>
              <a:rPr lang="fr-FR" u="sng" dirty="0"/>
              <a:t> audience :</a:t>
            </a:r>
          </a:p>
          <a:p>
            <a:pPr marL="171450" indent="-171450">
              <a:buFontTx/>
              <a:buChar char="-"/>
            </a:pPr>
            <a:r>
              <a:rPr lang="fr-FR" dirty="0" err="1">
                <a:solidFill>
                  <a:srgbClr val="FF0000"/>
                </a:solidFill>
              </a:rPr>
              <a:t>Gender</a:t>
            </a:r>
            <a:r>
              <a:rPr lang="fr-FR" dirty="0"/>
              <a:t> of </a:t>
            </a:r>
            <a:r>
              <a:rPr lang="fr-FR" dirty="0" err="1"/>
              <a:t>virtual</a:t>
            </a:r>
            <a:r>
              <a:rPr lang="fr-FR" dirty="0"/>
              <a:t> audience (Male, </a:t>
            </a:r>
            <a:r>
              <a:rPr lang="fr-FR" dirty="0" err="1"/>
              <a:t>Female</a:t>
            </a:r>
            <a:r>
              <a:rPr lang="fr-FR" dirty="0"/>
              <a:t>, Mixed)</a:t>
            </a:r>
          </a:p>
          <a:p>
            <a:pPr marL="171450" indent="-171450">
              <a:buFontTx/>
              <a:buChar char="-"/>
            </a:pPr>
            <a:r>
              <a:rPr lang="fr-FR" dirty="0">
                <a:solidFill>
                  <a:srgbClr val="FF0000"/>
                </a:solidFill>
              </a:rPr>
              <a:t>Size</a:t>
            </a:r>
            <a:r>
              <a:rPr lang="fr-FR" dirty="0"/>
              <a:t> of </a:t>
            </a:r>
            <a:r>
              <a:rPr lang="fr-FR" dirty="0" err="1"/>
              <a:t>virtual</a:t>
            </a:r>
            <a:r>
              <a:rPr lang="fr-FR" dirty="0"/>
              <a:t> audience (</a:t>
            </a:r>
            <a:r>
              <a:rPr lang="fr-FR" dirty="0" err="1"/>
              <a:t>number</a:t>
            </a:r>
            <a:r>
              <a:rPr lang="fr-FR" dirty="0"/>
              <a:t> of agents)</a:t>
            </a:r>
          </a:p>
          <a:p>
            <a:pPr marL="171450" indent="-171450">
              <a:buFontTx/>
              <a:buChar char="-"/>
            </a:pPr>
            <a:r>
              <a:rPr lang="fr-FR" dirty="0">
                <a:solidFill>
                  <a:srgbClr val="FF0000"/>
                </a:solidFill>
              </a:rPr>
              <a:t>Attitude sociale </a:t>
            </a:r>
            <a:r>
              <a:rPr lang="fr-FR" dirty="0"/>
              <a:t>of </a:t>
            </a:r>
            <a:r>
              <a:rPr lang="fr-FR" dirty="0" err="1"/>
              <a:t>virtual</a:t>
            </a:r>
            <a:r>
              <a:rPr lang="fr-FR" dirty="0"/>
              <a:t> audience (Positive, Négative and neutral)</a:t>
            </a:r>
          </a:p>
        </p:txBody>
      </p:sp>
      <p:sp>
        <p:nvSpPr>
          <p:cNvPr id="28" name="ZoneTexte 27">
            <a:extLst>
              <a:ext uri="{FF2B5EF4-FFF2-40B4-BE49-F238E27FC236}">
                <a16:creationId xmlns:a16="http://schemas.microsoft.com/office/drawing/2014/main" id="{E883616E-B6D8-E27B-97D3-E8032006C0A4}"/>
              </a:ext>
            </a:extLst>
          </p:cNvPr>
          <p:cNvSpPr txBox="1"/>
          <p:nvPr/>
        </p:nvSpPr>
        <p:spPr>
          <a:xfrm>
            <a:off x="9100956" y="1436906"/>
            <a:ext cx="2452840" cy="707886"/>
          </a:xfrm>
          <a:prstGeom prst="rect">
            <a:avLst/>
          </a:prstGeom>
          <a:noFill/>
        </p:spPr>
        <p:txBody>
          <a:bodyPr wrap="square" rtlCol="0">
            <a:spAutoFit/>
          </a:bodyPr>
          <a:lstStyle/>
          <a:p>
            <a:pPr algn="ctr"/>
            <a:r>
              <a:rPr lang="fr-FR" sz="2000" u="sng" dirty="0" err="1"/>
              <a:t>Assessment</a:t>
            </a:r>
            <a:r>
              <a:rPr lang="fr-FR" sz="2000" u="sng" dirty="0"/>
              <a:t> of performance</a:t>
            </a:r>
            <a:endParaRPr lang="fr-FR" sz="2000" dirty="0"/>
          </a:p>
        </p:txBody>
      </p:sp>
      <p:sp>
        <p:nvSpPr>
          <p:cNvPr id="29" name="ZoneTexte 28">
            <a:extLst>
              <a:ext uri="{FF2B5EF4-FFF2-40B4-BE49-F238E27FC236}">
                <a16:creationId xmlns:a16="http://schemas.microsoft.com/office/drawing/2014/main" id="{A3AB24E7-FE89-D844-7086-2AD81CCE3DE6}"/>
              </a:ext>
            </a:extLst>
          </p:cNvPr>
          <p:cNvSpPr txBox="1"/>
          <p:nvPr/>
        </p:nvSpPr>
        <p:spPr>
          <a:xfrm>
            <a:off x="4538310" y="5648012"/>
            <a:ext cx="2452840" cy="707886"/>
          </a:xfrm>
          <a:prstGeom prst="rect">
            <a:avLst/>
          </a:prstGeom>
          <a:noFill/>
        </p:spPr>
        <p:txBody>
          <a:bodyPr wrap="square" rtlCol="0">
            <a:spAutoFit/>
          </a:bodyPr>
          <a:lstStyle/>
          <a:p>
            <a:pPr algn="ctr"/>
            <a:r>
              <a:rPr lang="fr-FR" sz="2000" u="sng" dirty="0"/>
              <a:t>Adaptation of </a:t>
            </a:r>
            <a:r>
              <a:rPr lang="fr-FR" sz="2000" u="sng" dirty="0" err="1"/>
              <a:t>virtual</a:t>
            </a:r>
            <a:r>
              <a:rPr lang="fr-FR" sz="2000" u="sng" dirty="0"/>
              <a:t> audience </a:t>
            </a:r>
            <a:r>
              <a:rPr lang="fr-FR" sz="2000" u="sng" dirty="0" err="1"/>
              <a:t>behavior</a:t>
            </a:r>
            <a:endParaRPr lang="fr-FR" sz="2000" dirty="0"/>
          </a:p>
        </p:txBody>
      </p:sp>
      <p:cxnSp>
        <p:nvCxnSpPr>
          <p:cNvPr id="30" name="Connecteur : en arc 29">
            <a:extLst>
              <a:ext uri="{FF2B5EF4-FFF2-40B4-BE49-F238E27FC236}">
                <a16:creationId xmlns:a16="http://schemas.microsoft.com/office/drawing/2014/main" id="{C9A4D77C-3422-04FD-E39B-D685D7B13A46}"/>
              </a:ext>
            </a:extLst>
          </p:cNvPr>
          <p:cNvCxnSpPr>
            <a:cxnSpLocks/>
            <a:stCxn id="26" idx="2"/>
            <a:endCxn id="29" idx="3"/>
          </p:cNvCxnSpPr>
          <p:nvPr/>
        </p:nvCxnSpPr>
        <p:spPr>
          <a:xfrm rot="5400000">
            <a:off x="8225047" y="3919531"/>
            <a:ext cx="848527" cy="331632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eur : en arc 30">
            <a:extLst>
              <a:ext uri="{FF2B5EF4-FFF2-40B4-BE49-F238E27FC236}">
                <a16:creationId xmlns:a16="http://schemas.microsoft.com/office/drawing/2014/main" id="{A7BE6DDB-B6D6-5386-8AC2-C621D785613D}"/>
              </a:ext>
            </a:extLst>
          </p:cNvPr>
          <p:cNvCxnSpPr>
            <a:cxnSpLocks/>
            <a:stCxn id="27" idx="0"/>
          </p:cNvCxnSpPr>
          <p:nvPr/>
        </p:nvCxnSpPr>
        <p:spPr>
          <a:xfrm rot="5400000" flipH="1" flipV="1">
            <a:off x="6925173" y="637814"/>
            <a:ext cx="1037984" cy="334405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eur : en arc 31">
            <a:extLst>
              <a:ext uri="{FF2B5EF4-FFF2-40B4-BE49-F238E27FC236}">
                <a16:creationId xmlns:a16="http://schemas.microsoft.com/office/drawing/2014/main" id="{277F30B2-8057-234A-7DD3-3DC7CB22E617}"/>
              </a:ext>
            </a:extLst>
          </p:cNvPr>
          <p:cNvCxnSpPr>
            <a:cxnSpLocks/>
            <a:stCxn id="29" idx="1"/>
          </p:cNvCxnSpPr>
          <p:nvPr/>
        </p:nvCxnSpPr>
        <p:spPr>
          <a:xfrm rot="10800000">
            <a:off x="3437018" y="4240531"/>
            <a:ext cx="1101292" cy="176142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33" name="Image 32">
            <a:extLst>
              <a:ext uri="{FF2B5EF4-FFF2-40B4-BE49-F238E27FC236}">
                <a16:creationId xmlns:a16="http://schemas.microsoft.com/office/drawing/2014/main" id="{91AB6E6A-DD14-EB09-1192-448CD8034B8D}"/>
              </a:ext>
            </a:extLst>
          </p:cNvPr>
          <p:cNvPicPr>
            <a:picLocks noChangeAspect="1"/>
          </p:cNvPicPr>
          <p:nvPr/>
        </p:nvPicPr>
        <p:blipFill>
          <a:blip r:embed="rId4"/>
          <a:stretch>
            <a:fillRect/>
          </a:stretch>
        </p:blipFill>
        <p:spPr>
          <a:xfrm>
            <a:off x="10222586" y="929992"/>
            <a:ext cx="209579" cy="295316"/>
          </a:xfrm>
          <a:prstGeom prst="rect">
            <a:avLst/>
          </a:prstGeom>
        </p:spPr>
      </p:pic>
      <p:pic>
        <p:nvPicPr>
          <p:cNvPr id="34" name="Image 33">
            <a:extLst>
              <a:ext uri="{FF2B5EF4-FFF2-40B4-BE49-F238E27FC236}">
                <a16:creationId xmlns:a16="http://schemas.microsoft.com/office/drawing/2014/main" id="{ADA5AF16-110D-147A-855F-FB23CD42DD30}"/>
              </a:ext>
            </a:extLst>
          </p:cNvPr>
          <p:cNvPicPr>
            <a:picLocks noChangeAspect="1"/>
          </p:cNvPicPr>
          <p:nvPr/>
        </p:nvPicPr>
        <p:blipFill>
          <a:blip r:embed="rId4"/>
          <a:stretch>
            <a:fillRect/>
          </a:stretch>
        </p:blipFill>
        <p:spPr>
          <a:xfrm>
            <a:off x="3882873" y="2344122"/>
            <a:ext cx="209579" cy="295316"/>
          </a:xfrm>
          <a:prstGeom prst="rect">
            <a:avLst/>
          </a:prstGeom>
        </p:spPr>
      </p:pic>
      <p:pic>
        <p:nvPicPr>
          <p:cNvPr id="35" name="Image 34">
            <a:extLst>
              <a:ext uri="{FF2B5EF4-FFF2-40B4-BE49-F238E27FC236}">
                <a16:creationId xmlns:a16="http://schemas.microsoft.com/office/drawing/2014/main" id="{606195D1-E9C2-0F4E-27A1-D923D01D5991}"/>
              </a:ext>
            </a:extLst>
          </p:cNvPr>
          <p:cNvPicPr>
            <a:picLocks noChangeAspect="1"/>
          </p:cNvPicPr>
          <p:nvPr/>
        </p:nvPicPr>
        <p:blipFill>
          <a:blip r:embed="rId4"/>
          <a:stretch>
            <a:fillRect/>
          </a:stretch>
        </p:blipFill>
        <p:spPr>
          <a:xfrm>
            <a:off x="5691261" y="5153428"/>
            <a:ext cx="209579" cy="295316"/>
          </a:xfrm>
          <a:prstGeom prst="rect">
            <a:avLst/>
          </a:prstGeom>
        </p:spPr>
      </p:pic>
      <p:pic>
        <p:nvPicPr>
          <p:cNvPr id="46" name="Image 45" descr="Une image contenant ciel, lunettes, personne, nuage&#10;&#10;Description générée automatiquement">
            <a:extLst>
              <a:ext uri="{FF2B5EF4-FFF2-40B4-BE49-F238E27FC236}">
                <a16:creationId xmlns:a16="http://schemas.microsoft.com/office/drawing/2014/main" id="{C791D255-EE8F-D323-A706-0419D7530E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910" y="4509810"/>
            <a:ext cx="1218196" cy="791276"/>
          </a:xfrm>
          <a:prstGeom prst="rect">
            <a:avLst/>
          </a:prstGeom>
        </p:spPr>
      </p:pic>
      <p:sp>
        <p:nvSpPr>
          <p:cNvPr id="4" name="Rectangle 3">
            <a:extLst>
              <a:ext uri="{FF2B5EF4-FFF2-40B4-BE49-F238E27FC236}">
                <a16:creationId xmlns:a16="http://schemas.microsoft.com/office/drawing/2014/main" id="{FCB75487-71F9-9EEB-21FE-1CC1363387CF}"/>
              </a:ext>
            </a:extLst>
          </p:cNvPr>
          <p:cNvSpPr/>
          <p:nvPr/>
        </p:nvSpPr>
        <p:spPr>
          <a:xfrm>
            <a:off x="649762" y="4309848"/>
            <a:ext cx="10082998" cy="2238197"/>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7A38169-C0F7-42AC-6BDB-75E94454BE58}"/>
              </a:ext>
            </a:extLst>
          </p:cNvPr>
          <p:cNvSpPr/>
          <p:nvPr/>
        </p:nvSpPr>
        <p:spPr>
          <a:xfrm>
            <a:off x="8666318" y="856045"/>
            <a:ext cx="3404985" cy="3448855"/>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ECE23F7-C02E-5FD7-5A36-E84E8F6C4895}"/>
              </a:ext>
            </a:extLst>
          </p:cNvPr>
          <p:cNvSpPr/>
          <p:nvPr/>
        </p:nvSpPr>
        <p:spPr>
          <a:xfrm>
            <a:off x="10732760" y="4309848"/>
            <a:ext cx="1396818" cy="2238198"/>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numéro de diapositive 9">
            <a:extLst>
              <a:ext uri="{FF2B5EF4-FFF2-40B4-BE49-F238E27FC236}">
                <a16:creationId xmlns:a16="http://schemas.microsoft.com/office/drawing/2014/main" id="{320AF88A-64BE-64FD-C03B-0E34D452C796}"/>
              </a:ext>
            </a:extLst>
          </p:cNvPr>
          <p:cNvSpPr>
            <a:spLocks noGrp="1"/>
          </p:cNvSpPr>
          <p:nvPr>
            <p:ph type="sldNum" sz="quarter" idx="12"/>
          </p:nvPr>
        </p:nvSpPr>
        <p:spPr/>
        <p:txBody>
          <a:bodyPr/>
          <a:lstStyle/>
          <a:p>
            <a:fld id="{3A98EE3D-8CD1-4C3F-BD1C-C98C9596463C}" type="slidenum">
              <a:rPr lang="en-US" smtClean="0"/>
              <a:t>15</a:t>
            </a:fld>
            <a:endParaRPr lang="en-US" dirty="0"/>
          </a:p>
        </p:txBody>
      </p:sp>
    </p:spTree>
    <p:extLst>
      <p:ext uri="{BB962C8B-B14F-4D97-AF65-F5344CB8AC3E}">
        <p14:creationId xmlns:p14="http://schemas.microsoft.com/office/powerpoint/2010/main" val="2469703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620AD7-D3F6-BF0E-3BE2-F64330270B14}"/>
              </a:ext>
            </a:extLst>
          </p:cNvPr>
          <p:cNvSpPr>
            <a:spLocks noGrp="1"/>
          </p:cNvSpPr>
          <p:nvPr>
            <p:ph type="title"/>
          </p:nvPr>
        </p:nvSpPr>
        <p:spPr>
          <a:xfrm>
            <a:off x="581191" y="657225"/>
            <a:ext cx="4482299" cy="776169"/>
          </a:xfrm>
        </p:spPr>
        <p:txBody>
          <a:bodyPr>
            <a:normAutofit fontScale="90000"/>
          </a:bodyPr>
          <a:lstStyle/>
          <a:p>
            <a:r>
              <a:rPr lang="fr-FR" dirty="0" err="1"/>
              <a:t>Theoritical</a:t>
            </a:r>
            <a:r>
              <a:rPr lang="fr-FR" dirty="0"/>
              <a:t> background</a:t>
            </a:r>
          </a:p>
        </p:txBody>
      </p:sp>
      <p:sp>
        <p:nvSpPr>
          <p:cNvPr id="3" name="Espace réservé du contenu 2">
            <a:extLst>
              <a:ext uri="{FF2B5EF4-FFF2-40B4-BE49-F238E27FC236}">
                <a16:creationId xmlns:a16="http://schemas.microsoft.com/office/drawing/2014/main" id="{977ED82F-08DF-487B-6D5C-5C2D3ADE4527}"/>
              </a:ext>
            </a:extLst>
          </p:cNvPr>
          <p:cNvSpPr>
            <a:spLocks noGrp="1"/>
          </p:cNvSpPr>
          <p:nvPr>
            <p:ph idx="1"/>
          </p:nvPr>
        </p:nvSpPr>
        <p:spPr>
          <a:xfrm>
            <a:off x="581193" y="2340863"/>
            <a:ext cx="5922478" cy="3762757"/>
          </a:xfrm>
        </p:spPr>
        <p:txBody>
          <a:bodyPr anchor="t">
            <a:normAutofit/>
          </a:bodyPr>
          <a:lstStyle/>
          <a:p>
            <a:pPr marL="0" indent="0">
              <a:buNone/>
            </a:pPr>
            <a:r>
              <a:rPr lang="fr-FR" sz="2000" b="1" dirty="0"/>
              <a:t>How to </a:t>
            </a:r>
            <a:r>
              <a:rPr lang="fr-FR" sz="2000" b="1" dirty="0" err="1"/>
              <a:t>build</a:t>
            </a:r>
            <a:r>
              <a:rPr lang="fr-FR" sz="2000" b="1" dirty="0"/>
              <a:t> a </a:t>
            </a:r>
            <a:r>
              <a:rPr lang="fr-FR" sz="2000" b="1" dirty="0" err="1"/>
              <a:t>virtual</a:t>
            </a:r>
            <a:r>
              <a:rPr lang="fr-FR" sz="2000" b="1" dirty="0"/>
              <a:t> audience ? </a:t>
            </a:r>
          </a:p>
          <a:p>
            <a:r>
              <a:rPr lang="fr-FR" sz="2000" dirty="0" err="1"/>
              <a:t>Listener</a:t>
            </a:r>
            <a:r>
              <a:rPr lang="fr-FR" sz="2000" dirty="0"/>
              <a:t> </a:t>
            </a:r>
            <a:r>
              <a:rPr lang="fr-FR" sz="2000" dirty="0" err="1">
                <a:sym typeface="Wingdings" panose="05000000000000000000" pitchFamily="2" charset="2"/>
              </a:rPr>
              <a:t>behavior</a:t>
            </a:r>
            <a:endParaRPr lang="fr-FR" sz="2000" dirty="0"/>
          </a:p>
          <a:p>
            <a:r>
              <a:rPr lang="fr-FR" sz="2000" b="1" dirty="0"/>
              <a:t>Social Attitude </a:t>
            </a:r>
            <a:r>
              <a:rPr lang="fr-FR" sz="2000" dirty="0"/>
              <a:t>: Combination of facial expressions, </a:t>
            </a:r>
            <a:r>
              <a:rPr lang="fr-FR" sz="2000" dirty="0" err="1"/>
              <a:t>head</a:t>
            </a:r>
            <a:r>
              <a:rPr lang="fr-FR" sz="2000" dirty="0"/>
              <a:t> </a:t>
            </a:r>
            <a:r>
              <a:rPr lang="fr-FR" sz="2000" dirty="0" err="1"/>
              <a:t>movements</a:t>
            </a:r>
            <a:r>
              <a:rPr lang="fr-FR" sz="2000" dirty="0"/>
              <a:t>, gaze direction, postures and </a:t>
            </a:r>
            <a:r>
              <a:rPr lang="fr-FR" sz="2000" dirty="0" err="1"/>
              <a:t>gestures</a:t>
            </a:r>
            <a:r>
              <a:rPr lang="fr-FR" sz="2000" dirty="0"/>
              <a:t>.</a:t>
            </a:r>
          </a:p>
          <a:p>
            <a:pPr marL="0" indent="0">
              <a:buNone/>
            </a:pPr>
            <a:r>
              <a:rPr lang="fr-FR" sz="2000" dirty="0"/>
              <a:t>Virtual audience </a:t>
            </a:r>
            <a:r>
              <a:rPr lang="fr-FR" sz="2000" dirty="0" err="1"/>
              <a:t>behavioral</a:t>
            </a:r>
            <a:r>
              <a:rPr lang="fr-FR" sz="2000" dirty="0"/>
              <a:t> model : </a:t>
            </a:r>
            <a:r>
              <a:rPr lang="fr-FR" sz="2000" b="1" dirty="0"/>
              <a:t>Valence / Arousal model </a:t>
            </a:r>
            <a:r>
              <a:rPr lang="fr-FR" sz="2000" dirty="0"/>
              <a:t>(</a:t>
            </a:r>
            <a:r>
              <a:rPr lang="fr-FR" sz="2000" dirty="0">
                <a:solidFill>
                  <a:schemeClr val="tx2">
                    <a:lumMod val="50000"/>
                    <a:lumOff val="50000"/>
                  </a:schemeClr>
                </a:solidFill>
              </a:rPr>
              <a:t>Chollet et al., 2017</a:t>
            </a:r>
            <a:r>
              <a:rPr lang="fr-FR" sz="2000" dirty="0"/>
              <a:t>)</a:t>
            </a:r>
          </a:p>
        </p:txBody>
      </p:sp>
      <p:sp>
        <p:nvSpPr>
          <p:cNvPr id="4" name="Titre 1">
            <a:extLst>
              <a:ext uri="{FF2B5EF4-FFF2-40B4-BE49-F238E27FC236}">
                <a16:creationId xmlns:a16="http://schemas.microsoft.com/office/drawing/2014/main" id="{CCF6F163-506C-E971-03ED-40B8CF46EAFA}"/>
              </a:ext>
            </a:extLst>
          </p:cNvPr>
          <p:cNvSpPr txBox="1">
            <a:spLocks/>
          </p:cNvSpPr>
          <p:nvPr/>
        </p:nvSpPr>
        <p:spPr>
          <a:xfrm>
            <a:off x="581190" y="1608581"/>
            <a:ext cx="6429210" cy="55710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Virtual audience</a:t>
            </a:r>
            <a:endParaRPr lang="fr-FR" sz="2400" dirty="0"/>
          </a:p>
        </p:txBody>
      </p:sp>
      <p:sp>
        <p:nvSpPr>
          <p:cNvPr id="5" name="Rectangle 1">
            <a:extLst>
              <a:ext uri="{FF2B5EF4-FFF2-40B4-BE49-F238E27FC236}">
                <a16:creationId xmlns:a16="http://schemas.microsoft.com/office/drawing/2014/main" id="{D6005ADC-C036-6E18-6E09-2AAC25E93A7C}"/>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7" name="ZoneTexte 6">
            <a:extLst>
              <a:ext uri="{FF2B5EF4-FFF2-40B4-BE49-F238E27FC236}">
                <a16:creationId xmlns:a16="http://schemas.microsoft.com/office/drawing/2014/main" id="{9434934F-F692-6124-A828-2B1FAE33FE0E}"/>
              </a:ext>
            </a:extLst>
          </p:cNvPr>
          <p:cNvSpPr txBox="1"/>
          <p:nvPr/>
        </p:nvSpPr>
        <p:spPr>
          <a:xfrm>
            <a:off x="7128512" y="4821316"/>
            <a:ext cx="3990974" cy="923330"/>
          </a:xfrm>
          <a:prstGeom prst="rect">
            <a:avLst/>
          </a:prstGeom>
          <a:noFill/>
        </p:spPr>
        <p:txBody>
          <a:bodyPr wrap="square">
            <a:spAutoFit/>
          </a:bodyPr>
          <a:lstStyle/>
          <a:p>
            <a:pPr marL="0" indent="0">
              <a:buNone/>
            </a:pPr>
            <a:r>
              <a:rPr lang="fr-FR" sz="1800" u="sng" dirty="0"/>
              <a:t>Valence</a:t>
            </a:r>
            <a:r>
              <a:rPr lang="fr-FR" sz="1800" dirty="0"/>
              <a:t> : </a:t>
            </a:r>
            <a:r>
              <a:rPr lang="fr-FR" sz="1800" dirty="0" err="1"/>
              <a:t>from</a:t>
            </a:r>
            <a:r>
              <a:rPr lang="fr-FR" sz="1800" dirty="0"/>
              <a:t> </a:t>
            </a:r>
            <a:r>
              <a:rPr lang="fr-FR" sz="1800" dirty="0" err="1"/>
              <a:t>negative</a:t>
            </a:r>
            <a:r>
              <a:rPr lang="fr-FR" sz="1800" dirty="0"/>
              <a:t> attitude to positive attitude</a:t>
            </a:r>
          </a:p>
          <a:p>
            <a:pPr marL="0" indent="0">
              <a:buNone/>
            </a:pPr>
            <a:r>
              <a:rPr lang="fr-FR" sz="1800" u="sng" dirty="0"/>
              <a:t>Arousal</a:t>
            </a:r>
            <a:r>
              <a:rPr lang="fr-FR" sz="1800" dirty="0"/>
              <a:t> : </a:t>
            </a:r>
            <a:r>
              <a:rPr lang="fr-FR" sz="1800" dirty="0" err="1"/>
              <a:t>from</a:t>
            </a:r>
            <a:r>
              <a:rPr lang="fr-FR" sz="1800" dirty="0"/>
              <a:t> </a:t>
            </a:r>
            <a:r>
              <a:rPr lang="fr-FR" sz="1800" dirty="0" err="1"/>
              <a:t>disengaged</a:t>
            </a:r>
            <a:r>
              <a:rPr lang="fr-FR" sz="1800" dirty="0"/>
              <a:t> to </a:t>
            </a:r>
            <a:r>
              <a:rPr lang="fr-FR" sz="1800" dirty="0" err="1"/>
              <a:t>engaged</a:t>
            </a:r>
            <a:r>
              <a:rPr lang="fr-FR" sz="1800" dirty="0"/>
              <a:t> </a:t>
            </a:r>
          </a:p>
        </p:txBody>
      </p:sp>
      <p:pic>
        <p:nvPicPr>
          <p:cNvPr id="11" name="Image 10">
            <a:extLst>
              <a:ext uri="{FF2B5EF4-FFF2-40B4-BE49-F238E27FC236}">
                <a16:creationId xmlns:a16="http://schemas.microsoft.com/office/drawing/2014/main" id="{EF75B17B-55A6-B84D-B4CC-A0244122E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8512" y="1739395"/>
            <a:ext cx="3990974" cy="2779706"/>
          </a:xfrm>
          <a:prstGeom prst="rect">
            <a:avLst/>
          </a:prstGeom>
        </p:spPr>
      </p:pic>
      <p:sp>
        <p:nvSpPr>
          <p:cNvPr id="12" name="ZoneTexte 11">
            <a:extLst>
              <a:ext uri="{FF2B5EF4-FFF2-40B4-BE49-F238E27FC236}">
                <a16:creationId xmlns:a16="http://schemas.microsoft.com/office/drawing/2014/main" id="{B8FC4CE9-CC86-E507-701B-51C5A7DB712D}"/>
              </a:ext>
            </a:extLst>
          </p:cNvPr>
          <p:cNvSpPr txBox="1"/>
          <p:nvPr/>
        </p:nvSpPr>
        <p:spPr>
          <a:xfrm>
            <a:off x="7128512" y="1172539"/>
            <a:ext cx="3990974" cy="369332"/>
          </a:xfrm>
          <a:prstGeom prst="rect">
            <a:avLst/>
          </a:prstGeom>
          <a:noFill/>
        </p:spPr>
        <p:txBody>
          <a:bodyPr wrap="square">
            <a:spAutoFit/>
          </a:bodyPr>
          <a:lstStyle/>
          <a:p>
            <a:r>
              <a:rPr lang="fr-FR" dirty="0" err="1">
                <a:solidFill>
                  <a:schemeClr val="tx2">
                    <a:lumMod val="50000"/>
                    <a:lumOff val="50000"/>
                  </a:schemeClr>
                </a:solidFill>
                <a:latin typeface="LinLibertineT"/>
              </a:rPr>
              <a:t>Glémarec</a:t>
            </a:r>
            <a:r>
              <a:rPr lang="fr-FR" dirty="0">
                <a:solidFill>
                  <a:schemeClr val="tx2">
                    <a:lumMod val="50000"/>
                    <a:lumOff val="50000"/>
                  </a:schemeClr>
                </a:solidFill>
                <a:latin typeface="LinLibertineT"/>
              </a:rPr>
              <a:t> et al., 2021</a:t>
            </a:r>
            <a:endParaRPr lang="fr-FR" dirty="0">
              <a:solidFill>
                <a:schemeClr val="tx2">
                  <a:lumMod val="50000"/>
                  <a:lumOff val="50000"/>
                </a:schemeClr>
              </a:solidFill>
            </a:endParaRPr>
          </a:p>
        </p:txBody>
      </p:sp>
      <p:sp>
        <p:nvSpPr>
          <p:cNvPr id="13" name="Espace réservé du numéro de diapositive 12">
            <a:extLst>
              <a:ext uri="{FF2B5EF4-FFF2-40B4-BE49-F238E27FC236}">
                <a16:creationId xmlns:a16="http://schemas.microsoft.com/office/drawing/2014/main" id="{975DD0C7-51BA-846C-6BDA-EAB67E56F028}"/>
              </a:ext>
            </a:extLst>
          </p:cNvPr>
          <p:cNvSpPr>
            <a:spLocks noGrp="1"/>
          </p:cNvSpPr>
          <p:nvPr>
            <p:ph type="sldNum" sz="quarter" idx="12"/>
          </p:nvPr>
        </p:nvSpPr>
        <p:spPr/>
        <p:txBody>
          <a:bodyPr/>
          <a:lstStyle/>
          <a:p>
            <a:fld id="{3A98EE3D-8CD1-4C3F-BD1C-C98C9596463C}" type="slidenum">
              <a:rPr lang="en-US" smtClean="0"/>
              <a:t>16</a:t>
            </a:fld>
            <a:endParaRPr lang="en-US" dirty="0"/>
          </a:p>
        </p:txBody>
      </p:sp>
    </p:spTree>
    <p:extLst>
      <p:ext uri="{BB962C8B-B14F-4D97-AF65-F5344CB8AC3E}">
        <p14:creationId xmlns:p14="http://schemas.microsoft.com/office/powerpoint/2010/main" val="4166778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620AD7-D3F6-BF0E-3BE2-F64330270B14}"/>
              </a:ext>
            </a:extLst>
          </p:cNvPr>
          <p:cNvSpPr>
            <a:spLocks noGrp="1"/>
          </p:cNvSpPr>
          <p:nvPr>
            <p:ph type="title"/>
          </p:nvPr>
        </p:nvSpPr>
        <p:spPr>
          <a:xfrm>
            <a:off x="581191" y="657226"/>
            <a:ext cx="5514809" cy="671676"/>
          </a:xfrm>
        </p:spPr>
        <p:txBody>
          <a:bodyPr>
            <a:normAutofit/>
          </a:bodyPr>
          <a:lstStyle/>
          <a:p>
            <a:r>
              <a:rPr lang="fr-FR" dirty="0" err="1"/>
              <a:t>TheoriTIcal</a:t>
            </a:r>
            <a:r>
              <a:rPr lang="fr-FR" dirty="0"/>
              <a:t> background</a:t>
            </a:r>
          </a:p>
        </p:txBody>
      </p:sp>
      <p:sp>
        <p:nvSpPr>
          <p:cNvPr id="3" name="Espace réservé du contenu 2">
            <a:extLst>
              <a:ext uri="{FF2B5EF4-FFF2-40B4-BE49-F238E27FC236}">
                <a16:creationId xmlns:a16="http://schemas.microsoft.com/office/drawing/2014/main" id="{977ED82F-08DF-487B-6D5C-5C2D3ADE4527}"/>
              </a:ext>
            </a:extLst>
          </p:cNvPr>
          <p:cNvSpPr>
            <a:spLocks noGrp="1"/>
          </p:cNvSpPr>
          <p:nvPr>
            <p:ph idx="1"/>
          </p:nvPr>
        </p:nvSpPr>
        <p:spPr>
          <a:xfrm>
            <a:off x="581192" y="2340865"/>
            <a:ext cx="11029615" cy="1433395"/>
          </a:xfrm>
        </p:spPr>
        <p:txBody>
          <a:bodyPr anchor="t"/>
          <a:lstStyle/>
          <a:p>
            <a:pPr marL="0" indent="0">
              <a:buNone/>
            </a:pPr>
            <a:r>
              <a:rPr lang="fr-FR" sz="2000" b="1" dirty="0"/>
              <a:t>How to </a:t>
            </a:r>
            <a:r>
              <a:rPr lang="fr-FR" sz="2000" b="1" dirty="0" err="1"/>
              <a:t>build</a:t>
            </a:r>
            <a:r>
              <a:rPr lang="fr-FR" sz="2000" b="1" dirty="0"/>
              <a:t> a </a:t>
            </a:r>
            <a:r>
              <a:rPr lang="fr-FR" sz="2000" b="1" dirty="0" err="1"/>
              <a:t>virtual</a:t>
            </a:r>
            <a:r>
              <a:rPr lang="fr-FR" sz="2000" b="1" dirty="0"/>
              <a:t> audience ? </a:t>
            </a:r>
          </a:p>
          <a:p>
            <a:r>
              <a:rPr lang="fr-FR" sz="2000" b="1" dirty="0"/>
              <a:t>Perception of social attitude</a:t>
            </a:r>
            <a:r>
              <a:rPr lang="fr-FR" sz="2000" dirty="0"/>
              <a:t> </a:t>
            </a:r>
            <a:r>
              <a:rPr lang="fr-FR" sz="2000" dirty="0" err="1"/>
              <a:t>depending</a:t>
            </a:r>
            <a:r>
              <a:rPr lang="fr-FR" sz="2000" dirty="0"/>
              <a:t> on the non verbal </a:t>
            </a:r>
            <a:r>
              <a:rPr lang="fr-FR" sz="2000" dirty="0" err="1"/>
              <a:t>behavior</a:t>
            </a:r>
            <a:r>
              <a:rPr lang="fr-FR" sz="2000" dirty="0"/>
              <a:t> (</a:t>
            </a:r>
            <a:r>
              <a:rPr lang="fr-FR" sz="2000" dirty="0" err="1">
                <a:solidFill>
                  <a:schemeClr val="tx2">
                    <a:lumMod val="50000"/>
                    <a:lumOff val="50000"/>
                  </a:schemeClr>
                </a:solidFill>
              </a:rPr>
              <a:t>Pertaub</a:t>
            </a:r>
            <a:r>
              <a:rPr lang="fr-FR" sz="2000" dirty="0">
                <a:solidFill>
                  <a:schemeClr val="tx2">
                    <a:lumMod val="50000"/>
                    <a:lumOff val="50000"/>
                  </a:schemeClr>
                </a:solidFill>
              </a:rPr>
              <a:t> et al. 2002, Chollet et al., 2018, 2022 and </a:t>
            </a:r>
            <a:r>
              <a:rPr lang="fr-FR" sz="2000" dirty="0" err="1">
                <a:solidFill>
                  <a:schemeClr val="tx2">
                    <a:lumMod val="50000"/>
                    <a:lumOff val="50000"/>
                  </a:schemeClr>
                </a:solidFill>
              </a:rPr>
              <a:t>Glémarec</a:t>
            </a:r>
            <a:r>
              <a:rPr lang="fr-FR" sz="2000" dirty="0">
                <a:solidFill>
                  <a:schemeClr val="tx2">
                    <a:lumMod val="50000"/>
                    <a:lumOff val="50000"/>
                  </a:schemeClr>
                </a:solidFill>
              </a:rPr>
              <a:t> et al., 2022</a:t>
            </a:r>
            <a:r>
              <a:rPr lang="fr-FR" sz="2000" dirty="0"/>
              <a:t>)</a:t>
            </a:r>
          </a:p>
        </p:txBody>
      </p:sp>
      <p:sp>
        <p:nvSpPr>
          <p:cNvPr id="4" name="Titre 1">
            <a:extLst>
              <a:ext uri="{FF2B5EF4-FFF2-40B4-BE49-F238E27FC236}">
                <a16:creationId xmlns:a16="http://schemas.microsoft.com/office/drawing/2014/main" id="{CCF6F163-506C-E971-03ED-40B8CF46EAFA}"/>
              </a:ext>
            </a:extLst>
          </p:cNvPr>
          <p:cNvSpPr txBox="1">
            <a:spLocks/>
          </p:cNvSpPr>
          <p:nvPr/>
        </p:nvSpPr>
        <p:spPr>
          <a:xfrm>
            <a:off x="581190" y="1608581"/>
            <a:ext cx="6429210" cy="55710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Virtual audience</a:t>
            </a:r>
            <a:endParaRPr lang="fr-FR" sz="2400" dirty="0"/>
          </a:p>
        </p:txBody>
      </p:sp>
      <p:sp>
        <p:nvSpPr>
          <p:cNvPr id="5" name="Rectangle 1">
            <a:extLst>
              <a:ext uri="{FF2B5EF4-FFF2-40B4-BE49-F238E27FC236}">
                <a16:creationId xmlns:a16="http://schemas.microsoft.com/office/drawing/2014/main" id="{D6005ADC-C036-6E18-6E09-2AAC25E93A7C}"/>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grpSp>
        <p:nvGrpSpPr>
          <p:cNvPr id="10" name="Groupe 9">
            <a:extLst>
              <a:ext uri="{FF2B5EF4-FFF2-40B4-BE49-F238E27FC236}">
                <a16:creationId xmlns:a16="http://schemas.microsoft.com/office/drawing/2014/main" id="{24C128D3-A268-3012-23F8-B6653E07AB8E}"/>
              </a:ext>
            </a:extLst>
          </p:cNvPr>
          <p:cNvGrpSpPr/>
          <p:nvPr/>
        </p:nvGrpSpPr>
        <p:grpSpPr>
          <a:xfrm>
            <a:off x="742949" y="3618749"/>
            <a:ext cx="4514848" cy="1528652"/>
            <a:chOff x="537212" y="3739359"/>
            <a:chExt cx="4514848" cy="1528652"/>
          </a:xfrm>
        </p:grpSpPr>
        <p:sp>
          <p:nvSpPr>
            <p:cNvPr id="9" name="Ellipse 8">
              <a:extLst>
                <a:ext uri="{FF2B5EF4-FFF2-40B4-BE49-F238E27FC236}">
                  <a16:creationId xmlns:a16="http://schemas.microsoft.com/office/drawing/2014/main" id="{3B046FEC-A35F-56FE-C136-382EB38C8A95}"/>
                </a:ext>
              </a:extLst>
            </p:cNvPr>
            <p:cNvSpPr/>
            <p:nvPr/>
          </p:nvSpPr>
          <p:spPr>
            <a:xfrm>
              <a:off x="742949" y="3739359"/>
              <a:ext cx="4206241" cy="1528652"/>
            </a:xfrm>
            <a:prstGeom prst="ellipse">
              <a:avLst/>
            </a:prstGeom>
            <a:solidFill>
              <a:srgbClr val="32F8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space réservé du contenu 2">
              <a:extLst>
                <a:ext uri="{FF2B5EF4-FFF2-40B4-BE49-F238E27FC236}">
                  <a16:creationId xmlns:a16="http://schemas.microsoft.com/office/drawing/2014/main" id="{A006BD0B-D042-1424-7E14-D4B669970100}"/>
                </a:ext>
              </a:extLst>
            </p:cNvPr>
            <p:cNvSpPr txBox="1">
              <a:spLocks/>
            </p:cNvSpPr>
            <p:nvPr/>
          </p:nvSpPr>
          <p:spPr>
            <a:xfrm>
              <a:off x="537212" y="3867145"/>
              <a:ext cx="4514848" cy="1305610"/>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fr-FR" sz="2000" b="1" dirty="0"/>
                <a:t>Positive SA</a:t>
              </a:r>
            </a:p>
            <a:p>
              <a:pPr marL="0" indent="0" algn="ctr">
                <a:buFont typeface="Wingdings 2" panose="05020102010507070707" pitchFamily="18" charset="2"/>
                <a:buNone/>
              </a:pPr>
              <a:r>
                <a:rPr lang="en-US" sz="2000" dirty="0">
                  <a:latin typeface="LinLibertineT"/>
                </a:rPr>
                <a:t>Lo</a:t>
              </a:r>
              <a:r>
                <a:rPr lang="en-US" sz="2000" b="0" i="0" u="none" strike="noStrike" baseline="0" dirty="0">
                  <a:latin typeface="LinLibertineT"/>
                </a:rPr>
                <a:t>ok at the speaker, nod and lean forward </a:t>
              </a:r>
              <a:endParaRPr lang="fr-FR" sz="2000" dirty="0"/>
            </a:p>
          </p:txBody>
        </p:sp>
      </p:grpSp>
      <p:grpSp>
        <p:nvGrpSpPr>
          <p:cNvPr id="12" name="Groupe 11">
            <a:extLst>
              <a:ext uri="{FF2B5EF4-FFF2-40B4-BE49-F238E27FC236}">
                <a16:creationId xmlns:a16="http://schemas.microsoft.com/office/drawing/2014/main" id="{4DE033A9-6772-2E0A-23F0-774E439C2C6F}"/>
              </a:ext>
            </a:extLst>
          </p:cNvPr>
          <p:cNvGrpSpPr/>
          <p:nvPr/>
        </p:nvGrpSpPr>
        <p:grpSpPr>
          <a:xfrm>
            <a:off x="5783580" y="3578977"/>
            <a:ext cx="5768338" cy="1689277"/>
            <a:chOff x="5783580" y="3578977"/>
            <a:chExt cx="5768338" cy="1689277"/>
          </a:xfrm>
        </p:grpSpPr>
        <p:sp>
          <p:nvSpPr>
            <p:cNvPr id="11" name="Ellipse 10">
              <a:extLst>
                <a:ext uri="{FF2B5EF4-FFF2-40B4-BE49-F238E27FC236}">
                  <a16:creationId xmlns:a16="http://schemas.microsoft.com/office/drawing/2014/main" id="{89F9EDB2-4D5A-0467-37CA-C7AF313FAB21}"/>
                </a:ext>
              </a:extLst>
            </p:cNvPr>
            <p:cNvSpPr/>
            <p:nvPr/>
          </p:nvSpPr>
          <p:spPr>
            <a:xfrm>
              <a:off x="5783580" y="3578977"/>
              <a:ext cx="5768338" cy="1689277"/>
            </a:xfrm>
            <a:prstGeom prst="ellipse">
              <a:avLst/>
            </a:prstGeom>
            <a:solidFill>
              <a:srgbClr val="F746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contenu 2">
              <a:extLst>
                <a:ext uri="{FF2B5EF4-FFF2-40B4-BE49-F238E27FC236}">
                  <a16:creationId xmlns:a16="http://schemas.microsoft.com/office/drawing/2014/main" id="{4E085D51-7732-7CC8-BE78-9EBEF9C7D040}"/>
                </a:ext>
              </a:extLst>
            </p:cNvPr>
            <p:cNvSpPr txBox="1">
              <a:spLocks/>
            </p:cNvSpPr>
            <p:nvPr/>
          </p:nvSpPr>
          <p:spPr>
            <a:xfrm>
              <a:off x="5890260" y="3659921"/>
              <a:ext cx="5558791" cy="1331968"/>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fr-FR" sz="2000" b="1" dirty="0" err="1"/>
                <a:t>Negative</a:t>
              </a:r>
              <a:r>
                <a:rPr lang="fr-FR" sz="2000" b="1" dirty="0"/>
                <a:t> SA</a:t>
              </a:r>
            </a:p>
            <a:p>
              <a:pPr marL="0" indent="0" algn="ctr">
                <a:buFont typeface="Wingdings 2" panose="05020102010507070707" pitchFamily="18" charset="2"/>
                <a:buNone/>
              </a:pPr>
              <a:r>
                <a:rPr lang="en-US" sz="2000" b="0" i="0" u="none" strike="noStrike" baseline="0" dirty="0">
                  <a:latin typeface="LinLibertineT"/>
                </a:rPr>
                <a:t>Shake their head, avoid looking at the speaker, lean back, frown, use their phone or cross their arms </a:t>
              </a:r>
              <a:endParaRPr lang="fr-FR" sz="2000" dirty="0"/>
            </a:p>
          </p:txBody>
        </p:sp>
      </p:grpSp>
      <p:sp>
        <p:nvSpPr>
          <p:cNvPr id="8" name="Espace réservé du contenu 2">
            <a:extLst>
              <a:ext uri="{FF2B5EF4-FFF2-40B4-BE49-F238E27FC236}">
                <a16:creationId xmlns:a16="http://schemas.microsoft.com/office/drawing/2014/main" id="{558AD2DD-54B0-6D2A-B3EB-AC02E10268E4}"/>
              </a:ext>
            </a:extLst>
          </p:cNvPr>
          <p:cNvSpPr txBox="1">
            <a:spLocks/>
          </p:cNvSpPr>
          <p:nvPr/>
        </p:nvSpPr>
        <p:spPr>
          <a:xfrm>
            <a:off x="581192" y="5268498"/>
            <a:ext cx="11029615" cy="1528653"/>
          </a:xfrm>
          <a:prstGeom prst="rect">
            <a:avLst/>
          </a:prstGeom>
        </p:spPr>
        <p:txBody>
          <a:bodyPr vert="horz" lIns="91440" tIns="45720" rIns="91440" bIns="45720" rtlCol="0" anchor="t">
            <a:normAutofit lnSpcReduction="10000"/>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fr-FR" sz="2000" b="1" dirty="0"/>
              <a:t>Social attitude</a:t>
            </a:r>
            <a:r>
              <a:rPr lang="fr-FR" sz="2000" dirty="0"/>
              <a:t> have an impact on user </a:t>
            </a:r>
            <a:r>
              <a:rPr lang="fr-FR" sz="2000" dirty="0" err="1"/>
              <a:t>experience</a:t>
            </a:r>
            <a:r>
              <a:rPr lang="fr-FR" sz="2000" dirty="0"/>
              <a:t> : </a:t>
            </a:r>
            <a:r>
              <a:rPr lang="fr-FR" sz="2000" dirty="0" err="1"/>
              <a:t>Negative</a:t>
            </a:r>
            <a:r>
              <a:rPr lang="fr-FR" sz="2000" dirty="0"/>
              <a:t> audience = </a:t>
            </a:r>
            <a:r>
              <a:rPr lang="fr-FR" sz="2000" b="1" dirty="0" err="1"/>
              <a:t>Greater</a:t>
            </a:r>
            <a:r>
              <a:rPr lang="fr-FR" sz="2000" b="1" dirty="0"/>
              <a:t> </a:t>
            </a:r>
            <a:r>
              <a:rPr lang="fr-FR" sz="2000" b="1" dirty="0" err="1"/>
              <a:t>anxiety</a:t>
            </a:r>
            <a:r>
              <a:rPr lang="fr-FR" sz="2000" b="1" dirty="0"/>
              <a:t> </a:t>
            </a:r>
            <a:r>
              <a:rPr lang="fr-FR" sz="2000" dirty="0"/>
              <a:t>and </a:t>
            </a:r>
            <a:r>
              <a:rPr lang="fr-FR" sz="2000" dirty="0" err="1"/>
              <a:t>discomfort</a:t>
            </a:r>
            <a:r>
              <a:rPr lang="fr-FR" sz="2000" dirty="0"/>
              <a:t> (</a:t>
            </a:r>
            <a:r>
              <a:rPr lang="fr-FR" sz="2000" dirty="0" err="1">
                <a:solidFill>
                  <a:schemeClr val="tx2">
                    <a:lumMod val="50000"/>
                    <a:lumOff val="50000"/>
                  </a:schemeClr>
                </a:solidFill>
              </a:rPr>
              <a:t>Pertaub</a:t>
            </a:r>
            <a:r>
              <a:rPr lang="fr-FR" sz="2000" dirty="0">
                <a:solidFill>
                  <a:schemeClr val="tx2">
                    <a:lumMod val="50000"/>
                    <a:lumOff val="50000"/>
                  </a:schemeClr>
                </a:solidFill>
              </a:rPr>
              <a:t> et al. 2002</a:t>
            </a:r>
            <a:r>
              <a:rPr lang="fr-FR" sz="2000" dirty="0"/>
              <a:t>).</a:t>
            </a:r>
          </a:p>
          <a:p>
            <a:r>
              <a:rPr lang="fr-FR" sz="2000" b="1" dirty="0" err="1"/>
              <a:t>Gender</a:t>
            </a:r>
            <a:r>
              <a:rPr lang="fr-FR" sz="2000" dirty="0"/>
              <a:t> </a:t>
            </a:r>
            <a:r>
              <a:rPr lang="fr-FR" sz="2000" dirty="0" err="1"/>
              <a:t>seem</a:t>
            </a:r>
            <a:r>
              <a:rPr lang="fr-FR" sz="2000" dirty="0"/>
              <a:t> </a:t>
            </a:r>
            <a:r>
              <a:rPr lang="fr-FR" sz="2000" dirty="0" err="1"/>
              <a:t>also</a:t>
            </a:r>
            <a:r>
              <a:rPr lang="fr-FR" sz="2000" dirty="0"/>
              <a:t> have an impact on user </a:t>
            </a:r>
            <a:r>
              <a:rPr lang="fr-FR" sz="2000" dirty="0" err="1"/>
              <a:t>experience</a:t>
            </a:r>
            <a:r>
              <a:rPr lang="fr-FR" sz="2000" dirty="0"/>
              <a:t> : </a:t>
            </a:r>
            <a:r>
              <a:rPr lang="fr-FR" sz="2000" b="1" dirty="0" err="1"/>
              <a:t>Higher</a:t>
            </a:r>
            <a:r>
              <a:rPr lang="fr-FR" sz="2000" b="1" dirty="0"/>
              <a:t> </a:t>
            </a:r>
            <a:r>
              <a:rPr lang="fr-FR" sz="2000" b="1" dirty="0" err="1"/>
              <a:t>anxiety</a:t>
            </a:r>
            <a:r>
              <a:rPr lang="fr-FR" sz="2000" b="1" dirty="0"/>
              <a:t> </a:t>
            </a:r>
            <a:r>
              <a:rPr lang="fr-FR" sz="2000" dirty="0"/>
              <a:t>for </a:t>
            </a:r>
            <a:r>
              <a:rPr lang="fr-FR" sz="2000" dirty="0" err="1"/>
              <a:t>women</a:t>
            </a:r>
            <a:r>
              <a:rPr lang="fr-FR" sz="2000" dirty="0"/>
              <a:t> </a:t>
            </a:r>
            <a:r>
              <a:rPr lang="fr-FR" sz="2000" dirty="0" err="1"/>
              <a:t>than</a:t>
            </a:r>
            <a:r>
              <a:rPr lang="fr-FR" sz="2000" dirty="0"/>
              <a:t> men </a:t>
            </a:r>
            <a:r>
              <a:rPr lang="fr-FR" sz="2000" dirty="0" err="1"/>
              <a:t>facing</a:t>
            </a:r>
            <a:r>
              <a:rPr lang="fr-FR" sz="2000" dirty="0"/>
              <a:t> male audience (</a:t>
            </a:r>
            <a:r>
              <a:rPr lang="fr-FR" sz="2000" dirty="0" err="1">
                <a:solidFill>
                  <a:schemeClr val="tx2">
                    <a:lumMod val="50000"/>
                    <a:lumOff val="50000"/>
                  </a:schemeClr>
                </a:solidFill>
              </a:rPr>
              <a:t>Pertaub</a:t>
            </a:r>
            <a:r>
              <a:rPr lang="fr-FR" sz="2000" dirty="0">
                <a:solidFill>
                  <a:schemeClr val="tx2">
                    <a:lumMod val="50000"/>
                    <a:lumOff val="50000"/>
                  </a:schemeClr>
                </a:solidFill>
              </a:rPr>
              <a:t> et al. 2002).</a:t>
            </a:r>
            <a:endParaRPr lang="fr-FR" sz="2000" dirty="0"/>
          </a:p>
        </p:txBody>
      </p:sp>
      <p:sp>
        <p:nvSpPr>
          <p:cNvPr id="13" name="Espace réservé du numéro de diapositive 12">
            <a:extLst>
              <a:ext uri="{FF2B5EF4-FFF2-40B4-BE49-F238E27FC236}">
                <a16:creationId xmlns:a16="http://schemas.microsoft.com/office/drawing/2014/main" id="{8FB08014-4B0E-6C42-0A9B-2F934988608C}"/>
              </a:ext>
            </a:extLst>
          </p:cNvPr>
          <p:cNvSpPr>
            <a:spLocks noGrp="1"/>
          </p:cNvSpPr>
          <p:nvPr>
            <p:ph type="sldNum" sz="quarter" idx="12"/>
          </p:nvPr>
        </p:nvSpPr>
        <p:spPr/>
        <p:txBody>
          <a:bodyPr/>
          <a:lstStyle/>
          <a:p>
            <a:fld id="{3A98EE3D-8CD1-4C3F-BD1C-C98C9596463C}" type="slidenum">
              <a:rPr lang="en-US" smtClean="0"/>
              <a:t>17</a:t>
            </a:fld>
            <a:endParaRPr lang="en-US" dirty="0"/>
          </a:p>
        </p:txBody>
      </p:sp>
    </p:spTree>
    <p:extLst>
      <p:ext uri="{BB962C8B-B14F-4D97-AF65-F5344CB8AC3E}">
        <p14:creationId xmlns:p14="http://schemas.microsoft.com/office/powerpoint/2010/main" val="2320388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Rectangle : coins arrondis 152">
            <a:extLst>
              <a:ext uri="{FF2B5EF4-FFF2-40B4-BE49-F238E27FC236}">
                <a16:creationId xmlns:a16="http://schemas.microsoft.com/office/drawing/2014/main" id="{D6118427-6EAB-8FD9-B46E-AE7B93FC7599}"/>
              </a:ext>
            </a:extLst>
          </p:cNvPr>
          <p:cNvSpPr/>
          <p:nvPr/>
        </p:nvSpPr>
        <p:spPr>
          <a:xfrm>
            <a:off x="2730386" y="4987251"/>
            <a:ext cx="7924780" cy="877436"/>
          </a:xfrm>
          <a:prstGeom prst="roundRect">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52" name="Rectangle : coins arrondis 151">
            <a:extLst>
              <a:ext uri="{FF2B5EF4-FFF2-40B4-BE49-F238E27FC236}">
                <a16:creationId xmlns:a16="http://schemas.microsoft.com/office/drawing/2014/main" id="{01E1654A-7917-8A57-AEBE-1C4964CD149F}"/>
              </a:ext>
            </a:extLst>
          </p:cNvPr>
          <p:cNvSpPr/>
          <p:nvPr/>
        </p:nvSpPr>
        <p:spPr>
          <a:xfrm>
            <a:off x="3157282" y="3875025"/>
            <a:ext cx="6933161" cy="877436"/>
          </a:xfrm>
          <a:prstGeom prst="round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50" name="Rectangle : coins arrondis 149">
            <a:extLst>
              <a:ext uri="{FF2B5EF4-FFF2-40B4-BE49-F238E27FC236}">
                <a16:creationId xmlns:a16="http://schemas.microsoft.com/office/drawing/2014/main" id="{DDDD6A6C-4520-BAA3-3FA5-174DF9B3093A}"/>
              </a:ext>
            </a:extLst>
          </p:cNvPr>
          <p:cNvSpPr/>
          <p:nvPr/>
        </p:nvSpPr>
        <p:spPr>
          <a:xfrm>
            <a:off x="4849619" y="2790303"/>
            <a:ext cx="5413669" cy="740073"/>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 name="Titre 1">
            <a:extLst>
              <a:ext uri="{FF2B5EF4-FFF2-40B4-BE49-F238E27FC236}">
                <a16:creationId xmlns:a16="http://schemas.microsoft.com/office/drawing/2014/main" id="{1B59EAA5-21B0-166E-2E64-B9796EE24A07}"/>
              </a:ext>
            </a:extLst>
          </p:cNvPr>
          <p:cNvSpPr>
            <a:spLocks noGrp="1"/>
          </p:cNvSpPr>
          <p:nvPr>
            <p:ph type="title"/>
          </p:nvPr>
        </p:nvSpPr>
        <p:spPr/>
        <p:txBody>
          <a:bodyPr/>
          <a:lstStyle/>
          <a:p>
            <a:r>
              <a:rPr lang="fr-FR" dirty="0"/>
              <a:t>Our </a:t>
            </a:r>
            <a:r>
              <a:rPr lang="fr-FR" dirty="0" err="1"/>
              <a:t>virtual</a:t>
            </a:r>
            <a:r>
              <a:rPr lang="fr-FR" dirty="0"/>
              <a:t> audience </a:t>
            </a:r>
            <a:r>
              <a:rPr lang="fr-FR" dirty="0" err="1"/>
              <a:t>behavioral</a:t>
            </a:r>
            <a:r>
              <a:rPr lang="fr-FR" dirty="0"/>
              <a:t> model</a:t>
            </a:r>
          </a:p>
        </p:txBody>
      </p:sp>
      <p:sp>
        <p:nvSpPr>
          <p:cNvPr id="3" name="Espace réservé du contenu 2">
            <a:extLst>
              <a:ext uri="{FF2B5EF4-FFF2-40B4-BE49-F238E27FC236}">
                <a16:creationId xmlns:a16="http://schemas.microsoft.com/office/drawing/2014/main" id="{57C40944-5F43-6475-22F2-DF9B5394D131}"/>
              </a:ext>
            </a:extLst>
          </p:cNvPr>
          <p:cNvSpPr>
            <a:spLocks noGrp="1"/>
          </p:cNvSpPr>
          <p:nvPr>
            <p:ph idx="1"/>
          </p:nvPr>
        </p:nvSpPr>
        <p:spPr>
          <a:xfrm>
            <a:off x="581192" y="2036182"/>
            <a:ext cx="11029616" cy="991767"/>
          </a:xfrm>
        </p:spPr>
        <p:txBody>
          <a:bodyPr anchor="t">
            <a:normAutofit/>
          </a:bodyPr>
          <a:lstStyle/>
          <a:p>
            <a:r>
              <a:rPr lang="fr-FR" dirty="0"/>
              <a:t>Valence / Arousal model : 6 social attitudes </a:t>
            </a:r>
            <a:r>
              <a:rPr lang="fr-FR" dirty="0">
                <a:sym typeface="Wingdings" panose="05000000000000000000" pitchFamily="2" charset="2"/>
              </a:rPr>
              <a:t> Critical, </a:t>
            </a:r>
            <a:r>
              <a:rPr lang="fr-FR" dirty="0" err="1">
                <a:sym typeface="Wingdings" panose="05000000000000000000" pitchFamily="2" charset="2"/>
              </a:rPr>
              <a:t>Bored</a:t>
            </a:r>
            <a:r>
              <a:rPr lang="fr-FR" dirty="0">
                <a:sym typeface="Wingdings" panose="05000000000000000000" pitchFamily="2" charset="2"/>
              </a:rPr>
              <a:t>, </a:t>
            </a:r>
            <a:r>
              <a:rPr lang="fr-FR" dirty="0" err="1">
                <a:sym typeface="Wingdings" panose="05000000000000000000" pitchFamily="2" charset="2"/>
              </a:rPr>
              <a:t>Indifferent</a:t>
            </a:r>
            <a:r>
              <a:rPr lang="fr-FR" dirty="0">
                <a:sym typeface="Wingdings" panose="05000000000000000000" pitchFamily="2" charset="2"/>
              </a:rPr>
              <a:t>, </a:t>
            </a:r>
            <a:r>
              <a:rPr lang="fr-FR" dirty="0" err="1">
                <a:sym typeface="Wingdings" panose="05000000000000000000" pitchFamily="2" charset="2"/>
              </a:rPr>
              <a:t>Interested</a:t>
            </a:r>
            <a:r>
              <a:rPr lang="fr-FR" dirty="0">
                <a:sym typeface="Wingdings" panose="05000000000000000000" pitchFamily="2" charset="2"/>
              </a:rPr>
              <a:t>, </a:t>
            </a:r>
            <a:r>
              <a:rPr lang="fr-FR" dirty="0" err="1">
                <a:sym typeface="Wingdings" panose="05000000000000000000" pitchFamily="2" charset="2"/>
              </a:rPr>
              <a:t>Enthusiastic</a:t>
            </a:r>
            <a:r>
              <a:rPr lang="fr-FR" dirty="0">
                <a:sym typeface="Wingdings" panose="05000000000000000000" pitchFamily="2" charset="2"/>
              </a:rPr>
              <a:t>, </a:t>
            </a:r>
            <a:r>
              <a:rPr lang="fr-FR" dirty="0" err="1">
                <a:sym typeface="Wingdings" panose="05000000000000000000" pitchFamily="2" charset="2"/>
              </a:rPr>
              <a:t>Disrespectful</a:t>
            </a:r>
            <a:r>
              <a:rPr lang="fr-FR" dirty="0">
                <a:sym typeface="Wingdings" panose="05000000000000000000" pitchFamily="2" charset="2"/>
              </a:rPr>
              <a:t> (</a:t>
            </a:r>
            <a:r>
              <a:rPr lang="fr-FR" dirty="0" err="1">
                <a:solidFill>
                  <a:schemeClr val="tx2">
                    <a:lumMod val="50000"/>
                    <a:lumOff val="50000"/>
                  </a:schemeClr>
                </a:solidFill>
                <a:latin typeface="LinLibertineT"/>
              </a:rPr>
              <a:t>Glémarec</a:t>
            </a:r>
            <a:r>
              <a:rPr lang="fr-FR" dirty="0">
                <a:solidFill>
                  <a:schemeClr val="tx2">
                    <a:lumMod val="50000"/>
                    <a:lumOff val="50000"/>
                  </a:schemeClr>
                </a:solidFill>
                <a:latin typeface="LinLibertineT"/>
              </a:rPr>
              <a:t> et al., 2021</a:t>
            </a:r>
            <a:r>
              <a:rPr lang="fr-FR" dirty="0">
                <a:sym typeface="Wingdings" panose="05000000000000000000" pitchFamily="2" charset="2"/>
              </a:rPr>
              <a:t>) </a:t>
            </a:r>
          </a:p>
        </p:txBody>
      </p:sp>
      <p:sp>
        <p:nvSpPr>
          <p:cNvPr id="7" name="Espace réservé du contenu 2">
            <a:extLst>
              <a:ext uri="{FF2B5EF4-FFF2-40B4-BE49-F238E27FC236}">
                <a16:creationId xmlns:a16="http://schemas.microsoft.com/office/drawing/2014/main" id="{9ECA5136-71DE-735D-1194-641A33DBE0C1}"/>
              </a:ext>
            </a:extLst>
          </p:cNvPr>
          <p:cNvSpPr txBox="1">
            <a:spLocks/>
          </p:cNvSpPr>
          <p:nvPr/>
        </p:nvSpPr>
        <p:spPr>
          <a:xfrm>
            <a:off x="5133973" y="2952062"/>
            <a:ext cx="1082039" cy="448056"/>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a:t>Attentive</a:t>
            </a:r>
          </a:p>
        </p:txBody>
      </p:sp>
      <p:sp>
        <p:nvSpPr>
          <p:cNvPr id="8" name="Espace réservé du contenu 2">
            <a:extLst>
              <a:ext uri="{FF2B5EF4-FFF2-40B4-BE49-F238E27FC236}">
                <a16:creationId xmlns:a16="http://schemas.microsoft.com/office/drawing/2014/main" id="{01BAC5A8-2257-F4E9-FCA6-0F8DCB0CFF18}"/>
              </a:ext>
            </a:extLst>
          </p:cNvPr>
          <p:cNvSpPr txBox="1">
            <a:spLocks/>
          </p:cNvSpPr>
          <p:nvPr/>
        </p:nvSpPr>
        <p:spPr>
          <a:xfrm>
            <a:off x="8446601" y="2952062"/>
            <a:ext cx="1630679" cy="448056"/>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a:t>Non- Attentive</a:t>
            </a:r>
          </a:p>
        </p:txBody>
      </p:sp>
      <p:sp>
        <p:nvSpPr>
          <p:cNvPr id="9" name="Espace réservé du contenu 2">
            <a:extLst>
              <a:ext uri="{FF2B5EF4-FFF2-40B4-BE49-F238E27FC236}">
                <a16:creationId xmlns:a16="http://schemas.microsoft.com/office/drawing/2014/main" id="{EF1CB37B-DA6E-7A6D-A5ED-5512EDEE1226}"/>
              </a:ext>
            </a:extLst>
          </p:cNvPr>
          <p:cNvSpPr txBox="1">
            <a:spLocks/>
          </p:cNvSpPr>
          <p:nvPr/>
        </p:nvSpPr>
        <p:spPr>
          <a:xfrm>
            <a:off x="3305175" y="4013248"/>
            <a:ext cx="822959" cy="448056"/>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err="1"/>
              <a:t>Agree</a:t>
            </a:r>
            <a:endParaRPr lang="fr-FR" dirty="0"/>
          </a:p>
        </p:txBody>
      </p:sp>
      <p:sp>
        <p:nvSpPr>
          <p:cNvPr id="10" name="Espace réservé du contenu 2">
            <a:extLst>
              <a:ext uri="{FF2B5EF4-FFF2-40B4-BE49-F238E27FC236}">
                <a16:creationId xmlns:a16="http://schemas.microsoft.com/office/drawing/2014/main" id="{26278A9E-2C68-87FA-45DF-EE7C75EA0A55}"/>
              </a:ext>
            </a:extLst>
          </p:cNvPr>
          <p:cNvSpPr txBox="1">
            <a:spLocks/>
          </p:cNvSpPr>
          <p:nvPr/>
        </p:nvSpPr>
        <p:spPr>
          <a:xfrm>
            <a:off x="6962773" y="4043729"/>
            <a:ext cx="1082039" cy="448056"/>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err="1"/>
              <a:t>Disagree</a:t>
            </a:r>
            <a:endParaRPr lang="fr-FR" dirty="0"/>
          </a:p>
        </p:txBody>
      </p:sp>
      <p:sp>
        <p:nvSpPr>
          <p:cNvPr id="11" name="Espace réservé du contenu 2">
            <a:extLst>
              <a:ext uri="{FF2B5EF4-FFF2-40B4-BE49-F238E27FC236}">
                <a16:creationId xmlns:a16="http://schemas.microsoft.com/office/drawing/2014/main" id="{3D7E26B5-0D0C-FB11-9477-6158E0C639CA}"/>
              </a:ext>
            </a:extLst>
          </p:cNvPr>
          <p:cNvSpPr txBox="1">
            <a:spLocks/>
          </p:cNvSpPr>
          <p:nvPr/>
        </p:nvSpPr>
        <p:spPr>
          <a:xfrm>
            <a:off x="4859654" y="3958627"/>
            <a:ext cx="1630679" cy="897229"/>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fr-FR" dirty="0" err="1"/>
              <a:t>Neither</a:t>
            </a:r>
            <a:r>
              <a:rPr lang="fr-FR" dirty="0"/>
              <a:t> </a:t>
            </a:r>
            <a:r>
              <a:rPr lang="fr-FR" dirty="0" err="1"/>
              <a:t>agree</a:t>
            </a:r>
            <a:r>
              <a:rPr lang="fr-FR" dirty="0"/>
              <a:t> </a:t>
            </a:r>
            <a:r>
              <a:rPr lang="fr-FR" dirty="0" err="1"/>
              <a:t>nor</a:t>
            </a:r>
            <a:r>
              <a:rPr lang="fr-FR" dirty="0"/>
              <a:t> </a:t>
            </a:r>
            <a:r>
              <a:rPr lang="fr-FR" dirty="0" err="1"/>
              <a:t>disagree</a:t>
            </a:r>
            <a:endParaRPr lang="fr-FR" dirty="0"/>
          </a:p>
        </p:txBody>
      </p:sp>
      <p:sp>
        <p:nvSpPr>
          <p:cNvPr id="12" name="Espace réservé du contenu 2">
            <a:extLst>
              <a:ext uri="{FF2B5EF4-FFF2-40B4-BE49-F238E27FC236}">
                <a16:creationId xmlns:a16="http://schemas.microsoft.com/office/drawing/2014/main" id="{7094B39D-427B-4B04-ECE7-8D1C0E8ED145}"/>
              </a:ext>
            </a:extLst>
          </p:cNvPr>
          <p:cNvSpPr txBox="1">
            <a:spLocks/>
          </p:cNvSpPr>
          <p:nvPr/>
        </p:nvSpPr>
        <p:spPr>
          <a:xfrm>
            <a:off x="3038477" y="5322024"/>
            <a:ext cx="365759" cy="413893"/>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a:t>+</a:t>
            </a:r>
          </a:p>
        </p:txBody>
      </p:sp>
      <p:sp>
        <p:nvSpPr>
          <p:cNvPr id="13" name="Espace réservé du contenu 2">
            <a:extLst>
              <a:ext uri="{FF2B5EF4-FFF2-40B4-BE49-F238E27FC236}">
                <a16:creationId xmlns:a16="http://schemas.microsoft.com/office/drawing/2014/main" id="{261A7E30-29C6-F651-1337-83A67CCCA312}"/>
              </a:ext>
            </a:extLst>
          </p:cNvPr>
          <p:cNvSpPr txBox="1">
            <a:spLocks/>
          </p:cNvSpPr>
          <p:nvPr/>
        </p:nvSpPr>
        <p:spPr>
          <a:xfrm>
            <a:off x="3716655" y="5326777"/>
            <a:ext cx="1082039" cy="448056"/>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a:t>Neutral</a:t>
            </a:r>
          </a:p>
        </p:txBody>
      </p:sp>
      <p:sp>
        <p:nvSpPr>
          <p:cNvPr id="14" name="Espace réservé du contenu 2">
            <a:extLst>
              <a:ext uri="{FF2B5EF4-FFF2-40B4-BE49-F238E27FC236}">
                <a16:creationId xmlns:a16="http://schemas.microsoft.com/office/drawing/2014/main" id="{9D7B8DBE-3DC6-C913-A0F8-5E1F0215EB6F}"/>
              </a:ext>
            </a:extLst>
          </p:cNvPr>
          <p:cNvSpPr txBox="1">
            <a:spLocks/>
          </p:cNvSpPr>
          <p:nvPr/>
        </p:nvSpPr>
        <p:spPr>
          <a:xfrm>
            <a:off x="5004434" y="5308713"/>
            <a:ext cx="365759" cy="413893"/>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a:t>-</a:t>
            </a:r>
          </a:p>
        </p:txBody>
      </p:sp>
      <p:sp>
        <p:nvSpPr>
          <p:cNvPr id="15" name="Espace réservé du contenu 2">
            <a:extLst>
              <a:ext uri="{FF2B5EF4-FFF2-40B4-BE49-F238E27FC236}">
                <a16:creationId xmlns:a16="http://schemas.microsoft.com/office/drawing/2014/main" id="{E8212460-BEF2-A0D3-620F-78F62F714A5A}"/>
              </a:ext>
            </a:extLst>
          </p:cNvPr>
          <p:cNvSpPr txBox="1">
            <a:spLocks/>
          </p:cNvSpPr>
          <p:nvPr/>
        </p:nvSpPr>
        <p:spPr>
          <a:xfrm>
            <a:off x="5734917" y="5329083"/>
            <a:ext cx="1082039" cy="448056"/>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a:t>Neutral</a:t>
            </a:r>
          </a:p>
        </p:txBody>
      </p:sp>
      <p:sp>
        <p:nvSpPr>
          <p:cNvPr id="16" name="Espace réservé du contenu 2">
            <a:extLst>
              <a:ext uri="{FF2B5EF4-FFF2-40B4-BE49-F238E27FC236}">
                <a16:creationId xmlns:a16="http://schemas.microsoft.com/office/drawing/2014/main" id="{6789433C-3FCB-25F1-8846-66129AAFD4F0}"/>
              </a:ext>
            </a:extLst>
          </p:cNvPr>
          <p:cNvSpPr txBox="1">
            <a:spLocks/>
          </p:cNvSpPr>
          <p:nvPr/>
        </p:nvSpPr>
        <p:spPr>
          <a:xfrm>
            <a:off x="7029800" y="5326777"/>
            <a:ext cx="1082039" cy="448056"/>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a:t>Neutral</a:t>
            </a:r>
          </a:p>
        </p:txBody>
      </p:sp>
      <p:sp>
        <p:nvSpPr>
          <p:cNvPr id="17" name="Espace réservé du contenu 2">
            <a:extLst>
              <a:ext uri="{FF2B5EF4-FFF2-40B4-BE49-F238E27FC236}">
                <a16:creationId xmlns:a16="http://schemas.microsoft.com/office/drawing/2014/main" id="{9398F16B-EBB5-7150-156D-2DEC82EF926C}"/>
              </a:ext>
            </a:extLst>
          </p:cNvPr>
          <p:cNvSpPr txBox="1">
            <a:spLocks/>
          </p:cNvSpPr>
          <p:nvPr/>
        </p:nvSpPr>
        <p:spPr>
          <a:xfrm>
            <a:off x="8170024" y="5322023"/>
            <a:ext cx="365759" cy="413893"/>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a:t>-</a:t>
            </a:r>
          </a:p>
        </p:txBody>
      </p:sp>
      <p:sp>
        <p:nvSpPr>
          <p:cNvPr id="20" name="Espace réservé du contenu 2">
            <a:extLst>
              <a:ext uri="{FF2B5EF4-FFF2-40B4-BE49-F238E27FC236}">
                <a16:creationId xmlns:a16="http://schemas.microsoft.com/office/drawing/2014/main" id="{A41CE962-9097-5F49-9A0B-2BF00BEC7C41}"/>
              </a:ext>
            </a:extLst>
          </p:cNvPr>
          <p:cNvSpPr txBox="1">
            <a:spLocks/>
          </p:cNvSpPr>
          <p:nvPr/>
        </p:nvSpPr>
        <p:spPr>
          <a:xfrm>
            <a:off x="8446602" y="3909853"/>
            <a:ext cx="1630679" cy="897229"/>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fr-FR" dirty="0" err="1"/>
              <a:t>Neither</a:t>
            </a:r>
            <a:r>
              <a:rPr lang="fr-FR" dirty="0"/>
              <a:t> </a:t>
            </a:r>
            <a:r>
              <a:rPr lang="fr-FR" dirty="0" err="1"/>
              <a:t>agree</a:t>
            </a:r>
            <a:r>
              <a:rPr lang="fr-FR" dirty="0"/>
              <a:t> </a:t>
            </a:r>
            <a:r>
              <a:rPr lang="fr-FR" dirty="0" err="1"/>
              <a:t>nor</a:t>
            </a:r>
            <a:r>
              <a:rPr lang="fr-FR" dirty="0"/>
              <a:t> </a:t>
            </a:r>
            <a:r>
              <a:rPr lang="fr-FR" dirty="0" err="1"/>
              <a:t>disagree</a:t>
            </a:r>
            <a:endParaRPr lang="fr-FR" dirty="0"/>
          </a:p>
        </p:txBody>
      </p:sp>
      <p:cxnSp>
        <p:nvCxnSpPr>
          <p:cNvPr id="22" name="Connecteur droit avec flèche 21">
            <a:extLst>
              <a:ext uri="{FF2B5EF4-FFF2-40B4-BE49-F238E27FC236}">
                <a16:creationId xmlns:a16="http://schemas.microsoft.com/office/drawing/2014/main" id="{0FDD21DA-D9E0-1989-EEC2-D6897876A079}"/>
              </a:ext>
            </a:extLst>
          </p:cNvPr>
          <p:cNvCxnSpPr>
            <a:cxnSpLocks/>
            <a:stCxn id="7" idx="2"/>
            <a:endCxn id="9" idx="0"/>
          </p:cNvCxnSpPr>
          <p:nvPr/>
        </p:nvCxnSpPr>
        <p:spPr>
          <a:xfrm flipH="1">
            <a:off x="3716655" y="3400118"/>
            <a:ext cx="1958338" cy="61313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23" name="Connecteur droit avec flèche 22">
            <a:extLst>
              <a:ext uri="{FF2B5EF4-FFF2-40B4-BE49-F238E27FC236}">
                <a16:creationId xmlns:a16="http://schemas.microsoft.com/office/drawing/2014/main" id="{E86D7390-7243-D9E7-3493-C9618366A3F3}"/>
              </a:ext>
            </a:extLst>
          </p:cNvPr>
          <p:cNvCxnSpPr>
            <a:cxnSpLocks/>
            <a:stCxn id="7" idx="2"/>
            <a:endCxn id="11" idx="0"/>
          </p:cNvCxnSpPr>
          <p:nvPr/>
        </p:nvCxnSpPr>
        <p:spPr>
          <a:xfrm>
            <a:off x="5674993" y="3400118"/>
            <a:ext cx="1" cy="558509"/>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26" name="Connecteur droit avec flèche 25">
            <a:extLst>
              <a:ext uri="{FF2B5EF4-FFF2-40B4-BE49-F238E27FC236}">
                <a16:creationId xmlns:a16="http://schemas.microsoft.com/office/drawing/2014/main" id="{916F9DF7-936E-67DC-5669-974B9D6E7BAC}"/>
              </a:ext>
            </a:extLst>
          </p:cNvPr>
          <p:cNvCxnSpPr>
            <a:cxnSpLocks/>
            <a:stCxn id="7" idx="2"/>
            <a:endCxn id="10" idx="0"/>
          </p:cNvCxnSpPr>
          <p:nvPr/>
        </p:nvCxnSpPr>
        <p:spPr>
          <a:xfrm>
            <a:off x="5674993" y="3400118"/>
            <a:ext cx="1828800" cy="643611"/>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29" name="Connecteur droit avec flèche 28">
            <a:extLst>
              <a:ext uri="{FF2B5EF4-FFF2-40B4-BE49-F238E27FC236}">
                <a16:creationId xmlns:a16="http://schemas.microsoft.com/office/drawing/2014/main" id="{047509FE-2550-EA63-B2ED-6DF4173C7FED}"/>
              </a:ext>
            </a:extLst>
          </p:cNvPr>
          <p:cNvCxnSpPr>
            <a:cxnSpLocks/>
            <a:stCxn id="8" idx="2"/>
            <a:endCxn id="20" idx="0"/>
          </p:cNvCxnSpPr>
          <p:nvPr/>
        </p:nvCxnSpPr>
        <p:spPr>
          <a:xfrm>
            <a:off x="9261941" y="3400118"/>
            <a:ext cx="1" cy="509735"/>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32" name="Connecteur droit avec flèche 31">
            <a:extLst>
              <a:ext uri="{FF2B5EF4-FFF2-40B4-BE49-F238E27FC236}">
                <a16:creationId xmlns:a16="http://schemas.microsoft.com/office/drawing/2014/main" id="{4D8E822D-4A07-A63E-A8FA-61291E2E8516}"/>
              </a:ext>
            </a:extLst>
          </p:cNvPr>
          <p:cNvCxnSpPr>
            <a:cxnSpLocks/>
            <a:stCxn id="9" idx="2"/>
            <a:endCxn id="12" idx="0"/>
          </p:cNvCxnSpPr>
          <p:nvPr/>
        </p:nvCxnSpPr>
        <p:spPr>
          <a:xfrm flipH="1">
            <a:off x="3221357" y="4461304"/>
            <a:ext cx="495298" cy="86072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37" name="Connecteur droit avec flèche 36">
            <a:extLst>
              <a:ext uri="{FF2B5EF4-FFF2-40B4-BE49-F238E27FC236}">
                <a16:creationId xmlns:a16="http://schemas.microsoft.com/office/drawing/2014/main" id="{0864C419-7829-28CD-60EA-31B2919C0B24}"/>
              </a:ext>
            </a:extLst>
          </p:cNvPr>
          <p:cNvCxnSpPr>
            <a:cxnSpLocks/>
            <a:stCxn id="9" idx="2"/>
            <a:endCxn id="13" idx="0"/>
          </p:cNvCxnSpPr>
          <p:nvPr/>
        </p:nvCxnSpPr>
        <p:spPr>
          <a:xfrm>
            <a:off x="3716655" y="4461304"/>
            <a:ext cx="541020" cy="86547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40" name="Connecteur droit avec flèche 39">
            <a:extLst>
              <a:ext uri="{FF2B5EF4-FFF2-40B4-BE49-F238E27FC236}">
                <a16:creationId xmlns:a16="http://schemas.microsoft.com/office/drawing/2014/main" id="{CD454F02-0B7D-C95E-515B-7F7EC6AA3D29}"/>
              </a:ext>
            </a:extLst>
          </p:cNvPr>
          <p:cNvCxnSpPr>
            <a:cxnSpLocks/>
            <a:stCxn id="11" idx="2"/>
            <a:endCxn id="14" idx="0"/>
          </p:cNvCxnSpPr>
          <p:nvPr/>
        </p:nvCxnSpPr>
        <p:spPr>
          <a:xfrm flipH="1">
            <a:off x="5187314" y="4855856"/>
            <a:ext cx="487680" cy="452857"/>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43" name="Connecteur droit avec flèche 42">
            <a:extLst>
              <a:ext uri="{FF2B5EF4-FFF2-40B4-BE49-F238E27FC236}">
                <a16:creationId xmlns:a16="http://schemas.microsoft.com/office/drawing/2014/main" id="{6074FE92-CAAF-CDF2-3189-0D2D664715B1}"/>
              </a:ext>
            </a:extLst>
          </p:cNvPr>
          <p:cNvCxnSpPr>
            <a:cxnSpLocks/>
            <a:stCxn id="11" idx="2"/>
            <a:endCxn id="15" idx="0"/>
          </p:cNvCxnSpPr>
          <p:nvPr/>
        </p:nvCxnSpPr>
        <p:spPr>
          <a:xfrm>
            <a:off x="5674994" y="4855856"/>
            <a:ext cx="600943" cy="473227"/>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46" name="Connecteur droit avec flèche 45">
            <a:extLst>
              <a:ext uri="{FF2B5EF4-FFF2-40B4-BE49-F238E27FC236}">
                <a16:creationId xmlns:a16="http://schemas.microsoft.com/office/drawing/2014/main" id="{E560E133-AD57-B67A-4F12-8306120195C5}"/>
              </a:ext>
            </a:extLst>
          </p:cNvPr>
          <p:cNvCxnSpPr>
            <a:cxnSpLocks/>
            <a:stCxn id="10" idx="2"/>
            <a:endCxn id="16" idx="0"/>
          </p:cNvCxnSpPr>
          <p:nvPr/>
        </p:nvCxnSpPr>
        <p:spPr>
          <a:xfrm>
            <a:off x="7503793" y="4491785"/>
            <a:ext cx="67027" cy="834992"/>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49" name="Connecteur droit avec flèche 48">
            <a:extLst>
              <a:ext uri="{FF2B5EF4-FFF2-40B4-BE49-F238E27FC236}">
                <a16:creationId xmlns:a16="http://schemas.microsoft.com/office/drawing/2014/main" id="{01CD54D5-C5D3-F1AF-233C-0BAD6BCE08E7}"/>
              </a:ext>
            </a:extLst>
          </p:cNvPr>
          <p:cNvCxnSpPr>
            <a:cxnSpLocks/>
            <a:stCxn id="10" idx="2"/>
            <a:endCxn id="17" idx="0"/>
          </p:cNvCxnSpPr>
          <p:nvPr/>
        </p:nvCxnSpPr>
        <p:spPr>
          <a:xfrm>
            <a:off x="7503793" y="4491785"/>
            <a:ext cx="849111" cy="83023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52" name="Connecteur droit avec flèche 51">
            <a:extLst>
              <a:ext uri="{FF2B5EF4-FFF2-40B4-BE49-F238E27FC236}">
                <a16:creationId xmlns:a16="http://schemas.microsoft.com/office/drawing/2014/main" id="{0C668559-F2D3-F30E-F887-AA1DAC2CDD7D}"/>
              </a:ext>
            </a:extLst>
          </p:cNvPr>
          <p:cNvCxnSpPr>
            <a:cxnSpLocks/>
            <a:stCxn id="20" idx="2"/>
            <a:endCxn id="72" idx="0"/>
          </p:cNvCxnSpPr>
          <p:nvPr/>
        </p:nvCxnSpPr>
        <p:spPr>
          <a:xfrm>
            <a:off x="9261942" y="4807082"/>
            <a:ext cx="30480" cy="497861"/>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55" name="Connecteur droit avec flèche 54">
            <a:extLst>
              <a:ext uri="{FF2B5EF4-FFF2-40B4-BE49-F238E27FC236}">
                <a16:creationId xmlns:a16="http://schemas.microsoft.com/office/drawing/2014/main" id="{52A29C33-5845-D7E7-6E6F-7815C593BA9B}"/>
              </a:ext>
            </a:extLst>
          </p:cNvPr>
          <p:cNvCxnSpPr>
            <a:cxnSpLocks/>
            <a:stCxn id="20" idx="2"/>
            <a:endCxn id="73" idx="0"/>
          </p:cNvCxnSpPr>
          <p:nvPr/>
        </p:nvCxnSpPr>
        <p:spPr>
          <a:xfrm>
            <a:off x="9261942" y="4807082"/>
            <a:ext cx="1011381" cy="497861"/>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60" name="Espace réservé du contenu 2">
            <a:extLst>
              <a:ext uri="{FF2B5EF4-FFF2-40B4-BE49-F238E27FC236}">
                <a16:creationId xmlns:a16="http://schemas.microsoft.com/office/drawing/2014/main" id="{095CD944-1501-8748-5326-1718A6F040BE}"/>
              </a:ext>
            </a:extLst>
          </p:cNvPr>
          <p:cNvSpPr txBox="1">
            <a:spLocks/>
          </p:cNvSpPr>
          <p:nvPr/>
        </p:nvSpPr>
        <p:spPr>
          <a:xfrm>
            <a:off x="1054063" y="6151321"/>
            <a:ext cx="1379220" cy="488796"/>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err="1"/>
              <a:t>Enthusiastic</a:t>
            </a:r>
            <a:endParaRPr lang="fr-FR" dirty="0"/>
          </a:p>
        </p:txBody>
      </p:sp>
      <p:sp>
        <p:nvSpPr>
          <p:cNvPr id="61" name="Espace réservé du contenu 2">
            <a:extLst>
              <a:ext uri="{FF2B5EF4-FFF2-40B4-BE49-F238E27FC236}">
                <a16:creationId xmlns:a16="http://schemas.microsoft.com/office/drawing/2014/main" id="{D1CA82EC-BB71-42AE-0B39-655C7D264BA2}"/>
              </a:ext>
            </a:extLst>
          </p:cNvPr>
          <p:cNvSpPr txBox="1">
            <a:spLocks/>
          </p:cNvSpPr>
          <p:nvPr/>
        </p:nvSpPr>
        <p:spPr>
          <a:xfrm>
            <a:off x="2524822" y="6151321"/>
            <a:ext cx="1264920" cy="488796"/>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err="1"/>
              <a:t>Interested</a:t>
            </a:r>
            <a:endParaRPr lang="fr-FR" dirty="0"/>
          </a:p>
        </p:txBody>
      </p:sp>
      <p:sp>
        <p:nvSpPr>
          <p:cNvPr id="62" name="Espace réservé du contenu 2">
            <a:extLst>
              <a:ext uri="{FF2B5EF4-FFF2-40B4-BE49-F238E27FC236}">
                <a16:creationId xmlns:a16="http://schemas.microsoft.com/office/drawing/2014/main" id="{D84BECE6-BDED-423C-B302-768E02E9862C}"/>
              </a:ext>
            </a:extLst>
          </p:cNvPr>
          <p:cNvSpPr txBox="1">
            <a:spLocks/>
          </p:cNvSpPr>
          <p:nvPr/>
        </p:nvSpPr>
        <p:spPr>
          <a:xfrm>
            <a:off x="4094721" y="6151321"/>
            <a:ext cx="1082039" cy="488796"/>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err="1">
                <a:solidFill>
                  <a:srgbClr val="FF0000"/>
                </a:solidFill>
              </a:rPr>
              <a:t>Doubtful</a:t>
            </a:r>
            <a:endParaRPr lang="fr-FR" dirty="0">
              <a:solidFill>
                <a:srgbClr val="FF0000"/>
              </a:solidFill>
            </a:endParaRPr>
          </a:p>
        </p:txBody>
      </p:sp>
      <p:sp>
        <p:nvSpPr>
          <p:cNvPr id="63" name="Espace réservé du contenu 2">
            <a:extLst>
              <a:ext uri="{FF2B5EF4-FFF2-40B4-BE49-F238E27FC236}">
                <a16:creationId xmlns:a16="http://schemas.microsoft.com/office/drawing/2014/main" id="{38E76F16-8DBD-56FA-9D4B-8175B1713226}"/>
              </a:ext>
            </a:extLst>
          </p:cNvPr>
          <p:cNvSpPr txBox="1">
            <a:spLocks/>
          </p:cNvSpPr>
          <p:nvPr/>
        </p:nvSpPr>
        <p:spPr>
          <a:xfrm>
            <a:off x="5322569" y="6151321"/>
            <a:ext cx="1223010" cy="488796"/>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err="1"/>
              <a:t>Indifferent</a:t>
            </a:r>
            <a:endParaRPr lang="fr-FR" dirty="0"/>
          </a:p>
        </p:txBody>
      </p:sp>
      <p:sp>
        <p:nvSpPr>
          <p:cNvPr id="64" name="Espace réservé du contenu 2">
            <a:extLst>
              <a:ext uri="{FF2B5EF4-FFF2-40B4-BE49-F238E27FC236}">
                <a16:creationId xmlns:a16="http://schemas.microsoft.com/office/drawing/2014/main" id="{12241AA8-F0F6-9FAA-5D5E-94176BD95792}"/>
              </a:ext>
            </a:extLst>
          </p:cNvPr>
          <p:cNvSpPr txBox="1">
            <a:spLocks/>
          </p:cNvSpPr>
          <p:nvPr/>
        </p:nvSpPr>
        <p:spPr>
          <a:xfrm>
            <a:off x="6682221" y="6155844"/>
            <a:ext cx="1223010" cy="488796"/>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err="1">
                <a:solidFill>
                  <a:srgbClr val="FF0000"/>
                </a:solidFill>
              </a:rPr>
              <a:t>Benevolent</a:t>
            </a:r>
            <a:endParaRPr lang="fr-FR" dirty="0">
              <a:solidFill>
                <a:srgbClr val="FF0000"/>
              </a:solidFill>
            </a:endParaRPr>
          </a:p>
        </p:txBody>
      </p:sp>
      <p:sp>
        <p:nvSpPr>
          <p:cNvPr id="65" name="Espace réservé du contenu 2">
            <a:extLst>
              <a:ext uri="{FF2B5EF4-FFF2-40B4-BE49-F238E27FC236}">
                <a16:creationId xmlns:a16="http://schemas.microsoft.com/office/drawing/2014/main" id="{2EB6CCB9-A78D-5CE8-658A-CDA8E0BB549D}"/>
              </a:ext>
            </a:extLst>
          </p:cNvPr>
          <p:cNvSpPr txBox="1">
            <a:spLocks/>
          </p:cNvSpPr>
          <p:nvPr/>
        </p:nvSpPr>
        <p:spPr>
          <a:xfrm>
            <a:off x="8890816" y="6145880"/>
            <a:ext cx="772731" cy="488796"/>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err="1"/>
              <a:t>Bored</a:t>
            </a:r>
            <a:endParaRPr lang="fr-FR" dirty="0"/>
          </a:p>
        </p:txBody>
      </p:sp>
      <p:sp>
        <p:nvSpPr>
          <p:cNvPr id="66" name="Espace réservé du contenu 2">
            <a:extLst>
              <a:ext uri="{FF2B5EF4-FFF2-40B4-BE49-F238E27FC236}">
                <a16:creationId xmlns:a16="http://schemas.microsoft.com/office/drawing/2014/main" id="{1975FAF1-27CE-866A-CE78-D1CC8083FDBF}"/>
              </a:ext>
            </a:extLst>
          </p:cNvPr>
          <p:cNvSpPr txBox="1">
            <a:spLocks/>
          </p:cNvSpPr>
          <p:nvPr/>
        </p:nvSpPr>
        <p:spPr>
          <a:xfrm>
            <a:off x="10298806" y="6150215"/>
            <a:ext cx="1515341" cy="413893"/>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err="1"/>
              <a:t>Disrespectful</a:t>
            </a:r>
            <a:endParaRPr lang="fr-FR" dirty="0"/>
          </a:p>
        </p:txBody>
      </p:sp>
      <p:sp>
        <p:nvSpPr>
          <p:cNvPr id="72" name="Espace réservé du contenu 2">
            <a:extLst>
              <a:ext uri="{FF2B5EF4-FFF2-40B4-BE49-F238E27FC236}">
                <a16:creationId xmlns:a16="http://schemas.microsoft.com/office/drawing/2014/main" id="{CD0004F6-571A-9C67-5F95-9C58855DFCF9}"/>
              </a:ext>
            </a:extLst>
          </p:cNvPr>
          <p:cNvSpPr txBox="1">
            <a:spLocks/>
          </p:cNvSpPr>
          <p:nvPr/>
        </p:nvSpPr>
        <p:spPr>
          <a:xfrm>
            <a:off x="8751402" y="5304943"/>
            <a:ext cx="1082039" cy="448056"/>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a:t>Neutral</a:t>
            </a:r>
          </a:p>
        </p:txBody>
      </p:sp>
      <p:sp>
        <p:nvSpPr>
          <p:cNvPr id="73" name="Espace réservé du contenu 2">
            <a:extLst>
              <a:ext uri="{FF2B5EF4-FFF2-40B4-BE49-F238E27FC236}">
                <a16:creationId xmlns:a16="http://schemas.microsoft.com/office/drawing/2014/main" id="{2EEA6FF0-C3BC-3AED-422E-4DF7CE0EB6AF}"/>
              </a:ext>
            </a:extLst>
          </p:cNvPr>
          <p:cNvSpPr txBox="1">
            <a:spLocks/>
          </p:cNvSpPr>
          <p:nvPr/>
        </p:nvSpPr>
        <p:spPr>
          <a:xfrm>
            <a:off x="10090443" y="5304943"/>
            <a:ext cx="365759" cy="413893"/>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a:t>-</a:t>
            </a:r>
          </a:p>
        </p:txBody>
      </p:sp>
      <p:sp>
        <p:nvSpPr>
          <p:cNvPr id="74" name="Espace réservé du contenu 2">
            <a:extLst>
              <a:ext uri="{FF2B5EF4-FFF2-40B4-BE49-F238E27FC236}">
                <a16:creationId xmlns:a16="http://schemas.microsoft.com/office/drawing/2014/main" id="{6C43C763-920C-781C-445E-55B45B720089}"/>
              </a:ext>
            </a:extLst>
          </p:cNvPr>
          <p:cNvSpPr txBox="1">
            <a:spLocks/>
          </p:cNvSpPr>
          <p:nvPr/>
        </p:nvSpPr>
        <p:spPr>
          <a:xfrm>
            <a:off x="7968186" y="6145880"/>
            <a:ext cx="925127" cy="488796"/>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a:t>Critical</a:t>
            </a:r>
          </a:p>
        </p:txBody>
      </p:sp>
      <p:cxnSp>
        <p:nvCxnSpPr>
          <p:cNvPr id="75" name="Connecteur droit avec flèche 74">
            <a:extLst>
              <a:ext uri="{FF2B5EF4-FFF2-40B4-BE49-F238E27FC236}">
                <a16:creationId xmlns:a16="http://schemas.microsoft.com/office/drawing/2014/main" id="{4389657F-CB3E-9477-DE3A-5AE29799ABF4}"/>
              </a:ext>
            </a:extLst>
          </p:cNvPr>
          <p:cNvCxnSpPr>
            <a:cxnSpLocks/>
            <a:stCxn id="12" idx="1"/>
            <a:endCxn id="60" idx="0"/>
          </p:cNvCxnSpPr>
          <p:nvPr/>
        </p:nvCxnSpPr>
        <p:spPr>
          <a:xfrm flipH="1">
            <a:off x="1743673" y="5528971"/>
            <a:ext cx="1294804" cy="62235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78" name="Connecteur droit avec flèche 77">
            <a:extLst>
              <a:ext uri="{FF2B5EF4-FFF2-40B4-BE49-F238E27FC236}">
                <a16:creationId xmlns:a16="http://schemas.microsoft.com/office/drawing/2014/main" id="{8A208585-41BF-899C-0EBB-701AE7E12D77}"/>
              </a:ext>
            </a:extLst>
          </p:cNvPr>
          <p:cNvCxnSpPr>
            <a:cxnSpLocks/>
            <a:endCxn id="61" idx="0"/>
          </p:cNvCxnSpPr>
          <p:nvPr/>
        </p:nvCxnSpPr>
        <p:spPr>
          <a:xfrm flipH="1">
            <a:off x="3157282" y="5718836"/>
            <a:ext cx="838200" cy="432485"/>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83" name="Connecteur droit avec flèche 82">
            <a:extLst>
              <a:ext uri="{FF2B5EF4-FFF2-40B4-BE49-F238E27FC236}">
                <a16:creationId xmlns:a16="http://schemas.microsoft.com/office/drawing/2014/main" id="{66A07C9C-F4D1-3FF4-00F7-6F0C26073007}"/>
              </a:ext>
            </a:extLst>
          </p:cNvPr>
          <p:cNvCxnSpPr>
            <a:cxnSpLocks/>
            <a:endCxn id="62" idx="0"/>
          </p:cNvCxnSpPr>
          <p:nvPr/>
        </p:nvCxnSpPr>
        <p:spPr>
          <a:xfrm flipH="1">
            <a:off x="4635741" y="5703265"/>
            <a:ext cx="427756" cy="448056"/>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86" name="Connecteur droit avec flèche 85">
            <a:extLst>
              <a:ext uri="{FF2B5EF4-FFF2-40B4-BE49-F238E27FC236}">
                <a16:creationId xmlns:a16="http://schemas.microsoft.com/office/drawing/2014/main" id="{603A8F83-4148-35C5-A410-9FC3095EC4F9}"/>
              </a:ext>
            </a:extLst>
          </p:cNvPr>
          <p:cNvCxnSpPr>
            <a:cxnSpLocks/>
            <a:stCxn id="15" idx="2"/>
            <a:endCxn id="63" idx="0"/>
          </p:cNvCxnSpPr>
          <p:nvPr/>
        </p:nvCxnSpPr>
        <p:spPr>
          <a:xfrm flipH="1">
            <a:off x="5934074" y="5777139"/>
            <a:ext cx="341863" cy="374182"/>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91" name="Connecteur droit avec flèche 90">
            <a:extLst>
              <a:ext uri="{FF2B5EF4-FFF2-40B4-BE49-F238E27FC236}">
                <a16:creationId xmlns:a16="http://schemas.microsoft.com/office/drawing/2014/main" id="{05BE00BC-F896-F50F-5FCB-3D4461A34601}"/>
              </a:ext>
            </a:extLst>
          </p:cNvPr>
          <p:cNvCxnSpPr>
            <a:cxnSpLocks/>
            <a:endCxn id="64" idx="0"/>
          </p:cNvCxnSpPr>
          <p:nvPr/>
        </p:nvCxnSpPr>
        <p:spPr>
          <a:xfrm flipH="1">
            <a:off x="7293726" y="5779356"/>
            <a:ext cx="195869" cy="37648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94" name="Connecteur droit avec flèche 93">
            <a:extLst>
              <a:ext uri="{FF2B5EF4-FFF2-40B4-BE49-F238E27FC236}">
                <a16:creationId xmlns:a16="http://schemas.microsoft.com/office/drawing/2014/main" id="{E8B77DC8-AD2C-1450-1983-EDE8AB9649F1}"/>
              </a:ext>
            </a:extLst>
          </p:cNvPr>
          <p:cNvCxnSpPr>
            <a:cxnSpLocks/>
            <a:stCxn id="17" idx="2"/>
            <a:endCxn id="74" idx="0"/>
          </p:cNvCxnSpPr>
          <p:nvPr/>
        </p:nvCxnSpPr>
        <p:spPr>
          <a:xfrm>
            <a:off x="8352904" y="5735916"/>
            <a:ext cx="77846" cy="409964"/>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98" name="Connecteur droit avec flèche 97">
            <a:extLst>
              <a:ext uri="{FF2B5EF4-FFF2-40B4-BE49-F238E27FC236}">
                <a16:creationId xmlns:a16="http://schemas.microsoft.com/office/drawing/2014/main" id="{D1A90C4B-02E7-9F6E-4016-0B458D91CB2A}"/>
              </a:ext>
            </a:extLst>
          </p:cNvPr>
          <p:cNvCxnSpPr>
            <a:cxnSpLocks/>
            <a:stCxn id="72" idx="2"/>
            <a:endCxn id="65" idx="0"/>
          </p:cNvCxnSpPr>
          <p:nvPr/>
        </p:nvCxnSpPr>
        <p:spPr>
          <a:xfrm flipH="1">
            <a:off x="9277182" y="5752999"/>
            <a:ext cx="15240" cy="392881"/>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117" name="Connecteur droit avec flèche 116">
            <a:extLst>
              <a:ext uri="{FF2B5EF4-FFF2-40B4-BE49-F238E27FC236}">
                <a16:creationId xmlns:a16="http://schemas.microsoft.com/office/drawing/2014/main" id="{E49A58B8-AF5C-C046-7535-0691088DC0F6}"/>
              </a:ext>
            </a:extLst>
          </p:cNvPr>
          <p:cNvCxnSpPr>
            <a:cxnSpLocks/>
            <a:stCxn id="73" idx="2"/>
            <a:endCxn id="66" idx="0"/>
          </p:cNvCxnSpPr>
          <p:nvPr/>
        </p:nvCxnSpPr>
        <p:spPr>
          <a:xfrm>
            <a:off x="10273323" y="5718836"/>
            <a:ext cx="783154" cy="431379"/>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51" name="Espace réservé du contenu 2">
            <a:extLst>
              <a:ext uri="{FF2B5EF4-FFF2-40B4-BE49-F238E27FC236}">
                <a16:creationId xmlns:a16="http://schemas.microsoft.com/office/drawing/2014/main" id="{B58F189A-40E0-A330-2E50-14BA6990D58D}"/>
              </a:ext>
            </a:extLst>
          </p:cNvPr>
          <p:cNvSpPr txBox="1">
            <a:spLocks/>
          </p:cNvSpPr>
          <p:nvPr/>
        </p:nvSpPr>
        <p:spPr>
          <a:xfrm>
            <a:off x="264786" y="2905986"/>
            <a:ext cx="1379220" cy="577201"/>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a:solidFill>
                  <a:srgbClr val="FF0000"/>
                </a:solidFill>
              </a:rPr>
              <a:t>Engagement</a:t>
            </a:r>
          </a:p>
        </p:txBody>
      </p:sp>
      <p:sp>
        <p:nvSpPr>
          <p:cNvPr id="154" name="Espace réservé du contenu 2">
            <a:extLst>
              <a:ext uri="{FF2B5EF4-FFF2-40B4-BE49-F238E27FC236}">
                <a16:creationId xmlns:a16="http://schemas.microsoft.com/office/drawing/2014/main" id="{7CAFDB89-A72C-703D-C25E-B71141C19313}"/>
              </a:ext>
            </a:extLst>
          </p:cNvPr>
          <p:cNvSpPr txBox="1">
            <a:spLocks/>
          </p:cNvSpPr>
          <p:nvPr/>
        </p:nvSpPr>
        <p:spPr>
          <a:xfrm>
            <a:off x="316589" y="4069866"/>
            <a:ext cx="1862563" cy="577201"/>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err="1">
                <a:solidFill>
                  <a:srgbClr val="00B050"/>
                </a:solidFill>
              </a:rPr>
              <a:t>Epistemic</a:t>
            </a:r>
            <a:r>
              <a:rPr lang="fr-FR" dirty="0">
                <a:solidFill>
                  <a:srgbClr val="00B050"/>
                </a:solidFill>
              </a:rPr>
              <a:t> Stance</a:t>
            </a:r>
          </a:p>
        </p:txBody>
      </p:sp>
      <p:sp>
        <p:nvSpPr>
          <p:cNvPr id="155" name="Espace réservé du contenu 2">
            <a:extLst>
              <a:ext uri="{FF2B5EF4-FFF2-40B4-BE49-F238E27FC236}">
                <a16:creationId xmlns:a16="http://schemas.microsoft.com/office/drawing/2014/main" id="{035EFA27-C7CD-10AF-C45A-6D5DE4833497}"/>
              </a:ext>
            </a:extLst>
          </p:cNvPr>
          <p:cNvSpPr txBox="1">
            <a:spLocks/>
          </p:cNvSpPr>
          <p:nvPr/>
        </p:nvSpPr>
        <p:spPr>
          <a:xfrm>
            <a:off x="305662" y="5096467"/>
            <a:ext cx="1862563" cy="577201"/>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fr-FR" dirty="0">
                <a:solidFill>
                  <a:srgbClr val="0070C0"/>
                </a:solidFill>
              </a:rPr>
              <a:t>Affective Stance</a:t>
            </a:r>
          </a:p>
        </p:txBody>
      </p:sp>
      <p:sp>
        <p:nvSpPr>
          <p:cNvPr id="158" name="ZoneTexte 157">
            <a:extLst>
              <a:ext uri="{FF2B5EF4-FFF2-40B4-BE49-F238E27FC236}">
                <a16:creationId xmlns:a16="http://schemas.microsoft.com/office/drawing/2014/main" id="{DD6F2820-D484-3C92-3EFD-9C8DFAF5C06E}"/>
              </a:ext>
            </a:extLst>
          </p:cNvPr>
          <p:cNvSpPr txBox="1"/>
          <p:nvPr/>
        </p:nvSpPr>
        <p:spPr>
          <a:xfrm>
            <a:off x="153101" y="5447957"/>
            <a:ext cx="2211354" cy="369332"/>
          </a:xfrm>
          <a:prstGeom prst="rect">
            <a:avLst/>
          </a:prstGeom>
          <a:noFill/>
        </p:spPr>
        <p:txBody>
          <a:bodyPr wrap="square">
            <a:spAutoFit/>
          </a:bodyPr>
          <a:lstStyle/>
          <a:p>
            <a:r>
              <a:rPr lang="fr-FR" dirty="0">
                <a:solidFill>
                  <a:schemeClr val="tx2">
                    <a:lumMod val="50000"/>
                    <a:lumOff val="50000"/>
                  </a:schemeClr>
                </a:solidFill>
                <a:latin typeface="LinLibertineT"/>
              </a:rPr>
              <a:t>(</a:t>
            </a:r>
            <a:r>
              <a:rPr lang="fr-FR" dirty="0" err="1">
                <a:solidFill>
                  <a:schemeClr val="tx2">
                    <a:lumMod val="50000"/>
                    <a:lumOff val="50000"/>
                  </a:schemeClr>
                </a:solidFill>
                <a:latin typeface="LinLibertineT"/>
              </a:rPr>
              <a:t>Allwood</a:t>
            </a:r>
            <a:r>
              <a:rPr lang="fr-FR" dirty="0">
                <a:solidFill>
                  <a:schemeClr val="tx2">
                    <a:lumMod val="50000"/>
                    <a:lumOff val="50000"/>
                  </a:schemeClr>
                </a:solidFill>
                <a:latin typeface="LinLibertineT"/>
              </a:rPr>
              <a:t> et al., 2012)</a:t>
            </a:r>
            <a:endParaRPr lang="fr-FR" dirty="0"/>
          </a:p>
        </p:txBody>
      </p:sp>
      <p:sp>
        <p:nvSpPr>
          <p:cNvPr id="159" name="ZoneTexte 158">
            <a:extLst>
              <a:ext uri="{FF2B5EF4-FFF2-40B4-BE49-F238E27FC236}">
                <a16:creationId xmlns:a16="http://schemas.microsoft.com/office/drawing/2014/main" id="{C3DE9D35-4F6F-35BB-056B-168D5FA4A7B8}"/>
              </a:ext>
            </a:extLst>
          </p:cNvPr>
          <p:cNvSpPr txBox="1"/>
          <p:nvPr/>
        </p:nvSpPr>
        <p:spPr>
          <a:xfrm>
            <a:off x="139947" y="4456275"/>
            <a:ext cx="2211354" cy="369332"/>
          </a:xfrm>
          <a:prstGeom prst="rect">
            <a:avLst/>
          </a:prstGeom>
          <a:noFill/>
        </p:spPr>
        <p:txBody>
          <a:bodyPr wrap="square">
            <a:spAutoFit/>
          </a:bodyPr>
          <a:lstStyle/>
          <a:p>
            <a:r>
              <a:rPr lang="fr-FR" dirty="0">
                <a:solidFill>
                  <a:schemeClr val="tx2">
                    <a:lumMod val="50000"/>
                    <a:lumOff val="50000"/>
                  </a:schemeClr>
                </a:solidFill>
                <a:latin typeface="LinLibertineT"/>
              </a:rPr>
              <a:t>(</a:t>
            </a:r>
            <a:r>
              <a:rPr lang="fr-FR" dirty="0" err="1">
                <a:solidFill>
                  <a:schemeClr val="tx2">
                    <a:lumMod val="50000"/>
                    <a:lumOff val="50000"/>
                  </a:schemeClr>
                </a:solidFill>
                <a:latin typeface="LinLibertineT"/>
              </a:rPr>
              <a:t>Allwood</a:t>
            </a:r>
            <a:r>
              <a:rPr lang="fr-FR" dirty="0">
                <a:solidFill>
                  <a:schemeClr val="tx2">
                    <a:lumMod val="50000"/>
                    <a:lumOff val="50000"/>
                  </a:schemeClr>
                </a:solidFill>
                <a:latin typeface="LinLibertineT"/>
              </a:rPr>
              <a:t> et al., 2012)</a:t>
            </a:r>
            <a:endParaRPr lang="fr-FR" dirty="0"/>
          </a:p>
        </p:txBody>
      </p:sp>
      <p:sp>
        <p:nvSpPr>
          <p:cNvPr id="160" name="Espace réservé du numéro de diapositive 159">
            <a:extLst>
              <a:ext uri="{FF2B5EF4-FFF2-40B4-BE49-F238E27FC236}">
                <a16:creationId xmlns:a16="http://schemas.microsoft.com/office/drawing/2014/main" id="{3C2DA684-DACD-D822-CD90-BE7BB63BF118}"/>
              </a:ext>
            </a:extLst>
          </p:cNvPr>
          <p:cNvSpPr>
            <a:spLocks noGrp="1"/>
          </p:cNvSpPr>
          <p:nvPr>
            <p:ph type="sldNum" sz="quarter" idx="12"/>
          </p:nvPr>
        </p:nvSpPr>
        <p:spPr/>
        <p:txBody>
          <a:bodyPr/>
          <a:lstStyle/>
          <a:p>
            <a:fld id="{3A98EE3D-8CD1-4C3F-BD1C-C98C9596463C}" type="slidenum">
              <a:rPr lang="en-US" smtClean="0"/>
              <a:t>18</a:t>
            </a:fld>
            <a:endParaRPr lang="en-US" dirty="0"/>
          </a:p>
        </p:txBody>
      </p:sp>
    </p:spTree>
    <p:extLst>
      <p:ext uri="{BB962C8B-B14F-4D97-AF65-F5344CB8AC3E}">
        <p14:creationId xmlns:p14="http://schemas.microsoft.com/office/powerpoint/2010/main" val="3096645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59EAA5-21B0-166E-2E64-B9796EE24A07}"/>
              </a:ext>
            </a:extLst>
          </p:cNvPr>
          <p:cNvSpPr>
            <a:spLocks noGrp="1"/>
          </p:cNvSpPr>
          <p:nvPr>
            <p:ph type="title"/>
          </p:nvPr>
        </p:nvSpPr>
        <p:spPr/>
        <p:txBody>
          <a:bodyPr/>
          <a:lstStyle/>
          <a:p>
            <a:r>
              <a:rPr lang="fr-FR" dirty="0"/>
              <a:t>Our </a:t>
            </a:r>
            <a:r>
              <a:rPr lang="fr-FR" dirty="0" err="1"/>
              <a:t>virtual</a:t>
            </a:r>
            <a:r>
              <a:rPr lang="fr-FR" dirty="0"/>
              <a:t> audience </a:t>
            </a:r>
            <a:r>
              <a:rPr lang="fr-FR" dirty="0" err="1"/>
              <a:t>behavioral</a:t>
            </a:r>
            <a:r>
              <a:rPr lang="fr-FR" dirty="0"/>
              <a:t> model</a:t>
            </a:r>
          </a:p>
        </p:txBody>
      </p:sp>
      <p:sp>
        <p:nvSpPr>
          <p:cNvPr id="6" name="Espace réservé du contenu 2">
            <a:extLst>
              <a:ext uri="{FF2B5EF4-FFF2-40B4-BE49-F238E27FC236}">
                <a16:creationId xmlns:a16="http://schemas.microsoft.com/office/drawing/2014/main" id="{230756D4-321E-0F9F-187E-F51E9127058B}"/>
              </a:ext>
            </a:extLst>
          </p:cNvPr>
          <p:cNvSpPr>
            <a:spLocks noGrp="1"/>
          </p:cNvSpPr>
          <p:nvPr>
            <p:ph idx="1"/>
          </p:nvPr>
        </p:nvSpPr>
        <p:spPr>
          <a:xfrm>
            <a:off x="581192" y="2340864"/>
            <a:ext cx="10680365" cy="3634486"/>
          </a:xfrm>
        </p:spPr>
        <p:txBody>
          <a:bodyPr anchor="t"/>
          <a:lstStyle/>
          <a:p>
            <a:r>
              <a:rPr lang="fr-FR" sz="1800" b="1" dirty="0"/>
              <a:t>Perception of social attitude</a:t>
            </a:r>
            <a:r>
              <a:rPr lang="fr-FR" sz="1800" dirty="0"/>
              <a:t> </a:t>
            </a:r>
            <a:r>
              <a:rPr lang="fr-FR" sz="1800" dirty="0" err="1"/>
              <a:t>depending</a:t>
            </a:r>
            <a:r>
              <a:rPr lang="fr-FR" sz="1800" dirty="0"/>
              <a:t> on the non verbal </a:t>
            </a:r>
            <a:r>
              <a:rPr lang="fr-FR" sz="1800" dirty="0" err="1"/>
              <a:t>behavior</a:t>
            </a:r>
            <a:r>
              <a:rPr lang="fr-FR" sz="1800" dirty="0"/>
              <a:t> (</a:t>
            </a:r>
            <a:r>
              <a:rPr lang="fr-FR" sz="1800" dirty="0" err="1">
                <a:solidFill>
                  <a:schemeClr val="tx2">
                    <a:lumMod val="50000"/>
                    <a:lumOff val="50000"/>
                  </a:schemeClr>
                </a:solidFill>
              </a:rPr>
              <a:t>Pertaub</a:t>
            </a:r>
            <a:r>
              <a:rPr lang="fr-FR" sz="1800" dirty="0">
                <a:solidFill>
                  <a:schemeClr val="tx2">
                    <a:lumMod val="50000"/>
                    <a:lumOff val="50000"/>
                  </a:schemeClr>
                </a:solidFill>
              </a:rPr>
              <a:t> et al. 2002, Chollet et al., 2018, 2022 and </a:t>
            </a:r>
            <a:r>
              <a:rPr lang="fr-FR" sz="1800" dirty="0" err="1">
                <a:solidFill>
                  <a:schemeClr val="tx2">
                    <a:lumMod val="50000"/>
                    <a:lumOff val="50000"/>
                  </a:schemeClr>
                </a:solidFill>
              </a:rPr>
              <a:t>Glémarec</a:t>
            </a:r>
            <a:r>
              <a:rPr lang="fr-FR" sz="1800" dirty="0">
                <a:solidFill>
                  <a:schemeClr val="tx2">
                    <a:lumMod val="50000"/>
                    <a:lumOff val="50000"/>
                  </a:schemeClr>
                </a:solidFill>
              </a:rPr>
              <a:t> et al., 2022</a:t>
            </a:r>
            <a:r>
              <a:rPr lang="fr-FR" sz="1800" dirty="0"/>
              <a:t>)</a:t>
            </a:r>
          </a:p>
          <a:p>
            <a:r>
              <a:rPr lang="fr-FR" sz="2000" dirty="0"/>
              <a:t>Reliable </a:t>
            </a:r>
            <a:r>
              <a:rPr lang="fr-FR" sz="2000" dirty="0" err="1"/>
              <a:t>features</a:t>
            </a:r>
            <a:endParaRPr lang="fr-FR" sz="2000" dirty="0"/>
          </a:p>
          <a:p>
            <a:pPr marL="0" indent="0">
              <a:buNone/>
            </a:pPr>
            <a:r>
              <a:rPr lang="fr-FR" dirty="0"/>
              <a:t>	Head </a:t>
            </a:r>
            <a:r>
              <a:rPr lang="fr-FR" dirty="0" err="1"/>
              <a:t>movements</a:t>
            </a:r>
            <a:r>
              <a:rPr lang="fr-FR" dirty="0"/>
              <a:t> </a:t>
            </a:r>
            <a:r>
              <a:rPr lang="fr-FR" dirty="0">
                <a:sym typeface="Wingdings" panose="05000000000000000000" pitchFamily="2" charset="2"/>
              </a:rPr>
              <a:t></a:t>
            </a:r>
            <a:r>
              <a:rPr lang="fr-FR" dirty="0"/>
              <a:t> </a:t>
            </a:r>
            <a:r>
              <a:rPr lang="fr-FR" dirty="0" err="1"/>
              <a:t>agree</a:t>
            </a:r>
            <a:r>
              <a:rPr lang="fr-FR" dirty="0"/>
              <a:t> or </a:t>
            </a:r>
            <a:r>
              <a:rPr lang="fr-FR" dirty="0" err="1"/>
              <a:t>disagree</a:t>
            </a:r>
            <a:r>
              <a:rPr lang="fr-FR" dirty="0"/>
              <a:t> (</a:t>
            </a:r>
            <a:r>
              <a:rPr lang="fr-FR" sz="2000" dirty="0">
                <a:solidFill>
                  <a:schemeClr val="tx2">
                    <a:lumMod val="50000"/>
                    <a:lumOff val="50000"/>
                  </a:schemeClr>
                </a:solidFill>
              </a:rPr>
              <a:t>Chollet and Scherer, 2017</a:t>
            </a:r>
            <a:r>
              <a:rPr lang="fr-FR" dirty="0"/>
              <a:t>)</a:t>
            </a:r>
          </a:p>
          <a:p>
            <a:pPr marL="0" indent="0">
              <a:buNone/>
            </a:pPr>
            <a:r>
              <a:rPr lang="fr-FR" dirty="0"/>
              <a:t>	Facial expressions </a:t>
            </a:r>
            <a:r>
              <a:rPr lang="fr-FR" dirty="0">
                <a:sym typeface="Wingdings" panose="05000000000000000000" pitchFamily="2" charset="2"/>
              </a:rPr>
              <a:t></a:t>
            </a:r>
            <a:r>
              <a:rPr lang="fr-FR" dirty="0"/>
              <a:t> Valence +, - or neutral (</a:t>
            </a:r>
            <a:r>
              <a:rPr lang="fr-FR" sz="2000" dirty="0" err="1">
                <a:solidFill>
                  <a:schemeClr val="tx2">
                    <a:lumMod val="50000"/>
                    <a:lumOff val="50000"/>
                  </a:schemeClr>
                </a:solidFill>
              </a:rPr>
              <a:t>Glémarec</a:t>
            </a:r>
            <a:r>
              <a:rPr lang="fr-FR" sz="2000" dirty="0">
                <a:solidFill>
                  <a:schemeClr val="tx2">
                    <a:lumMod val="50000"/>
                    <a:lumOff val="50000"/>
                  </a:schemeClr>
                </a:solidFill>
              </a:rPr>
              <a:t> et al., 2022</a:t>
            </a:r>
            <a:r>
              <a:rPr lang="fr-FR" dirty="0"/>
              <a:t>)</a:t>
            </a:r>
          </a:p>
          <a:p>
            <a:pPr marL="0" indent="0">
              <a:buNone/>
            </a:pPr>
            <a:r>
              <a:rPr lang="fr-FR" dirty="0"/>
              <a:t>	Posture and gaze </a:t>
            </a:r>
            <a:r>
              <a:rPr lang="fr-FR" dirty="0">
                <a:sym typeface="Wingdings" panose="05000000000000000000" pitchFamily="2" charset="2"/>
              </a:rPr>
              <a:t> </a:t>
            </a:r>
            <a:r>
              <a:rPr lang="fr-FR" dirty="0"/>
              <a:t>Engagement (</a:t>
            </a:r>
            <a:r>
              <a:rPr lang="fr-FR" sz="2000" dirty="0" err="1">
                <a:solidFill>
                  <a:schemeClr val="tx2">
                    <a:lumMod val="50000"/>
                    <a:lumOff val="50000"/>
                  </a:schemeClr>
                </a:solidFill>
              </a:rPr>
              <a:t>Poeschl</a:t>
            </a:r>
            <a:r>
              <a:rPr lang="fr-FR" sz="2000" dirty="0">
                <a:solidFill>
                  <a:schemeClr val="tx2">
                    <a:lumMod val="50000"/>
                    <a:lumOff val="50000"/>
                  </a:schemeClr>
                </a:solidFill>
              </a:rPr>
              <a:t>-Guenther et al., 2012</a:t>
            </a:r>
            <a:r>
              <a:rPr lang="fr-FR" dirty="0"/>
              <a:t>)</a:t>
            </a:r>
          </a:p>
          <a:p>
            <a:pPr marL="0" indent="0">
              <a:buNone/>
            </a:pPr>
            <a:endParaRPr lang="fr-FR" dirty="0"/>
          </a:p>
          <a:p>
            <a:r>
              <a:rPr lang="fr-FR" dirty="0"/>
              <a:t>More contradiction for </a:t>
            </a:r>
            <a:r>
              <a:rPr lang="fr-FR" dirty="0" err="1"/>
              <a:t>other</a:t>
            </a:r>
            <a:r>
              <a:rPr lang="fr-FR" dirty="0"/>
              <a:t> indices : </a:t>
            </a:r>
            <a:r>
              <a:rPr lang="fr-FR" dirty="0" err="1"/>
              <a:t>Openned</a:t>
            </a:r>
            <a:r>
              <a:rPr lang="fr-FR" dirty="0"/>
              <a:t> or </a:t>
            </a:r>
            <a:r>
              <a:rPr lang="fr-FR" dirty="0" err="1"/>
              <a:t>relaxed</a:t>
            </a:r>
            <a:r>
              <a:rPr lang="fr-FR" dirty="0"/>
              <a:t> posture</a:t>
            </a:r>
          </a:p>
        </p:txBody>
      </p:sp>
      <p:sp>
        <p:nvSpPr>
          <p:cNvPr id="18" name="Espace réservé du numéro de diapositive 17">
            <a:extLst>
              <a:ext uri="{FF2B5EF4-FFF2-40B4-BE49-F238E27FC236}">
                <a16:creationId xmlns:a16="http://schemas.microsoft.com/office/drawing/2014/main" id="{468C9160-F567-A17A-2C42-6FD78D40AF7A}"/>
              </a:ext>
            </a:extLst>
          </p:cNvPr>
          <p:cNvSpPr>
            <a:spLocks noGrp="1"/>
          </p:cNvSpPr>
          <p:nvPr>
            <p:ph type="sldNum" sz="quarter" idx="12"/>
          </p:nvPr>
        </p:nvSpPr>
        <p:spPr/>
        <p:txBody>
          <a:bodyPr/>
          <a:lstStyle/>
          <a:p>
            <a:fld id="{3A98EE3D-8CD1-4C3F-BD1C-C98C9596463C}" type="slidenum">
              <a:rPr lang="en-US" smtClean="0"/>
              <a:t>19</a:t>
            </a:fld>
            <a:endParaRPr lang="en-US" dirty="0"/>
          </a:p>
        </p:txBody>
      </p:sp>
    </p:spTree>
    <p:extLst>
      <p:ext uri="{BB962C8B-B14F-4D97-AF65-F5344CB8AC3E}">
        <p14:creationId xmlns:p14="http://schemas.microsoft.com/office/powerpoint/2010/main" val="85228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Rectangle 15">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0788C3D4-DCAA-A943-F6FF-9AB5E7AD508A}"/>
              </a:ext>
            </a:extLst>
          </p:cNvPr>
          <p:cNvSpPr>
            <a:spLocks noGrp="1"/>
          </p:cNvSpPr>
          <p:nvPr>
            <p:ph type="title"/>
          </p:nvPr>
        </p:nvSpPr>
        <p:spPr>
          <a:xfrm>
            <a:off x="672280" y="944752"/>
            <a:ext cx="3259016" cy="1462692"/>
          </a:xfrm>
        </p:spPr>
        <p:txBody>
          <a:bodyPr>
            <a:normAutofit/>
          </a:bodyPr>
          <a:lstStyle/>
          <a:p>
            <a:r>
              <a:rPr lang="fr-FR">
                <a:solidFill>
                  <a:srgbClr val="FFFFFF"/>
                </a:solidFill>
              </a:rPr>
              <a:t>Contents</a:t>
            </a:r>
          </a:p>
        </p:txBody>
      </p:sp>
      <p:sp>
        <p:nvSpPr>
          <p:cNvPr id="20" name="Rectangle 19">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2" name="Rectangle 21">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4" name="Rectangle 23">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 name="Espace réservé du contenu 2">
            <a:extLst>
              <a:ext uri="{FF2B5EF4-FFF2-40B4-BE49-F238E27FC236}">
                <a16:creationId xmlns:a16="http://schemas.microsoft.com/office/drawing/2014/main" id="{F69AFDB4-3FD9-4285-79AF-F29666B386DE}"/>
              </a:ext>
            </a:extLst>
          </p:cNvPr>
          <p:cNvSpPr>
            <a:spLocks noGrp="1"/>
          </p:cNvSpPr>
          <p:nvPr>
            <p:ph idx="1"/>
          </p:nvPr>
        </p:nvSpPr>
        <p:spPr>
          <a:xfrm>
            <a:off x="671513" y="2536031"/>
            <a:ext cx="3123783" cy="3671936"/>
          </a:xfrm>
        </p:spPr>
        <p:txBody>
          <a:bodyPr anchor="t">
            <a:normAutofit/>
          </a:bodyPr>
          <a:lstStyle/>
          <a:p>
            <a:r>
              <a:rPr lang="fr-FR" dirty="0">
                <a:solidFill>
                  <a:srgbClr val="FFFFFF"/>
                </a:solidFill>
              </a:rPr>
              <a:t>Introduction</a:t>
            </a:r>
          </a:p>
          <a:p>
            <a:r>
              <a:rPr lang="fr-FR" dirty="0">
                <a:solidFill>
                  <a:srgbClr val="FFFFFF"/>
                </a:solidFill>
              </a:rPr>
              <a:t>State of the art</a:t>
            </a:r>
          </a:p>
          <a:p>
            <a:r>
              <a:rPr lang="fr-FR" dirty="0">
                <a:solidFill>
                  <a:srgbClr val="FFFFFF"/>
                </a:solidFill>
              </a:rPr>
              <a:t>REVITALISE </a:t>
            </a:r>
            <a:r>
              <a:rPr lang="fr-FR" dirty="0" err="1">
                <a:solidFill>
                  <a:srgbClr val="FFFFFF"/>
                </a:solidFill>
              </a:rPr>
              <a:t>project</a:t>
            </a:r>
            <a:endParaRPr lang="fr-FR" dirty="0">
              <a:solidFill>
                <a:srgbClr val="FFFFFF"/>
              </a:solidFill>
            </a:endParaRPr>
          </a:p>
          <a:p>
            <a:r>
              <a:rPr lang="fr-FR" dirty="0" err="1">
                <a:solidFill>
                  <a:srgbClr val="FFFFFF"/>
                </a:solidFill>
              </a:rPr>
              <a:t>My</a:t>
            </a:r>
            <a:r>
              <a:rPr lang="fr-FR" dirty="0">
                <a:solidFill>
                  <a:srgbClr val="FFFFFF"/>
                </a:solidFill>
              </a:rPr>
              <a:t> </a:t>
            </a:r>
            <a:r>
              <a:rPr lang="fr-FR" dirty="0" err="1">
                <a:solidFill>
                  <a:srgbClr val="FFFFFF"/>
                </a:solidFill>
              </a:rPr>
              <a:t>Thesis</a:t>
            </a:r>
            <a:endParaRPr lang="fr-FR" dirty="0">
              <a:solidFill>
                <a:srgbClr val="FFFFFF"/>
              </a:solidFill>
            </a:endParaRPr>
          </a:p>
          <a:p>
            <a:r>
              <a:rPr lang="fr-FR" dirty="0" err="1">
                <a:solidFill>
                  <a:srgbClr val="FFFFFF"/>
                </a:solidFill>
              </a:rPr>
              <a:t>Theoritical</a:t>
            </a:r>
            <a:r>
              <a:rPr lang="fr-FR" dirty="0">
                <a:solidFill>
                  <a:srgbClr val="FFFFFF"/>
                </a:solidFill>
              </a:rPr>
              <a:t> background</a:t>
            </a:r>
          </a:p>
          <a:p>
            <a:r>
              <a:rPr lang="fr-FR" dirty="0" err="1">
                <a:solidFill>
                  <a:srgbClr val="FFFFFF"/>
                </a:solidFill>
              </a:rPr>
              <a:t>Study</a:t>
            </a:r>
            <a:r>
              <a:rPr lang="fr-FR" dirty="0">
                <a:solidFill>
                  <a:srgbClr val="FFFFFF"/>
                </a:solidFill>
              </a:rPr>
              <a:t> in </a:t>
            </a:r>
            <a:r>
              <a:rPr lang="fr-FR" dirty="0" err="1">
                <a:solidFill>
                  <a:srgbClr val="FFFFFF"/>
                </a:solidFill>
              </a:rPr>
              <a:t>progress</a:t>
            </a:r>
            <a:endParaRPr lang="fr-FR" dirty="0">
              <a:solidFill>
                <a:srgbClr val="FFFFFF"/>
              </a:solidFill>
            </a:endParaRPr>
          </a:p>
          <a:p>
            <a:endParaRPr lang="fr-FR" dirty="0">
              <a:solidFill>
                <a:srgbClr val="FFFFFF"/>
              </a:solidFill>
            </a:endParaRPr>
          </a:p>
        </p:txBody>
      </p:sp>
      <p:pic>
        <p:nvPicPr>
          <p:cNvPr id="11" name="Image 10" descr="Une image contenant mur, sol, intérieur, plafond&#10;&#10;Description générée automatiquement">
            <a:extLst>
              <a:ext uri="{FF2B5EF4-FFF2-40B4-BE49-F238E27FC236}">
                <a16:creationId xmlns:a16="http://schemas.microsoft.com/office/drawing/2014/main" id="{07B0EF77-0E88-476D-31EE-EA38E6347C81}"/>
              </a:ext>
            </a:extLst>
          </p:cNvPr>
          <p:cNvPicPr>
            <a:picLocks noChangeAspect="1"/>
          </p:cNvPicPr>
          <p:nvPr/>
        </p:nvPicPr>
        <p:blipFill rotWithShape="1">
          <a:blip r:embed="rId3">
            <a:extLst>
              <a:ext uri="{28A0092B-C50C-407E-A947-70E740481C1C}">
                <a14:useLocalDpi xmlns:a14="http://schemas.microsoft.com/office/drawing/2010/main" val="0"/>
              </a:ext>
            </a:extLst>
          </a:blip>
          <a:srcRect r="27095" b="2"/>
          <a:stretch/>
        </p:blipFill>
        <p:spPr>
          <a:xfrm>
            <a:off x="4241830" y="601200"/>
            <a:ext cx="7503636" cy="5789365"/>
          </a:xfrm>
          <a:prstGeom prst="rect">
            <a:avLst/>
          </a:prstGeom>
        </p:spPr>
      </p:pic>
      <p:sp>
        <p:nvSpPr>
          <p:cNvPr id="4" name="Espace réservé du numéro de diapositive 3">
            <a:extLst>
              <a:ext uri="{FF2B5EF4-FFF2-40B4-BE49-F238E27FC236}">
                <a16:creationId xmlns:a16="http://schemas.microsoft.com/office/drawing/2014/main" id="{8E284472-6E20-2A65-022C-6428600C048A}"/>
              </a:ext>
            </a:extLst>
          </p:cNvPr>
          <p:cNvSpPr>
            <a:spLocks noGrp="1"/>
          </p:cNvSpPr>
          <p:nvPr>
            <p:ph type="sldNum" sz="quarter" idx="12"/>
          </p:nvPr>
        </p:nvSpPr>
        <p:spPr/>
        <p:txBody>
          <a:bodyPr/>
          <a:lstStyle/>
          <a:p>
            <a:fld id="{3A98EE3D-8CD1-4C3F-BD1C-C98C9596463C}" type="slidenum">
              <a:rPr lang="en-US" smtClean="0"/>
              <a:t>2</a:t>
            </a:fld>
            <a:endParaRPr lang="en-US" dirty="0"/>
          </a:p>
        </p:txBody>
      </p:sp>
    </p:spTree>
    <p:extLst>
      <p:ext uri="{BB962C8B-B14F-4D97-AF65-F5344CB8AC3E}">
        <p14:creationId xmlns:p14="http://schemas.microsoft.com/office/powerpoint/2010/main" val="102123091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1B59EAA5-21B0-166E-2E64-B9796EE24A07}"/>
              </a:ext>
            </a:extLst>
          </p:cNvPr>
          <p:cNvSpPr>
            <a:spLocks noGrp="1"/>
          </p:cNvSpPr>
          <p:nvPr>
            <p:ph type="title"/>
          </p:nvPr>
        </p:nvSpPr>
        <p:spPr>
          <a:xfrm>
            <a:off x="672280" y="944752"/>
            <a:ext cx="3259016" cy="1462692"/>
          </a:xfrm>
        </p:spPr>
        <p:txBody>
          <a:bodyPr>
            <a:normAutofit/>
          </a:bodyPr>
          <a:lstStyle/>
          <a:p>
            <a:r>
              <a:rPr lang="fr-FR">
                <a:solidFill>
                  <a:srgbClr val="FFFFFF"/>
                </a:solidFill>
              </a:rPr>
              <a:t>Conclusion</a:t>
            </a:r>
          </a:p>
        </p:txBody>
      </p:sp>
      <p:sp>
        <p:nvSpPr>
          <p:cNvPr id="15" name="Rectangle 14">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7" name="Rectangle 16">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Rectangle 18">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6" name="Espace réservé du contenu 2">
            <a:extLst>
              <a:ext uri="{FF2B5EF4-FFF2-40B4-BE49-F238E27FC236}">
                <a16:creationId xmlns:a16="http://schemas.microsoft.com/office/drawing/2014/main" id="{230756D4-321E-0F9F-187E-F51E9127058B}"/>
              </a:ext>
            </a:extLst>
          </p:cNvPr>
          <p:cNvSpPr>
            <a:spLocks noGrp="1"/>
          </p:cNvSpPr>
          <p:nvPr>
            <p:ph idx="1"/>
          </p:nvPr>
        </p:nvSpPr>
        <p:spPr>
          <a:xfrm>
            <a:off x="671513" y="2536031"/>
            <a:ext cx="3123783" cy="3671936"/>
          </a:xfrm>
        </p:spPr>
        <p:txBody>
          <a:bodyPr anchor="t">
            <a:normAutofit/>
          </a:bodyPr>
          <a:lstStyle/>
          <a:p>
            <a:r>
              <a:rPr lang="fr-FR" dirty="0">
                <a:solidFill>
                  <a:srgbClr val="FFFFFF"/>
                </a:solidFill>
              </a:rPr>
              <a:t>Validation of animations : </a:t>
            </a:r>
            <a:r>
              <a:rPr lang="en-US" sz="1800" dirty="0"/>
              <a:t>High-quality animations with greater realism and credibility</a:t>
            </a:r>
            <a:endParaRPr lang="fr-FR" dirty="0">
              <a:solidFill>
                <a:srgbClr val="FFFFFF"/>
              </a:solidFill>
            </a:endParaRPr>
          </a:p>
          <a:p>
            <a:r>
              <a:rPr lang="en-US" dirty="0">
                <a:solidFill>
                  <a:srgbClr val="FFFFFF"/>
                </a:solidFill>
              </a:rPr>
              <a:t>Contribution to the scientific literature</a:t>
            </a:r>
          </a:p>
          <a:p>
            <a:r>
              <a:rPr lang="fr-FR" dirty="0" err="1">
                <a:solidFill>
                  <a:srgbClr val="FFFFFF"/>
                </a:solidFill>
              </a:rPr>
              <a:t>Preparing</a:t>
            </a:r>
            <a:r>
              <a:rPr lang="fr-FR" dirty="0">
                <a:solidFill>
                  <a:srgbClr val="FFFFFF"/>
                </a:solidFill>
              </a:rPr>
              <a:t> the </a:t>
            </a:r>
            <a:r>
              <a:rPr lang="fr-FR" dirty="0" err="1">
                <a:solidFill>
                  <a:srgbClr val="FFFFFF"/>
                </a:solidFill>
              </a:rPr>
              <a:t>larger</a:t>
            </a:r>
            <a:r>
              <a:rPr lang="fr-FR" dirty="0">
                <a:solidFill>
                  <a:srgbClr val="FFFFFF"/>
                </a:solidFill>
              </a:rPr>
              <a:t> </a:t>
            </a:r>
            <a:r>
              <a:rPr lang="fr-FR" dirty="0" err="1">
                <a:solidFill>
                  <a:srgbClr val="FFFFFF"/>
                </a:solidFill>
              </a:rPr>
              <a:t>study</a:t>
            </a:r>
            <a:endParaRPr lang="fr-FR" dirty="0">
              <a:solidFill>
                <a:srgbClr val="FFFFFF"/>
              </a:solidFill>
            </a:endParaRPr>
          </a:p>
          <a:p>
            <a:endParaRPr lang="fr-FR" dirty="0">
              <a:solidFill>
                <a:srgbClr val="FFFFFF"/>
              </a:solidFill>
            </a:endParaRPr>
          </a:p>
          <a:p>
            <a:endParaRPr lang="fr-FR" dirty="0">
              <a:solidFill>
                <a:srgbClr val="FFFFFF"/>
              </a:solidFill>
            </a:endParaRPr>
          </a:p>
        </p:txBody>
      </p:sp>
      <p:pic>
        <p:nvPicPr>
          <p:cNvPr id="4" name="Image 3" descr="Une image contenant habits, chaussures, meubles, personne&#10;&#10;Description générée automatiquement">
            <a:extLst>
              <a:ext uri="{FF2B5EF4-FFF2-40B4-BE49-F238E27FC236}">
                <a16:creationId xmlns:a16="http://schemas.microsoft.com/office/drawing/2014/main" id="{714AFFA0-DD2B-17D2-D91F-A62C4EDCF156}"/>
              </a:ext>
            </a:extLst>
          </p:cNvPr>
          <p:cNvPicPr>
            <a:picLocks noChangeAspect="1"/>
          </p:cNvPicPr>
          <p:nvPr/>
        </p:nvPicPr>
        <p:blipFill rotWithShape="1">
          <a:blip r:embed="rId3">
            <a:extLst>
              <a:ext uri="{28A0092B-C50C-407E-A947-70E740481C1C}">
                <a14:useLocalDpi xmlns:a14="http://schemas.microsoft.com/office/drawing/2010/main" val="0"/>
              </a:ext>
            </a:extLst>
          </a:blip>
          <a:srcRect r="18669" b="-1"/>
          <a:stretch/>
        </p:blipFill>
        <p:spPr>
          <a:xfrm>
            <a:off x="4241830" y="601200"/>
            <a:ext cx="7503636" cy="5789365"/>
          </a:xfrm>
          <a:prstGeom prst="rect">
            <a:avLst/>
          </a:prstGeom>
        </p:spPr>
      </p:pic>
      <p:sp>
        <p:nvSpPr>
          <p:cNvPr id="5" name="Espace réservé du numéro de diapositive 4">
            <a:extLst>
              <a:ext uri="{FF2B5EF4-FFF2-40B4-BE49-F238E27FC236}">
                <a16:creationId xmlns:a16="http://schemas.microsoft.com/office/drawing/2014/main" id="{8FA87F59-66CE-95B7-C2E0-0BB2ADEE323F}"/>
              </a:ext>
            </a:extLst>
          </p:cNvPr>
          <p:cNvSpPr>
            <a:spLocks noGrp="1"/>
          </p:cNvSpPr>
          <p:nvPr>
            <p:ph type="sldNum" sz="quarter" idx="12"/>
          </p:nvPr>
        </p:nvSpPr>
        <p:spPr/>
        <p:txBody>
          <a:bodyPr/>
          <a:lstStyle/>
          <a:p>
            <a:fld id="{3A98EE3D-8CD1-4C3F-BD1C-C98C9596463C}" type="slidenum">
              <a:rPr lang="en-US" smtClean="0"/>
              <a:t>20</a:t>
            </a:fld>
            <a:endParaRPr lang="en-US" dirty="0"/>
          </a:p>
        </p:txBody>
      </p:sp>
    </p:spTree>
    <p:extLst>
      <p:ext uri="{BB962C8B-B14F-4D97-AF65-F5344CB8AC3E}">
        <p14:creationId xmlns:p14="http://schemas.microsoft.com/office/powerpoint/2010/main" val="425207582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Une image contenant mur, intérieur, sol, Revêtement de sol&#10;&#10;Description générée automatiquement">
            <a:extLst>
              <a:ext uri="{FF2B5EF4-FFF2-40B4-BE49-F238E27FC236}">
                <a16:creationId xmlns:a16="http://schemas.microsoft.com/office/drawing/2014/main" id="{ECE6069F-7D01-35A8-353B-9986B940EFF8}"/>
              </a:ext>
            </a:extLst>
          </p:cNvPr>
          <p:cNvPicPr>
            <a:picLocks noChangeAspect="1"/>
          </p:cNvPicPr>
          <p:nvPr/>
        </p:nvPicPr>
        <p:blipFill rotWithShape="1">
          <a:blip r:embed="rId3">
            <a:extLst>
              <a:ext uri="{28A0092B-C50C-407E-A947-70E740481C1C}">
                <a14:useLocalDpi xmlns:a14="http://schemas.microsoft.com/office/drawing/2010/main" val="0"/>
              </a:ext>
            </a:extLst>
          </a:blip>
          <a:srcRect b="18047"/>
          <a:stretch/>
        </p:blipFill>
        <p:spPr>
          <a:xfrm>
            <a:off x="0" y="0"/>
            <a:ext cx="12192000" cy="5620334"/>
          </a:xfrm>
          <a:prstGeom prst="rect">
            <a:avLst/>
          </a:prstGeom>
        </p:spPr>
      </p:pic>
      <p:sp>
        <p:nvSpPr>
          <p:cNvPr id="4" name="Titre 1">
            <a:extLst>
              <a:ext uri="{FF2B5EF4-FFF2-40B4-BE49-F238E27FC236}">
                <a16:creationId xmlns:a16="http://schemas.microsoft.com/office/drawing/2014/main" id="{46AD3B8B-3E15-8E0D-7111-B8AB7FDA8A63}"/>
              </a:ext>
            </a:extLst>
          </p:cNvPr>
          <p:cNvSpPr txBox="1">
            <a:spLocks/>
          </p:cNvSpPr>
          <p:nvPr/>
        </p:nvSpPr>
        <p:spPr>
          <a:xfrm>
            <a:off x="5924476" y="113032"/>
            <a:ext cx="3556507" cy="1455134"/>
          </a:xfrm>
          <a:prstGeom prst="rect">
            <a:avLst/>
          </a:prstGeom>
        </p:spPr>
        <p:txBody>
          <a:bodyPr vert="horz" lIns="91440" tIns="45720" rIns="91440" bIns="45720" rtlCol="0" anchor="b">
            <a:no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r>
              <a:rPr lang="en-US" sz="2400" b="1" i="1" dirty="0">
                <a:solidFill>
                  <a:schemeClr val="bg1"/>
                </a:solidFill>
              </a:rPr>
            </a:br>
            <a:r>
              <a:rPr lang="en-US" sz="2400" b="1" i="1" dirty="0">
                <a:solidFill>
                  <a:schemeClr val="bg1"/>
                </a:solidFill>
              </a:rPr>
              <a:t>Learning and Assessment of public speaking in virtual reality</a:t>
            </a:r>
            <a:endParaRPr lang="fr-FR" sz="2400" dirty="0">
              <a:solidFill>
                <a:schemeClr val="bg1"/>
              </a:solidFill>
            </a:endParaRPr>
          </a:p>
        </p:txBody>
      </p:sp>
      <p:sp>
        <p:nvSpPr>
          <p:cNvPr id="5" name="ZoneTexte 4">
            <a:extLst>
              <a:ext uri="{FF2B5EF4-FFF2-40B4-BE49-F238E27FC236}">
                <a16:creationId xmlns:a16="http://schemas.microsoft.com/office/drawing/2014/main" id="{640B37BC-8E6F-C0BB-51D3-7EC07B6424F7}"/>
              </a:ext>
            </a:extLst>
          </p:cNvPr>
          <p:cNvSpPr txBox="1"/>
          <p:nvPr/>
        </p:nvSpPr>
        <p:spPr>
          <a:xfrm>
            <a:off x="167971" y="430193"/>
            <a:ext cx="2914165" cy="830997"/>
          </a:xfrm>
          <a:prstGeom prst="rect">
            <a:avLst/>
          </a:prstGeom>
          <a:noFill/>
        </p:spPr>
        <p:txBody>
          <a:bodyPr wrap="square" rtlCol="0">
            <a:spAutoFit/>
          </a:bodyPr>
          <a:lstStyle/>
          <a:p>
            <a:r>
              <a:rPr lang="fr-FR" sz="1200" b="1" dirty="0">
                <a:solidFill>
                  <a:schemeClr val="bg1"/>
                </a:solidFill>
              </a:rPr>
              <a:t>Marion</a:t>
            </a:r>
            <a:r>
              <a:rPr lang="fr-FR" sz="1200" dirty="0">
                <a:solidFill>
                  <a:schemeClr val="bg1"/>
                </a:solidFill>
              </a:rPr>
              <a:t> Ristorcelli (</a:t>
            </a:r>
            <a:r>
              <a:rPr lang="fr-FR" sz="1200" dirty="0" err="1">
                <a:solidFill>
                  <a:schemeClr val="bg1"/>
                </a:solidFill>
              </a:rPr>
              <a:t>Ph.D</a:t>
            </a:r>
            <a:r>
              <a:rPr lang="fr-FR" sz="1200" dirty="0">
                <a:solidFill>
                  <a:schemeClr val="bg1"/>
                </a:solidFill>
              </a:rPr>
              <a:t> </a:t>
            </a:r>
            <a:r>
              <a:rPr lang="fr-FR" sz="1200" dirty="0" err="1">
                <a:solidFill>
                  <a:schemeClr val="bg1"/>
                </a:solidFill>
              </a:rPr>
              <a:t>Student</a:t>
            </a:r>
            <a:r>
              <a:rPr lang="fr-FR" sz="1200" dirty="0">
                <a:solidFill>
                  <a:schemeClr val="bg1"/>
                </a:solidFill>
              </a:rPr>
              <a:t>)</a:t>
            </a:r>
          </a:p>
          <a:p>
            <a:r>
              <a:rPr lang="fr-FR" sz="1200" b="1" dirty="0">
                <a:solidFill>
                  <a:schemeClr val="bg1"/>
                </a:solidFill>
              </a:rPr>
              <a:t>Magalie</a:t>
            </a:r>
            <a:r>
              <a:rPr lang="fr-FR" sz="1200" dirty="0">
                <a:solidFill>
                  <a:schemeClr val="bg1"/>
                </a:solidFill>
              </a:rPr>
              <a:t> Ochs (Associate Professor - LIS)</a:t>
            </a:r>
          </a:p>
          <a:p>
            <a:r>
              <a:rPr lang="fr-FR" sz="1200" b="1" dirty="0">
                <a:solidFill>
                  <a:schemeClr val="bg1"/>
                </a:solidFill>
              </a:rPr>
              <a:t>Rémy</a:t>
            </a:r>
            <a:r>
              <a:rPr lang="fr-FR" sz="1200" dirty="0">
                <a:solidFill>
                  <a:schemeClr val="bg1"/>
                </a:solidFill>
              </a:rPr>
              <a:t> Casanova (Associate Professor - ISM)</a:t>
            </a:r>
          </a:p>
          <a:p>
            <a:endParaRPr lang="fr-FR" sz="1200" dirty="0">
              <a:solidFill>
                <a:schemeClr val="bg1"/>
              </a:solidFill>
            </a:endParaRPr>
          </a:p>
        </p:txBody>
      </p:sp>
      <p:pic>
        <p:nvPicPr>
          <p:cNvPr id="6" name="Image 5">
            <a:extLst>
              <a:ext uri="{FF2B5EF4-FFF2-40B4-BE49-F238E27FC236}">
                <a16:creationId xmlns:a16="http://schemas.microsoft.com/office/drawing/2014/main" id="{802087A1-3B92-5F5A-4503-B58B4CBCDFC0}"/>
              </a:ext>
            </a:extLst>
          </p:cNvPr>
          <p:cNvPicPr>
            <a:picLocks noChangeAspect="1"/>
          </p:cNvPicPr>
          <p:nvPr/>
        </p:nvPicPr>
        <p:blipFill>
          <a:blip r:embed="rId4"/>
          <a:stretch>
            <a:fillRect/>
          </a:stretch>
        </p:blipFill>
        <p:spPr>
          <a:xfrm>
            <a:off x="167971" y="5817978"/>
            <a:ext cx="1023178" cy="783371"/>
          </a:xfrm>
          <a:prstGeom prst="rect">
            <a:avLst/>
          </a:prstGeom>
        </p:spPr>
      </p:pic>
      <p:pic>
        <p:nvPicPr>
          <p:cNvPr id="7" name="Image 6">
            <a:extLst>
              <a:ext uri="{FF2B5EF4-FFF2-40B4-BE49-F238E27FC236}">
                <a16:creationId xmlns:a16="http://schemas.microsoft.com/office/drawing/2014/main" id="{1D432679-C9B8-E23B-F01B-AE4BE7FB9E78}"/>
              </a:ext>
            </a:extLst>
          </p:cNvPr>
          <p:cNvPicPr>
            <a:picLocks noChangeAspect="1"/>
          </p:cNvPicPr>
          <p:nvPr/>
        </p:nvPicPr>
        <p:blipFill>
          <a:blip r:embed="rId5"/>
          <a:stretch>
            <a:fillRect/>
          </a:stretch>
        </p:blipFill>
        <p:spPr>
          <a:xfrm>
            <a:off x="2294104" y="5770875"/>
            <a:ext cx="1243642" cy="792363"/>
          </a:xfrm>
          <a:prstGeom prst="rect">
            <a:avLst/>
          </a:prstGeom>
        </p:spPr>
      </p:pic>
      <p:pic>
        <p:nvPicPr>
          <p:cNvPr id="8" name="Image 7">
            <a:extLst>
              <a:ext uri="{FF2B5EF4-FFF2-40B4-BE49-F238E27FC236}">
                <a16:creationId xmlns:a16="http://schemas.microsoft.com/office/drawing/2014/main" id="{99012E2B-95B0-C480-3CFB-3D3BA926C957}"/>
              </a:ext>
            </a:extLst>
          </p:cNvPr>
          <p:cNvPicPr>
            <a:picLocks noChangeAspect="1"/>
          </p:cNvPicPr>
          <p:nvPr/>
        </p:nvPicPr>
        <p:blipFill>
          <a:blip r:embed="rId6"/>
          <a:stretch>
            <a:fillRect/>
          </a:stretch>
        </p:blipFill>
        <p:spPr>
          <a:xfrm>
            <a:off x="1288202" y="5742134"/>
            <a:ext cx="940213" cy="951274"/>
          </a:xfrm>
          <a:prstGeom prst="rect">
            <a:avLst/>
          </a:prstGeom>
        </p:spPr>
      </p:pic>
      <p:pic>
        <p:nvPicPr>
          <p:cNvPr id="9" name="Image 8">
            <a:extLst>
              <a:ext uri="{FF2B5EF4-FFF2-40B4-BE49-F238E27FC236}">
                <a16:creationId xmlns:a16="http://schemas.microsoft.com/office/drawing/2014/main" id="{C9D12505-4758-F7F3-4CFA-C107F36155DB}"/>
              </a:ext>
            </a:extLst>
          </p:cNvPr>
          <p:cNvPicPr>
            <a:picLocks noChangeAspect="1"/>
          </p:cNvPicPr>
          <p:nvPr/>
        </p:nvPicPr>
        <p:blipFill>
          <a:blip r:embed="rId7"/>
          <a:stretch>
            <a:fillRect/>
          </a:stretch>
        </p:blipFill>
        <p:spPr>
          <a:xfrm>
            <a:off x="7080265" y="5770875"/>
            <a:ext cx="2051199" cy="792363"/>
          </a:xfrm>
          <a:prstGeom prst="rect">
            <a:avLst/>
          </a:prstGeom>
        </p:spPr>
      </p:pic>
      <p:pic>
        <p:nvPicPr>
          <p:cNvPr id="10" name="Image 9">
            <a:extLst>
              <a:ext uri="{FF2B5EF4-FFF2-40B4-BE49-F238E27FC236}">
                <a16:creationId xmlns:a16="http://schemas.microsoft.com/office/drawing/2014/main" id="{BD92986B-8B8F-9449-3348-8C7E77EC7A40}"/>
              </a:ext>
            </a:extLst>
          </p:cNvPr>
          <p:cNvPicPr>
            <a:picLocks noChangeAspect="1"/>
          </p:cNvPicPr>
          <p:nvPr/>
        </p:nvPicPr>
        <p:blipFill>
          <a:blip r:embed="rId8"/>
          <a:stretch>
            <a:fillRect/>
          </a:stretch>
        </p:blipFill>
        <p:spPr>
          <a:xfrm>
            <a:off x="3603434" y="5770875"/>
            <a:ext cx="1496685" cy="792363"/>
          </a:xfrm>
          <a:prstGeom prst="rect">
            <a:avLst/>
          </a:prstGeom>
        </p:spPr>
      </p:pic>
      <p:pic>
        <p:nvPicPr>
          <p:cNvPr id="11" name="Image 10">
            <a:extLst>
              <a:ext uri="{FF2B5EF4-FFF2-40B4-BE49-F238E27FC236}">
                <a16:creationId xmlns:a16="http://schemas.microsoft.com/office/drawing/2014/main" id="{1AF6BDD5-5DCD-2A71-8E69-FA43535DFA55}"/>
              </a:ext>
            </a:extLst>
          </p:cNvPr>
          <p:cNvPicPr>
            <a:picLocks noChangeAspect="1"/>
          </p:cNvPicPr>
          <p:nvPr/>
        </p:nvPicPr>
        <p:blipFill>
          <a:blip r:embed="rId9"/>
          <a:stretch>
            <a:fillRect/>
          </a:stretch>
        </p:blipFill>
        <p:spPr>
          <a:xfrm>
            <a:off x="5201228" y="5742134"/>
            <a:ext cx="1777928" cy="821104"/>
          </a:xfrm>
          <a:prstGeom prst="rect">
            <a:avLst/>
          </a:prstGeom>
        </p:spPr>
      </p:pic>
      <p:pic>
        <p:nvPicPr>
          <p:cNvPr id="12" name="Image 11" descr="Une image contenant cercle, Police, texte, logo&#10;&#10;Description générée automatiquement">
            <a:extLst>
              <a:ext uri="{FF2B5EF4-FFF2-40B4-BE49-F238E27FC236}">
                <a16:creationId xmlns:a16="http://schemas.microsoft.com/office/drawing/2014/main" id="{7E29E1D1-1328-52DE-2BB9-89BA0D9C86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40144" y="5696283"/>
            <a:ext cx="777242" cy="792363"/>
          </a:xfrm>
          <a:prstGeom prst="rect">
            <a:avLst/>
          </a:prstGeom>
        </p:spPr>
      </p:pic>
      <p:pic>
        <p:nvPicPr>
          <p:cNvPr id="13" name="Image 12" descr="Une image contenant texte, Police, Graphique, graphisme&#10;&#10;Description générée automatiquement">
            <a:extLst>
              <a:ext uri="{FF2B5EF4-FFF2-40B4-BE49-F238E27FC236}">
                <a16:creationId xmlns:a16="http://schemas.microsoft.com/office/drawing/2014/main" id="{80E37A76-AF8E-0706-47F0-03E5F3C321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13404" y="119904"/>
            <a:ext cx="1810521" cy="620578"/>
          </a:xfrm>
          <a:prstGeom prst="rect">
            <a:avLst/>
          </a:prstGeom>
        </p:spPr>
      </p:pic>
      <p:pic>
        <p:nvPicPr>
          <p:cNvPr id="14" name="Image 13" descr="Une image contenant Police, logo, Graphique, symbole&#10;&#10;Description générée automatiquement">
            <a:extLst>
              <a:ext uri="{FF2B5EF4-FFF2-40B4-BE49-F238E27FC236}">
                <a16:creationId xmlns:a16="http://schemas.microsoft.com/office/drawing/2014/main" id="{91FA47D5-BD67-5C70-DEF8-63EFDCC409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52671" y="5658356"/>
            <a:ext cx="792363" cy="792363"/>
          </a:xfrm>
          <a:prstGeom prst="rect">
            <a:avLst/>
          </a:prstGeom>
        </p:spPr>
      </p:pic>
      <p:sp>
        <p:nvSpPr>
          <p:cNvPr id="2" name="Espace réservé du numéro de diapositive 1">
            <a:extLst>
              <a:ext uri="{FF2B5EF4-FFF2-40B4-BE49-F238E27FC236}">
                <a16:creationId xmlns:a16="http://schemas.microsoft.com/office/drawing/2014/main" id="{D4F12531-45B5-8340-5E4F-4A3D0FBFF116}"/>
              </a:ext>
            </a:extLst>
          </p:cNvPr>
          <p:cNvSpPr>
            <a:spLocks noGrp="1"/>
          </p:cNvSpPr>
          <p:nvPr>
            <p:ph type="sldNum" sz="quarter" idx="12"/>
          </p:nvPr>
        </p:nvSpPr>
        <p:spPr/>
        <p:txBody>
          <a:bodyPr/>
          <a:lstStyle/>
          <a:p>
            <a:fld id="{3A98EE3D-8CD1-4C3F-BD1C-C98C9596463C}" type="slidenum">
              <a:rPr lang="en-US" smtClean="0"/>
              <a:t>21</a:t>
            </a:fld>
            <a:endParaRPr lang="en-US" dirty="0"/>
          </a:p>
        </p:txBody>
      </p:sp>
      <p:pic>
        <p:nvPicPr>
          <p:cNvPr id="3" name="Image 2" descr="Une image contenant Police, typographie, calligraphie, Graphique&#10;&#10;Description générée automatiquement">
            <a:extLst>
              <a:ext uri="{FF2B5EF4-FFF2-40B4-BE49-F238E27FC236}">
                <a16:creationId xmlns:a16="http://schemas.microsoft.com/office/drawing/2014/main" id="{DB4664C7-CEC2-CB56-893C-CC3D36F6A0B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68678" y="1613725"/>
            <a:ext cx="4762786" cy="3961050"/>
          </a:xfrm>
          <a:prstGeom prst="rect">
            <a:avLst/>
          </a:prstGeom>
        </p:spPr>
      </p:pic>
    </p:spTree>
    <p:extLst>
      <p:ext uri="{BB962C8B-B14F-4D97-AF65-F5344CB8AC3E}">
        <p14:creationId xmlns:p14="http://schemas.microsoft.com/office/powerpoint/2010/main" val="1396103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620AD7-D3F6-BF0E-3BE2-F64330270B14}"/>
              </a:ext>
            </a:extLst>
          </p:cNvPr>
          <p:cNvSpPr>
            <a:spLocks noGrp="1"/>
          </p:cNvSpPr>
          <p:nvPr>
            <p:ph type="title"/>
          </p:nvPr>
        </p:nvSpPr>
        <p:spPr>
          <a:xfrm>
            <a:off x="581192" y="657226"/>
            <a:ext cx="2885908" cy="671676"/>
          </a:xfrm>
        </p:spPr>
        <p:txBody>
          <a:bodyPr>
            <a:normAutofit/>
          </a:bodyPr>
          <a:lstStyle/>
          <a:p>
            <a:r>
              <a:rPr lang="fr-FR" dirty="0"/>
              <a:t>Introduction</a:t>
            </a:r>
          </a:p>
        </p:txBody>
      </p:sp>
      <p:sp>
        <p:nvSpPr>
          <p:cNvPr id="3" name="Espace réservé du contenu 2">
            <a:extLst>
              <a:ext uri="{FF2B5EF4-FFF2-40B4-BE49-F238E27FC236}">
                <a16:creationId xmlns:a16="http://schemas.microsoft.com/office/drawing/2014/main" id="{977ED82F-08DF-487B-6D5C-5C2D3ADE4527}"/>
              </a:ext>
            </a:extLst>
          </p:cNvPr>
          <p:cNvSpPr>
            <a:spLocks noGrp="1"/>
          </p:cNvSpPr>
          <p:nvPr>
            <p:ph idx="1"/>
          </p:nvPr>
        </p:nvSpPr>
        <p:spPr>
          <a:xfrm>
            <a:off x="581192" y="2340864"/>
            <a:ext cx="11338092" cy="3594715"/>
          </a:xfrm>
        </p:spPr>
        <p:txBody>
          <a:bodyPr anchor="t">
            <a:normAutofit/>
          </a:bodyPr>
          <a:lstStyle/>
          <a:p>
            <a:pPr>
              <a:lnSpc>
                <a:spcPct val="150000"/>
              </a:lnSpc>
            </a:pPr>
            <a:r>
              <a:rPr lang="en-US" b="1" dirty="0"/>
              <a:t>Frequent public speaking</a:t>
            </a:r>
            <a:r>
              <a:rPr lang="en-US" dirty="0"/>
              <a:t> in daily life and in a professional context : Business presentation, meeting</a:t>
            </a:r>
          </a:p>
          <a:p>
            <a:pPr>
              <a:lnSpc>
                <a:spcPct val="150000"/>
              </a:lnSpc>
            </a:pPr>
            <a:r>
              <a:rPr lang="en-US" dirty="0"/>
              <a:t>For young people : orals for studies and this ability is </a:t>
            </a:r>
            <a:r>
              <a:rPr lang="en-US" b="1" dirty="0"/>
              <a:t>often assessed</a:t>
            </a:r>
          </a:p>
          <a:p>
            <a:pPr>
              <a:lnSpc>
                <a:spcPct val="150000"/>
              </a:lnSpc>
            </a:pPr>
            <a:r>
              <a:rPr lang="en-US" b="1" dirty="0"/>
              <a:t>Stressful</a:t>
            </a:r>
            <a:r>
              <a:rPr lang="en-US" dirty="0"/>
              <a:t>, paralyzing exercise and sometimes even more : Public Speaking Anxiety or PSA (</a:t>
            </a:r>
            <a:r>
              <a:rPr lang="en-US" dirty="0">
                <a:solidFill>
                  <a:schemeClr val="tx2">
                    <a:lumMod val="50000"/>
                    <a:lumOff val="50000"/>
                  </a:schemeClr>
                </a:solidFill>
              </a:rPr>
              <a:t>Kahlon et al., 2019</a:t>
            </a:r>
            <a:r>
              <a:rPr lang="en-US" dirty="0"/>
              <a:t>)</a:t>
            </a:r>
          </a:p>
          <a:p>
            <a:pPr>
              <a:lnSpc>
                <a:spcPct val="150000"/>
              </a:lnSpc>
            </a:pPr>
            <a:r>
              <a:rPr lang="en-US" b="1" dirty="0"/>
              <a:t>Simulation tools </a:t>
            </a:r>
            <a:r>
              <a:rPr lang="en-US" dirty="0"/>
              <a:t>: public speaking training systems (2D, VR, AR)</a:t>
            </a:r>
          </a:p>
        </p:txBody>
      </p:sp>
      <p:sp>
        <p:nvSpPr>
          <p:cNvPr id="4" name="Titre 1">
            <a:extLst>
              <a:ext uri="{FF2B5EF4-FFF2-40B4-BE49-F238E27FC236}">
                <a16:creationId xmlns:a16="http://schemas.microsoft.com/office/drawing/2014/main" id="{CCF6F163-506C-E971-03ED-40B8CF46EAFA}"/>
              </a:ext>
            </a:extLst>
          </p:cNvPr>
          <p:cNvSpPr txBox="1">
            <a:spLocks/>
          </p:cNvSpPr>
          <p:nvPr/>
        </p:nvSpPr>
        <p:spPr>
          <a:xfrm>
            <a:off x="581191" y="1608582"/>
            <a:ext cx="1685759" cy="452601"/>
          </a:xfrm>
          <a:prstGeom prst="rect">
            <a:avLst/>
          </a:prstGeom>
        </p:spPr>
        <p:txBody>
          <a:bodyPr vert="horz" lIns="91440" tIns="45720" rIns="91440" bIns="45720" rtlCol="0" anchor="b">
            <a:normAutofit lnSpcReduction="10000"/>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dirty="0" err="1"/>
              <a:t>Context</a:t>
            </a:r>
            <a:endParaRPr lang="fr-FR" sz="2400" dirty="0"/>
          </a:p>
        </p:txBody>
      </p:sp>
      <p:sp>
        <p:nvSpPr>
          <p:cNvPr id="5" name="Espace réservé du numéro de diapositive 4">
            <a:extLst>
              <a:ext uri="{FF2B5EF4-FFF2-40B4-BE49-F238E27FC236}">
                <a16:creationId xmlns:a16="http://schemas.microsoft.com/office/drawing/2014/main" id="{BB4913A7-880C-27F8-4BB4-FCE22747D4F4}"/>
              </a:ext>
            </a:extLst>
          </p:cNvPr>
          <p:cNvSpPr>
            <a:spLocks noGrp="1"/>
          </p:cNvSpPr>
          <p:nvPr>
            <p:ph type="sldNum" sz="quarter" idx="12"/>
          </p:nvPr>
        </p:nvSpPr>
        <p:spPr/>
        <p:txBody>
          <a:bodyPr/>
          <a:lstStyle/>
          <a:p>
            <a:fld id="{3A98EE3D-8CD1-4C3F-BD1C-C98C9596463C}" type="slidenum">
              <a:rPr lang="en-US" smtClean="0"/>
              <a:t>3</a:t>
            </a:fld>
            <a:endParaRPr lang="en-US" dirty="0"/>
          </a:p>
        </p:txBody>
      </p:sp>
    </p:spTree>
    <p:extLst>
      <p:ext uri="{BB962C8B-B14F-4D97-AF65-F5344CB8AC3E}">
        <p14:creationId xmlns:p14="http://schemas.microsoft.com/office/powerpoint/2010/main" val="2661331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CF6F163-506C-E971-03ED-40B8CF46EAFA}"/>
              </a:ext>
            </a:extLst>
          </p:cNvPr>
          <p:cNvSpPr txBox="1">
            <a:spLocks/>
          </p:cNvSpPr>
          <p:nvPr/>
        </p:nvSpPr>
        <p:spPr>
          <a:xfrm>
            <a:off x="581190" y="1608581"/>
            <a:ext cx="6429210" cy="55710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dirty="0" err="1"/>
              <a:t>Devices</a:t>
            </a:r>
            <a:r>
              <a:rPr lang="fr-FR" sz="2400" dirty="0"/>
              <a:t> : 2D</a:t>
            </a:r>
          </a:p>
        </p:txBody>
      </p:sp>
      <p:sp>
        <p:nvSpPr>
          <p:cNvPr id="5" name="Rectangle 1">
            <a:extLst>
              <a:ext uri="{FF2B5EF4-FFF2-40B4-BE49-F238E27FC236}">
                <a16:creationId xmlns:a16="http://schemas.microsoft.com/office/drawing/2014/main" id="{D6005ADC-C036-6E18-6E09-2AAC25E93A7C}"/>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50" name="Titre 1">
            <a:extLst>
              <a:ext uri="{FF2B5EF4-FFF2-40B4-BE49-F238E27FC236}">
                <a16:creationId xmlns:a16="http://schemas.microsoft.com/office/drawing/2014/main" id="{3F547A83-6E31-FB7B-BDA9-DCC11CE8F72C}"/>
              </a:ext>
            </a:extLst>
          </p:cNvPr>
          <p:cNvSpPr>
            <a:spLocks noGrp="1"/>
          </p:cNvSpPr>
          <p:nvPr>
            <p:ph type="title"/>
          </p:nvPr>
        </p:nvSpPr>
        <p:spPr>
          <a:xfrm>
            <a:off x="581191" y="657226"/>
            <a:ext cx="3974767" cy="671676"/>
          </a:xfrm>
        </p:spPr>
        <p:txBody>
          <a:bodyPr>
            <a:normAutofit/>
          </a:bodyPr>
          <a:lstStyle/>
          <a:p>
            <a:r>
              <a:rPr lang="fr-FR" dirty="0"/>
              <a:t>State of the art</a:t>
            </a:r>
          </a:p>
        </p:txBody>
      </p:sp>
      <p:pic>
        <p:nvPicPr>
          <p:cNvPr id="16" name="Espace réservé du contenu 15" descr="Une image contenant personne, habits, intérieur, table de tennis de table&#10;&#10;Description générée automatiquement">
            <a:extLst>
              <a:ext uri="{FF2B5EF4-FFF2-40B4-BE49-F238E27FC236}">
                <a16:creationId xmlns:a16="http://schemas.microsoft.com/office/drawing/2014/main" id="{43315CFC-D105-AB3F-5275-93C6C63536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14414" y="1887131"/>
            <a:ext cx="3909104" cy="3909104"/>
          </a:xfrm>
        </p:spPr>
      </p:pic>
      <p:sp>
        <p:nvSpPr>
          <p:cNvPr id="17" name="Espace réservé du contenu 2">
            <a:extLst>
              <a:ext uri="{FF2B5EF4-FFF2-40B4-BE49-F238E27FC236}">
                <a16:creationId xmlns:a16="http://schemas.microsoft.com/office/drawing/2014/main" id="{73CFFF03-6E7C-8E57-32AE-B1E0298FE8BB}"/>
              </a:ext>
            </a:extLst>
          </p:cNvPr>
          <p:cNvSpPr txBox="1">
            <a:spLocks/>
          </p:cNvSpPr>
          <p:nvPr/>
        </p:nvSpPr>
        <p:spPr>
          <a:xfrm>
            <a:off x="581193" y="2501685"/>
            <a:ext cx="7249054" cy="3473665"/>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fr-FR" sz="2000" dirty="0" err="1"/>
              <a:t>TeachLivE</a:t>
            </a:r>
            <a:r>
              <a:rPr lang="fr-FR" sz="2000" dirty="0"/>
              <a:t> : </a:t>
            </a:r>
            <a:r>
              <a:rPr lang="fr-FR" sz="2000" dirty="0" err="1"/>
              <a:t>virtual</a:t>
            </a:r>
            <a:r>
              <a:rPr lang="fr-FR" sz="2000" dirty="0"/>
              <a:t> </a:t>
            </a:r>
            <a:r>
              <a:rPr lang="fr-FR" sz="2000" dirty="0" err="1"/>
              <a:t>classroom</a:t>
            </a:r>
            <a:r>
              <a:rPr lang="fr-FR" sz="2000" dirty="0"/>
              <a:t> on a large TV screen</a:t>
            </a:r>
          </a:p>
          <a:p>
            <a:r>
              <a:rPr lang="fr-FR" sz="2000" dirty="0"/>
              <a:t>Feedback of performance : </a:t>
            </a:r>
            <a:r>
              <a:rPr lang="fr-FR" sz="2000" dirty="0" err="1"/>
              <a:t>Gesture</a:t>
            </a:r>
            <a:r>
              <a:rPr lang="fr-FR" sz="2000" dirty="0"/>
              <a:t> (open / </a:t>
            </a:r>
            <a:r>
              <a:rPr lang="fr-FR" sz="2000" dirty="0" err="1"/>
              <a:t>closed</a:t>
            </a:r>
            <a:r>
              <a:rPr lang="fr-FR" sz="2000" dirty="0"/>
              <a:t>)</a:t>
            </a:r>
          </a:p>
        </p:txBody>
      </p:sp>
      <p:pic>
        <p:nvPicPr>
          <p:cNvPr id="19" name="Image 18" descr="Une image contenant texte, capture d’écran&#10;&#10;Description générée automatiquement">
            <a:extLst>
              <a:ext uri="{FF2B5EF4-FFF2-40B4-BE49-F238E27FC236}">
                <a16:creationId xmlns:a16="http://schemas.microsoft.com/office/drawing/2014/main" id="{B407D53D-F2F4-ECD3-0418-70D1131DD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6382" y="3606916"/>
            <a:ext cx="3022498" cy="2982988"/>
          </a:xfrm>
          <a:prstGeom prst="rect">
            <a:avLst/>
          </a:prstGeom>
        </p:spPr>
      </p:pic>
      <p:sp>
        <p:nvSpPr>
          <p:cNvPr id="20" name="ZoneTexte 19">
            <a:extLst>
              <a:ext uri="{FF2B5EF4-FFF2-40B4-BE49-F238E27FC236}">
                <a16:creationId xmlns:a16="http://schemas.microsoft.com/office/drawing/2014/main" id="{5605EE0E-D222-9D7E-A4E5-ECDB6B5A855C}"/>
              </a:ext>
            </a:extLst>
          </p:cNvPr>
          <p:cNvSpPr txBox="1"/>
          <p:nvPr/>
        </p:nvSpPr>
        <p:spPr>
          <a:xfrm>
            <a:off x="7490902" y="5923522"/>
            <a:ext cx="2135980" cy="369332"/>
          </a:xfrm>
          <a:prstGeom prst="rect">
            <a:avLst/>
          </a:prstGeom>
          <a:noFill/>
        </p:spPr>
        <p:txBody>
          <a:bodyPr wrap="square" rtlCol="0">
            <a:spAutoFit/>
          </a:bodyPr>
          <a:lstStyle/>
          <a:p>
            <a:pPr algn="ctr"/>
            <a:r>
              <a:rPr lang="fr-FR" dirty="0" err="1">
                <a:solidFill>
                  <a:schemeClr val="tx2">
                    <a:lumMod val="50000"/>
                    <a:lumOff val="50000"/>
                  </a:schemeClr>
                </a:solidFill>
              </a:rPr>
              <a:t>Barmaki</a:t>
            </a:r>
            <a:r>
              <a:rPr lang="fr-FR" dirty="0">
                <a:solidFill>
                  <a:schemeClr val="tx2">
                    <a:lumMod val="50000"/>
                    <a:lumOff val="50000"/>
                  </a:schemeClr>
                </a:solidFill>
              </a:rPr>
              <a:t> et al., 2016</a:t>
            </a:r>
          </a:p>
        </p:txBody>
      </p:sp>
      <p:sp>
        <p:nvSpPr>
          <p:cNvPr id="22" name="Espace réservé du numéro de diapositive 21">
            <a:extLst>
              <a:ext uri="{FF2B5EF4-FFF2-40B4-BE49-F238E27FC236}">
                <a16:creationId xmlns:a16="http://schemas.microsoft.com/office/drawing/2014/main" id="{CE9DC6B0-8650-2621-57BE-CF2D66A026C5}"/>
              </a:ext>
            </a:extLst>
          </p:cNvPr>
          <p:cNvSpPr>
            <a:spLocks noGrp="1"/>
          </p:cNvSpPr>
          <p:nvPr>
            <p:ph type="sldNum" sz="quarter" idx="12"/>
          </p:nvPr>
        </p:nvSpPr>
        <p:spPr/>
        <p:txBody>
          <a:bodyPr/>
          <a:lstStyle/>
          <a:p>
            <a:fld id="{3A98EE3D-8CD1-4C3F-BD1C-C98C9596463C}" type="slidenum">
              <a:rPr lang="en-US" smtClean="0"/>
              <a:t>4</a:t>
            </a:fld>
            <a:endParaRPr lang="en-US" dirty="0"/>
          </a:p>
        </p:txBody>
      </p:sp>
    </p:spTree>
    <p:extLst>
      <p:ext uri="{BB962C8B-B14F-4D97-AF65-F5344CB8AC3E}">
        <p14:creationId xmlns:p14="http://schemas.microsoft.com/office/powerpoint/2010/main" val="533167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CF6F163-506C-E971-03ED-40B8CF46EAFA}"/>
              </a:ext>
            </a:extLst>
          </p:cNvPr>
          <p:cNvSpPr txBox="1">
            <a:spLocks/>
          </p:cNvSpPr>
          <p:nvPr/>
        </p:nvSpPr>
        <p:spPr>
          <a:xfrm>
            <a:off x="581190" y="1608581"/>
            <a:ext cx="6429210" cy="55710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dirty="0" err="1"/>
              <a:t>Devices</a:t>
            </a:r>
            <a:r>
              <a:rPr lang="fr-FR" sz="2400" dirty="0"/>
              <a:t> : </a:t>
            </a:r>
            <a:r>
              <a:rPr lang="fr-FR" sz="2400" dirty="0" err="1"/>
              <a:t>Augmented</a:t>
            </a:r>
            <a:r>
              <a:rPr lang="fr-FR" sz="2400" dirty="0"/>
              <a:t> reality</a:t>
            </a:r>
          </a:p>
        </p:txBody>
      </p:sp>
      <p:sp>
        <p:nvSpPr>
          <p:cNvPr id="5" name="Rectangle 1">
            <a:extLst>
              <a:ext uri="{FF2B5EF4-FFF2-40B4-BE49-F238E27FC236}">
                <a16:creationId xmlns:a16="http://schemas.microsoft.com/office/drawing/2014/main" id="{D6005ADC-C036-6E18-6E09-2AAC25E93A7C}"/>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50" name="Titre 1">
            <a:extLst>
              <a:ext uri="{FF2B5EF4-FFF2-40B4-BE49-F238E27FC236}">
                <a16:creationId xmlns:a16="http://schemas.microsoft.com/office/drawing/2014/main" id="{3F547A83-6E31-FB7B-BDA9-DCC11CE8F72C}"/>
              </a:ext>
            </a:extLst>
          </p:cNvPr>
          <p:cNvSpPr>
            <a:spLocks noGrp="1"/>
          </p:cNvSpPr>
          <p:nvPr>
            <p:ph type="title"/>
          </p:nvPr>
        </p:nvSpPr>
        <p:spPr>
          <a:xfrm>
            <a:off x="581191" y="657226"/>
            <a:ext cx="3974767" cy="671676"/>
          </a:xfrm>
        </p:spPr>
        <p:txBody>
          <a:bodyPr>
            <a:normAutofit/>
          </a:bodyPr>
          <a:lstStyle/>
          <a:p>
            <a:r>
              <a:rPr lang="fr-FR" dirty="0"/>
              <a:t>State of the art</a:t>
            </a:r>
          </a:p>
        </p:txBody>
      </p:sp>
      <p:sp>
        <p:nvSpPr>
          <p:cNvPr id="6" name="ZoneTexte 5">
            <a:extLst>
              <a:ext uri="{FF2B5EF4-FFF2-40B4-BE49-F238E27FC236}">
                <a16:creationId xmlns:a16="http://schemas.microsoft.com/office/drawing/2014/main" id="{7EEFF7E3-FA59-DFDE-EE3E-356706623CD9}"/>
              </a:ext>
            </a:extLst>
          </p:cNvPr>
          <p:cNvSpPr txBox="1"/>
          <p:nvPr/>
        </p:nvSpPr>
        <p:spPr>
          <a:xfrm>
            <a:off x="8249989" y="3007967"/>
            <a:ext cx="2051312" cy="369332"/>
          </a:xfrm>
          <a:prstGeom prst="rect">
            <a:avLst/>
          </a:prstGeom>
          <a:noFill/>
        </p:spPr>
        <p:txBody>
          <a:bodyPr wrap="square" rtlCol="0">
            <a:spAutoFit/>
          </a:bodyPr>
          <a:lstStyle/>
          <a:p>
            <a:pPr algn="ctr"/>
            <a:r>
              <a:rPr lang="fr-FR" dirty="0">
                <a:solidFill>
                  <a:schemeClr val="tx2">
                    <a:lumMod val="50000"/>
                    <a:lumOff val="50000"/>
                  </a:schemeClr>
                </a:solidFill>
              </a:rPr>
              <a:t>Damian et al., 2015</a:t>
            </a:r>
          </a:p>
        </p:txBody>
      </p:sp>
      <p:pic>
        <p:nvPicPr>
          <p:cNvPr id="13" name="Espace réservé du contenu 12">
            <a:extLst>
              <a:ext uri="{FF2B5EF4-FFF2-40B4-BE49-F238E27FC236}">
                <a16:creationId xmlns:a16="http://schemas.microsoft.com/office/drawing/2014/main" id="{91DF0938-70BA-4BE9-700D-CB3716A0CE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57610" y="3921087"/>
            <a:ext cx="5076773" cy="2656663"/>
          </a:xfrm>
        </p:spPr>
      </p:pic>
      <p:pic>
        <p:nvPicPr>
          <p:cNvPr id="15" name="Image 14">
            <a:extLst>
              <a:ext uri="{FF2B5EF4-FFF2-40B4-BE49-F238E27FC236}">
                <a16:creationId xmlns:a16="http://schemas.microsoft.com/office/drawing/2014/main" id="{F0D2B206-14CE-C89A-7C7F-6012F2A63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9989" y="878677"/>
            <a:ext cx="3564574" cy="1918886"/>
          </a:xfrm>
          <a:prstGeom prst="rect">
            <a:avLst/>
          </a:prstGeom>
        </p:spPr>
      </p:pic>
      <p:sp>
        <p:nvSpPr>
          <p:cNvPr id="19" name="Espace réservé du contenu 2">
            <a:extLst>
              <a:ext uri="{FF2B5EF4-FFF2-40B4-BE49-F238E27FC236}">
                <a16:creationId xmlns:a16="http://schemas.microsoft.com/office/drawing/2014/main" id="{594EC05B-24E0-686F-D187-FF46FA73DEC4}"/>
              </a:ext>
            </a:extLst>
          </p:cNvPr>
          <p:cNvSpPr txBox="1">
            <a:spLocks/>
          </p:cNvSpPr>
          <p:nvPr/>
        </p:nvSpPr>
        <p:spPr>
          <a:xfrm>
            <a:off x="581190" y="2758302"/>
            <a:ext cx="11029615" cy="2695924"/>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fr-FR" sz="2000" dirty="0"/>
              <a:t>« Logue » System : Google Glass</a:t>
            </a:r>
          </a:p>
          <a:p>
            <a:r>
              <a:rPr lang="fr-FR" sz="2000" dirty="0" err="1"/>
              <a:t>Measure</a:t>
            </a:r>
            <a:r>
              <a:rPr lang="fr-FR" sz="2000" dirty="0"/>
              <a:t> of performance : </a:t>
            </a:r>
            <a:r>
              <a:rPr lang="fr-FR" sz="2000" dirty="0" err="1"/>
              <a:t>openness</a:t>
            </a:r>
            <a:r>
              <a:rPr lang="fr-FR" sz="2000" dirty="0"/>
              <a:t>, body </a:t>
            </a:r>
            <a:r>
              <a:rPr lang="fr-FR" sz="2000" dirty="0" err="1"/>
              <a:t>energy</a:t>
            </a:r>
            <a:r>
              <a:rPr lang="fr-FR" sz="2000" dirty="0"/>
              <a:t> and speech rate</a:t>
            </a:r>
          </a:p>
        </p:txBody>
      </p:sp>
      <p:pic>
        <p:nvPicPr>
          <p:cNvPr id="23" name="Image 22" descr="Une image contenant texte, Police, blanc, symbole&#10;&#10;Description générée automatiquement">
            <a:extLst>
              <a:ext uri="{FF2B5EF4-FFF2-40B4-BE49-F238E27FC236}">
                <a16:creationId xmlns:a16="http://schemas.microsoft.com/office/drawing/2014/main" id="{4515B2AE-9A77-9097-4F2F-A69E2BB62D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7365" y="5082587"/>
            <a:ext cx="1021168" cy="609653"/>
          </a:xfrm>
          <a:prstGeom prst="rect">
            <a:avLst/>
          </a:prstGeom>
        </p:spPr>
      </p:pic>
      <p:pic>
        <p:nvPicPr>
          <p:cNvPr id="25" name="Image 24" descr="Une image contenant texte, logo, symbole, Police&#10;&#10;Description générée automatiquement">
            <a:extLst>
              <a:ext uri="{FF2B5EF4-FFF2-40B4-BE49-F238E27FC236}">
                <a16:creationId xmlns:a16="http://schemas.microsoft.com/office/drawing/2014/main" id="{4D9A2852-9AAC-E0D0-5C0A-0AB318A1EE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7365" y="4309941"/>
            <a:ext cx="1051651" cy="617273"/>
          </a:xfrm>
          <a:prstGeom prst="rect">
            <a:avLst/>
          </a:prstGeom>
        </p:spPr>
      </p:pic>
      <p:pic>
        <p:nvPicPr>
          <p:cNvPr id="27" name="Image 26" descr="Une image contenant texte, Police, logo, symbole&#10;&#10;Description générée automatiquement">
            <a:extLst>
              <a:ext uri="{FF2B5EF4-FFF2-40B4-BE49-F238E27FC236}">
                <a16:creationId xmlns:a16="http://schemas.microsoft.com/office/drawing/2014/main" id="{DAF69F30-10BF-426C-CD1A-59B62FA070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07365" y="3539890"/>
            <a:ext cx="1096472" cy="617273"/>
          </a:xfrm>
          <a:prstGeom prst="rect">
            <a:avLst/>
          </a:prstGeom>
        </p:spPr>
      </p:pic>
      <p:pic>
        <p:nvPicPr>
          <p:cNvPr id="29" name="Image 28" descr="Une image contenant logo, symbole, Police, Graphique&#10;&#10;Description générée automatiquement">
            <a:extLst>
              <a:ext uri="{FF2B5EF4-FFF2-40B4-BE49-F238E27FC236}">
                <a16:creationId xmlns:a16="http://schemas.microsoft.com/office/drawing/2014/main" id="{D5C9BD9A-EC5A-FCAC-FB92-21DD2844F8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7365" y="5847613"/>
            <a:ext cx="1021168" cy="617273"/>
          </a:xfrm>
          <a:prstGeom prst="rect">
            <a:avLst/>
          </a:prstGeom>
        </p:spPr>
      </p:pic>
      <p:sp>
        <p:nvSpPr>
          <p:cNvPr id="30" name="ZoneTexte 29">
            <a:extLst>
              <a:ext uri="{FF2B5EF4-FFF2-40B4-BE49-F238E27FC236}">
                <a16:creationId xmlns:a16="http://schemas.microsoft.com/office/drawing/2014/main" id="{31992FF1-6BEC-C9A9-EF64-D3C521661577}"/>
              </a:ext>
            </a:extLst>
          </p:cNvPr>
          <p:cNvSpPr txBox="1"/>
          <p:nvPr/>
        </p:nvSpPr>
        <p:spPr>
          <a:xfrm>
            <a:off x="9262653" y="4406616"/>
            <a:ext cx="816442" cy="369332"/>
          </a:xfrm>
          <a:prstGeom prst="rect">
            <a:avLst/>
          </a:prstGeom>
          <a:noFill/>
        </p:spPr>
        <p:txBody>
          <a:bodyPr wrap="none" rtlCol="0">
            <a:spAutoFit/>
          </a:bodyPr>
          <a:lstStyle/>
          <a:p>
            <a:r>
              <a:rPr lang="fr-FR" dirty="0"/>
              <a:t>Energy</a:t>
            </a:r>
          </a:p>
        </p:txBody>
      </p:sp>
      <p:sp>
        <p:nvSpPr>
          <p:cNvPr id="31" name="ZoneTexte 30">
            <a:extLst>
              <a:ext uri="{FF2B5EF4-FFF2-40B4-BE49-F238E27FC236}">
                <a16:creationId xmlns:a16="http://schemas.microsoft.com/office/drawing/2014/main" id="{C03F790A-5CCD-E7A9-5376-28C564A2B5D1}"/>
              </a:ext>
            </a:extLst>
          </p:cNvPr>
          <p:cNvSpPr txBox="1"/>
          <p:nvPr/>
        </p:nvSpPr>
        <p:spPr>
          <a:xfrm>
            <a:off x="8984907" y="3647866"/>
            <a:ext cx="1377176" cy="369332"/>
          </a:xfrm>
          <a:prstGeom prst="rect">
            <a:avLst/>
          </a:prstGeom>
          <a:noFill/>
        </p:spPr>
        <p:txBody>
          <a:bodyPr wrap="square" rtlCol="0">
            <a:spAutoFit/>
          </a:bodyPr>
          <a:lstStyle/>
          <a:p>
            <a:pPr algn="ctr"/>
            <a:r>
              <a:rPr lang="fr-FR" dirty="0"/>
              <a:t>Speech Rate</a:t>
            </a:r>
          </a:p>
        </p:txBody>
      </p:sp>
      <p:sp>
        <p:nvSpPr>
          <p:cNvPr id="32" name="ZoneTexte 31">
            <a:extLst>
              <a:ext uri="{FF2B5EF4-FFF2-40B4-BE49-F238E27FC236}">
                <a16:creationId xmlns:a16="http://schemas.microsoft.com/office/drawing/2014/main" id="{6A98FAED-5845-E024-DCE2-714AFE4E391A}"/>
              </a:ext>
            </a:extLst>
          </p:cNvPr>
          <p:cNvSpPr txBox="1"/>
          <p:nvPr/>
        </p:nvSpPr>
        <p:spPr>
          <a:xfrm>
            <a:off x="9132906" y="5165366"/>
            <a:ext cx="1075936" cy="369332"/>
          </a:xfrm>
          <a:prstGeom prst="rect">
            <a:avLst/>
          </a:prstGeom>
          <a:noFill/>
        </p:spPr>
        <p:txBody>
          <a:bodyPr wrap="none" rtlCol="0">
            <a:spAutoFit/>
          </a:bodyPr>
          <a:lstStyle/>
          <a:p>
            <a:r>
              <a:rPr lang="fr-FR" dirty="0" err="1"/>
              <a:t>Openness</a:t>
            </a:r>
            <a:endParaRPr lang="fr-FR" dirty="0"/>
          </a:p>
        </p:txBody>
      </p:sp>
      <p:sp>
        <p:nvSpPr>
          <p:cNvPr id="33" name="ZoneTexte 32">
            <a:extLst>
              <a:ext uri="{FF2B5EF4-FFF2-40B4-BE49-F238E27FC236}">
                <a16:creationId xmlns:a16="http://schemas.microsoft.com/office/drawing/2014/main" id="{3C59E298-57A9-C184-A1EC-CFA7DF1C9289}"/>
              </a:ext>
            </a:extLst>
          </p:cNvPr>
          <p:cNvSpPr txBox="1"/>
          <p:nvPr/>
        </p:nvSpPr>
        <p:spPr>
          <a:xfrm>
            <a:off x="8823430" y="5915125"/>
            <a:ext cx="1694888" cy="369332"/>
          </a:xfrm>
          <a:prstGeom prst="rect">
            <a:avLst/>
          </a:prstGeom>
          <a:noFill/>
        </p:spPr>
        <p:txBody>
          <a:bodyPr wrap="none" rtlCol="0">
            <a:spAutoFit/>
          </a:bodyPr>
          <a:lstStyle/>
          <a:p>
            <a:r>
              <a:rPr lang="fr-FR" dirty="0" err="1"/>
              <a:t>Appropriateness</a:t>
            </a:r>
            <a:endParaRPr lang="fr-FR" dirty="0"/>
          </a:p>
        </p:txBody>
      </p:sp>
      <p:sp>
        <p:nvSpPr>
          <p:cNvPr id="34" name="Espace réservé du numéro de diapositive 33">
            <a:extLst>
              <a:ext uri="{FF2B5EF4-FFF2-40B4-BE49-F238E27FC236}">
                <a16:creationId xmlns:a16="http://schemas.microsoft.com/office/drawing/2014/main" id="{E8296D34-50FD-44CE-4E8F-8E4621FF1735}"/>
              </a:ext>
            </a:extLst>
          </p:cNvPr>
          <p:cNvSpPr>
            <a:spLocks noGrp="1"/>
          </p:cNvSpPr>
          <p:nvPr>
            <p:ph type="sldNum" sz="quarter" idx="12"/>
          </p:nvPr>
        </p:nvSpPr>
        <p:spPr/>
        <p:txBody>
          <a:bodyPr/>
          <a:lstStyle/>
          <a:p>
            <a:fld id="{3A98EE3D-8CD1-4C3F-BD1C-C98C9596463C}" type="slidenum">
              <a:rPr lang="en-US" smtClean="0"/>
              <a:t>5</a:t>
            </a:fld>
            <a:endParaRPr lang="en-US" dirty="0"/>
          </a:p>
        </p:txBody>
      </p:sp>
    </p:spTree>
    <p:extLst>
      <p:ext uri="{BB962C8B-B14F-4D97-AF65-F5344CB8AC3E}">
        <p14:creationId xmlns:p14="http://schemas.microsoft.com/office/powerpoint/2010/main" val="1574018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CF6F163-506C-E971-03ED-40B8CF46EAFA}"/>
              </a:ext>
            </a:extLst>
          </p:cNvPr>
          <p:cNvSpPr txBox="1">
            <a:spLocks/>
          </p:cNvSpPr>
          <p:nvPr/>
        </p:nvSpPr>
        <p:spPr>
          <a:xfrm>
            <a:off x="581190" y="1608581"/>
            <a:ext cx="6429210" cy="55710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dirty="0" err="1"/>
              <a:t>Devices</a:t>
            </a:r>
            <a:r>
              <a:rPr lang="fr-FR" sz="2400" dirty="0"/>
              <a:t> : Virtual reality</a:t>
            </a:r>
          </a:p>
        </p:txBody>
      </p:sp>
      <p:sp>
        <p:nvSpPr>
          <p:cNvPr id="5" name="Rectangle 1">
            <a:extLst>
              <a:ext uri="{FF2B5EF4-FFF2-40B4-BE49-F238E27FC236}">
                <a16:creationId xmlns:a16="http://schemas.microsoft.com/office/drawing/2014/main" id="{D6005ADC-C036-6E18-6E09-2AAC25E93A7C}"/>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50" name="Titre 1">
            <a:extLst>
              <a:ext uri="{FF2B5EF4-FFF2-40B4-BE49-F238E27FC236}">
                <a16:creationId xmlns:a16="http://schemas.microsoft.com/office/drawing/2014/main" id="{3F547A83-6E31-FB7B-BDA9-DCC11CE8F72C}"/>
              </a:ext>
            </a:extLst>
          </p:cNvPr>
          <p:cNvSpPr>
            <a:spLocks noGrp="1"/>
          </p:cNvSpPr>
          <p:nvPr>
            <p:ph type="title"/>
          </p:nvPr>
        </p:nvSpPr>
        <p:spPr>
          <a:xfrm>
            <a:off x="581191" y="657226"/>
            <a:ext cx="3974767" cy="671676"/>
          </a:xfrm>
        </p:spPr>
        <p:txBody>
          <a:bodyPr>
            <a:normAutofit/>
          </a:bodyPr>
          <a:lstStyle/>
          <a:p>
            <a:r>
              <a:rPr lang="fr-FR" dirty="0"/>
              <a:t>State of the art</a:t>
            </a:r>
          </a:p>
        </p:txBody>
      </p:sp>
      <p:pic>
        <p:nvPicPr>
          <p:cNvPr id="3" name="Espace réservé du contenu 2" descr="Une image contenant intérieur, habits, table, meubles&#10;&#10;Description générée automatiquement">
            <a:extLst>
              <a:ext uri="{FF2B5EF4-FFF2-40B4-BE49-F238E27FC236}">
                <a16:creationId xmlns:a16="http://schemas.microsoft.com/office/drawing/2014/main" id="{718CD7C4-9884-8881-5964-7F770D7CEAB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55958" y="934519"/>
            <a:ext cx="7360920" cy="2462326"/>
          </a:xfrm>
        </p:spPr>
      </p:pic>
      <p:sp>
        <p:nvSpPr>
          <p:cNvPr id="6" name="Espace réservé du contenu 2">
            <a:extLst>
              <a:ext uri="{FF2B5EF4-FFF2-40B4-BE49-F238E27FC236}">
                <a16:creationId xmlns:a16="http://schemas.microsoft.com/office/drawing/2014/main" id="{48014641-4368-1AA4-6D4E-AFECC2F60B78}"/>
              </a:ext>
            </a:extLst>
          </p:cNvPr>
          <p:cNvSpPr txBox="1">
            <a:spLocks/>
          </p:cNvSpPr>
          <p:nvPr/>
        </p:nvSpPr>
        <p:spPr>
          <a:xfrm>
            <a:off x="581191" y="2758302"/>
            <a:ext cx="3974768" cy="2695924"/>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fr-FR" sz="2000" dirty="0"/>
              <a:t>VR system to train public </a:t>
            </a:r>
            <a:r>
              <a:rPr lang="fr-FR" sz="2000" dirty="0" err="1"/>
              <a:t>speaking</a:t>
            </a:r>
            <a:endParaRPr lang="fr-FR" sz="2000" dirty="0"/>
          </a:p>
          <a:p>
            <a:r>
              <a:rPr lang="fr-FR" sz="2000" dirty="0" err="1"/>
              <a:t>Developp</a:t>
            </a:r>
            <a:r>
              <a:rPr lang="fr-FR" sz="2000" dirty="0"/>
              <a:t> </a:t>
            </a:r>
            <a:r>
              <a:rPr lang="fr-FR" sz="2000" dirty="0" err="1"/>
              <a:t>presentation</a:t>
            </a:r>
            <a:r>
              <a:rPr lang="fr-FR" sz="2000" dirty="0"/>
              <a:t> </a:t>
            </a:r>
            <a:r>
              <a:rPr lang="fr-FR" sz="2000" dirty="0" err="1"/>
              <a:t>skills</a:t>
            </a:r>
            <a:endParaRPr lang="fr-FR" sz="2000" dirty="0"/>
          </a:p>
          <a:p>
            <a:r>
              <a:rPr lang="fr-FR" sz="2000" dirty="0" err="1"/>
              <a:t>Measure</a:t>
            </a:r>
            <a:r>
              <a:rPr lang="fr-FR" sz="2000" dirty="0"/>
              <a:t> of performance : Speed, volume, body rotation, hand position, </a:t>
            </a:r>
            <a:r>
              <a:rPr lang="fr-FR" sz="2000" dirty="0" err="1"/>
              <a:t>eye</a:t>
            </a:r>
            <a:r>
              <a:rPr lang="fr-FR" sz="2000" dirty="0"/>
              <a:t> contact, </a:t>
            </a:r>
            <a:r>
              <a:rPr lang="fr-FR" sz="2000" dirty="0" err="1"/>
              <a:t>hesitations</a:t>
            </a:r>
            <a:r>
              <a:rPr lang="fr-FR" sz="2000" dirty="0"/>
              <a:t>, </a:t>
            </a:r>
            <a:r>
              <a:rPr lang="fr-FR" sz="2000" dirty="0" err="1"/>
              <a:t>fller</a:t>
            </a:r>
            <a:r>
              <a:rPr lang="fr-FR" sz="2000" dirty="0"/>
              <a:t> </a:t>
            </a:r>
            <a:r>
              <a:rPr lang="fr-FR" sz="2000" dirty="0" err="1"/>
              <a:t>words</a:t>
            </a:r>
            <a:endParaRPr lang="fr-FR" sz="2000" dirty="0"/>
          </a:p>
        </p:txBody>
      </p:sp>
      <p:pic>
        <p:nvPicPr>
          <p:cNvPr id="13" name="Image 12" descr="Une image contenant texte, capture d’écran, Police, conception&#10;&#10;Description générée automatiquement">
            <a:extLst>
              <a:ext uri="{FF2B5EF4-FFF2-40B4-BE49-F238E27FC236}">
                <a16:creationId xmlns:a16="http://schemas.microsoft.com/office/drawing/2014/main" id="{8AFC3C1A-8E9D-F831-9151-A5331AA725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6253" y="4043119"/>
            <a:ext cx="4603107" cy="2490806"/>
          </a:xfrm>
          <a:prstGeom prst="rect">
            <a:avLst/>
          </a:prstGeom>
        </p:spPr>
      </p:pic>
      <p:sp>
        <p:nvSpPr>
          <p:cNvPr id="14" name="ZoneTexte 13">
            <a:extLst>
              <a:ext uri="{FF2B5EF4-FFF2-40B4-BE49-F238E27FC236}">
                <a16:creationId xmlns:a16="http://schemas.microsoft.com/office/drawing/2014/main" id="{F8A33D6D-B876-D6E6-D48A-9F1404481630}"/>
              </a:ext>
            </a:extLst>
          </p:cNvPr>
          <p:cNvSpPr txBox="1"/>
          <p:nvPr/>
        </p:nvSpPr>
        <p:spPr>
          <a:xfrm>
            <a:off x="6792150" y="3535316"/>
            <a:ext cx="2051312" cy="369332"/>
          </a:xfrm>
          <a:prstGeom prst="rect">
            <a:avLst/>
          </a:prstGeom>
          <a:noFill/>
        </p:spPr>
        <p:txBody>
          <a:bodyPr wrap="square" rtlCol="0">
            <a:spAutoFit/>
          </a:bodyPr>
          <a:lstStyle/>
          <a:p>
            <a:pPr algn="ctr"/>
            <a:r>
              <a:rPr lang="fr-FR" dirty="0">
                <a:solidFill>
                  <a:schemeClr val="tx2">
                    <a:lumMod val="50000"/>
                    <a:lumOff val="50000"/>
                  </a:schemeClr>
                </a:solidFill>
              </a:rPr>
              <a:t>Palmas et al., 2022</a:t>
            </a:r>
          </a:p>
        </p:txBody>
      </p:sp>
      <p:sp>
        <p:nvSpPr>
          <p:cNvPr id="15" name="Espace réservé du numéro de diapositive 14">
            <a:extLst>
              <a:ext uri="{FF2B5EF4-FFF2-40B4-BE49-F238E27FC236}">
                <a16:creationId xmlns:a16="http://schemas.microsoft.com/office/drawing/2014/main" id="{DC5784AE-4B6E-5B2B-A7D4-75457D42501C}"/>
              </a:ext>
            </a:extLst>
          </p:cNvPr>
          <p:cNvSpPr>
            <a:spLocks noGrp="1"/>
          </p:cNvSpPr>
          <p:nvPr>
            <p:ph type="sldNum" sz="quarter" idx="12"/>
          </p:nvPr>
        </p:nvSpPr>
        <p:spPr/>
        <p:txBody>
          <a:bodyPr/>
          <a:lstStyle/>
          <a:p>
            <a:fld id="{3A98EE3D-8CD1-4C3F-BD1C-C98C9596463C}" type="slidenum">
              <a:rPr lang="en-US" smtClean="0"/>
              <a:t>6</a:t>
            </a:fld>
            <a:endParaRPr lang="en-US" dirty="0"/>
          </a:p>
        </p:txBody>
      </p:sp>
    </p:spTree>
    <p:extLst>
      <p:ext uri="{BB962C8B-B14F-4D97-AF65-F5344CB8AC3E}">
        <p14:creationId xmlns:p14="http://schemas.microsoft.com/office/powerpoint/2010/main" val="2438845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CF6F163-506C-E971-03ED-40B8CF46EAFA}"/>
              </a:ext>
            </a:extLst>
          </p:cNvPr>
          <p:cNvSpPr txBox="1">
            <a:spLocks/>
          </p:cNvSpPr>
          <p:nvPr/>
        </p:nvSpPr>
        <p:spPr>
          <a:xfrm>
            <a:off x="581190" y="1608581"/>
            <a:ext cx="6429210" cy="55710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Why use VR to train for public speaking ?</a:t>
            </a:r>
            <a:endParaRPr lang="fr-FR" sz="2400" dirty="0"/>
          </a:p>
        </p:txBody>
      </p:sp>
      <p:sp>
        <p:nvSpPr>
          <p:cNvPr id="5" name="Rectangle 1">
            <a:extLst>
              <a:ext uri="{FF2B5EF4-FFF2-40B4-BE49-F238E27FC236}">
                <a16:creationId xmlns:a16="http://schemas.microsoft.com/office/drawing/2014/main" id="{D6005ADC-C036-6E18-6E09-2AAC25E93A7C}"/>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50" name="Titre 1">
            <a:extLst>
              <a:ext uri="{FF2B5EF4-FFF2-40B4-BE49-F238E27FC236}">
                <a16:creationId xmlns:a16="http://schemas.microsoft.com/office/drawing/2014/main" id="{3F547A83-6E31-FB7B-BDA9-DCC11CE8F72C}"/>
              </a:ext>
            </a:extLst>
          </p:cNvPr>
          <p:cNvSpPr>
            <a:spLocks noGrp="1"/>
          </p:cNvSpPr>
          <p:nvPr>
            <p:ph type="title"/>
          </p:nvPr>
        </p:nvSpPr>
        <p:spPr>
          <a:xfrm>
            <a:off x="581191" y="657226"/>
            <a:ext cx="3974767" cy="671676"/>
          </a:xfrm>
        </p:spPr>
        <p:txBody>
          <a:bodyPr>
            <a:normAutofit/>
          </a:bodyPr>
          <a:lstStyle/>
          <a:p>
            <a:r>
              <a:rPr lang="fr-FR" dirty="0"/>
              <a:t>State of the art</a:t>
            </a:r>
          </a:p>
        </p:txBody>
      </p:sp>
      <p:sp>
        <p:nvSpPr>
          <p:cNvPr id="6" name="Espace réservé du contenu 2">
            <a:extLst>
              <a:ext uri="{FF2B5EF4-FFF2-40B4-BE49-F238E27FC236}">
                <a16:creationId xmlns:a16="http://schemas.microsoft.com/office/drawing/2014/main" id="{48014641-4368-1AA4-6D4E-AFECC2F60B78}"/>
              </a:ext>
            </a:extLst>
          </p:cNvPr>
          <p:cNvSpPr txBox="1">
            <a:spLocks/>
          </p:cNvSpPr>
          <p:nvPr/>
        </p:nvSpPr>
        <p:spPr>
          <a:xfrm>
            <a:off x="581190" y="2214746"/>
            <a:ext cx="11458409" cy="2695924"/>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50000"/>
              </a:lnSpc>
            </a:pPr>
            <a:r>
              <a:rPr lang="en-US" sz="2000" dirty="0"/>
              <a:t>VR = safe, secure, controlled, standardized, cheaper, more available than an expert and customized</a:t>
            </a:r>
          </a:p>
          <a:p>
            <a:pPr>
              <a:lnSpc>
                <a:spcPct val="150000"/>
              </a:lnSpc>
            </a:pPr>
            <a:r>
              <a:rPr lang="en-US" sz="2000" dirty="0"/>
              <a:t>VR to </a:t>
            </a:r>
            <a:r>
              <a:rPr lang="en-US" sz="2000" b="1" dirty="0"/>
              <a:t>improve social skills </a:t>
            </a:r>
            <a:r>
              <a:rPr lang="en-US" sz="2000" dirty="0"/>
              <a:t>or to treat PSA : VR Exposure Therapy or VRET (</a:t>
            </a:r>
            <a:r>
              <a:rPr lang="en-US" sz="2000" dirty="0" err="1">
                <a:solidFill>
                  <a:schemeClr val="tx2">
                    <a:lumMod val="50000"/>
                    <a:lumOff val="50000"/>
                  </a:schemeClr>
                </a:solidFill>
              </a:rPr>
              <a:t>Hinojo-Lucena</a:t>
            </a:r>
            <a:r>
              <a:rPr lang="en-US" sz="2000" dirty="0">
                <a:solidFill>
                  <a:schemeClr val="tx2">
                    <a:lumMod val="50000"/>
                    <a:lumOff val="50000"/>
                  </a:schemeClr>
                </a:solidFill>
              </a:rPr>
              <a:t> et al., 2020</a:t>
            </a:r>
            <a:r>
              <a:rPr lang="en-US" sz="2000" dirty="0"/>
              <a:t>)</a:t>
            </a:r>
          </a:p>
          <a:p>
            <a:pPr>
              <a:lnSpc>
                <a:spcPct val="150000"/>
              </a:lnSpc>
            </a:pPr>
            <a:r>
              <a:rPr lang="en-US" sz="2000" dirty="0"/>
              <a:t>Commercial applications : Speech Trainer (</a:t>
            </a:r>
            <a:r>
              <a:rPr lang="en-US" sz="2000" dirty="0">
                <a:solidFill>
                  <a:schemeClr val="tx2">
                    <a:lumMod val="50000"/>
                    <a:lumOff val="50000"/>
                  </a:schemeClr>
                </a:solidFill>
              </a:rPr>
              <a:t>Palmas et al., 2019</a:t>
            </a:r>
            <a:r>
              <a:rPr lang="en-US" sz="2000" dirty="0"/>
              <a:t>), </a:t>
            </a:r>
            <a:r>
              <a:rPr lang="en-US" sz="2000" dirty="0" err="1"/>
              <a:t>VirtualSpeech</a:t>
            </a:r>
            <a:r>
              <a:rPr lang="en-US" sz="2000" dirty="0"/>
              <a:t> (2022)</a:t>
            </a:r>
          </a:p>
        </p:txBody>
      </p:sp>
      <p:pic>
        <p:nvPicPr>
          <p:cNvPr id="9" name="Image 8" descr="Une image contenant intérieur, mur, habits, Centre de conférences&#10;&#10;Description générée automatiquement">
            <a:extLst>
              <a:ext uri="{FF2B5EF4-FFF2-40B4-BE49-F238E27FC236}">
                <a16:creationId xmlns:a16="http://schemas.microsoft.com/office/drawing/2014/main" id="{C1729E9F-3107-0577-B7CF-03CE23CE7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930" y="4248021"/>
            <a:ext cx="4168140" cy="2344579"/>
          </a:xfrm>
          <a:prstGeom prst="rect">
            <a:avLst/>
          </a:prstGeom>
        </p:spPr>
      </p:pic>
      <p:sp>
        <p:nvSpPr>
          <p:cNvPr id="11" name="ZoneTexte 10">
            <a:extLst>
              <a:ext uri="{FF2B5EF4-FFF2-40B4-BE49-F238E27FC236}">
                <a16:creationId xmlns:a16="http://schemas.microsoft.com/office/drawing/2014/main" id="{90E2BAE8-C458-40CE-B6BF-6CC64AD53C02}"/>
              </a:ext>
            </a:extLst>
          </p:cNvPr>
          <p:cNvSpPr txBox="1"/>
          <p:nvPr/>
        </p:nvSpPr>
        <p:spPr>
          <a:xfrm>
            <a:off x="8442960" y="5420310"/>
            <a:ext cx="2209800" cy="646331"/>
          </a:xfrm>
          <a:prstGeom prst="rect">
            <a:avLst/>
          </a:prstGeom>
          <a:noFill/>
        </p:spPr>
        <p:txBody>
          <a:bodyPr wrap="square">
            <a:spAutoFit/>
          </a:bodyPr>
          <a:lstStyle/>
          <a:p>
            <a:r>
              <a:rPr lang="en-US" sz="1800" dirty="0" err="1"/>
              <a:t>VirtualSpeech</a:t>
            </a:r>
            <a:r>
              <a:rPr lang="en-US" sz="1800" dirty="0"/>
              <a:t> on Oculus Quest (2022)</a:t>
            </a:r>
            <a:endParaRPr lang="fr-FR" dirty="0"/>
          </a:p>
        </p:txBody>
      </p:sp>
      <p:sp>
        <p:nvSpPr>
          <p:cNvPr id="12" name="Espace réservé du numéro de diapositive 11">
            <a:extLst>
              <a:ext uri="{FF2B5EF4-FFF2-40B4-BE49-F238E27FC236}">
                <a16:creationId xmlns:a16="http://schemas.microsoft.com/office/drawing/2014/main" id="{2296F33E-3FBA-3357-2D12-784CE757597A}"/>
              </a:ext>
            </a:extLst>
          </p:cNvPr>
          <p:cNvSpPr>
            <a:spLocks noGrp="1"/>
          </p:cNvSpPr>
          <p:nvPr>
            <p:ph type="sldNum" sz="quarter" idx="12"/>
          </p:nvPr>
        </p:nvSpPr>
        <p:spPr/>
        <p:txBody>
          <a:bodyPr/>
          <a:lstStyle/>
          <a:p>
            <a:fld id="{3A98EE3D-8CD1-4C3F-BD1C-C98C9596463C}" type="slidenum">
              <a:rPr lang="en-US" smtClean="0"/>
              <a:t>7</a:t>
            </a:fld>
            <a:endParaRPr lang="en-US" dirty="0"/>
          </a:p>
        </p:txBody>
      </p:sp>
    </p:spTree>
    <p:extLst>
      <p:ext uri="{BB962C8B-B14F-4D97-AF65-F5344CB8AC3E}">
        <p14:creationId xmlns:p14="http://schemas.microsoft.com/office/powerpoint/2010/main" val="392690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7ED82F-08DF-487B-6D5C-5C2D3ADE4527}"/>
              </a:ext>
            </a:extLst>
          </p:cNvPr>
          <p:cNvSpPr>
            <a:spLocks noGrp="1"/>
          </p:cNvSpPr>
          <p:nvPr>
            <p:ph idx="1"/>
          </p:nvPr>
        </p:nvSpPr>
        <p:spPr>
          <a:xfrm>
            <a:off x="581191" y="2340865"/>
            <a:ext cx="3686009" cy="1224547"/>
          </a:xfrm>
        </p:spPr>
        <p:txBody>
          <a:bodyPr anchor="t">
            <a:normAutofit/>
          </a:bodyPr>
          <a:lstStyle/>
          <a:p>
            <a:pPr marL="0" indent="0">
              <a:buNone/>
            </a:pPr>
            <a:r>
              <a:rPr lang="fr-FR" b="1" dirty="0" err="1">
                <a:sym typeface="Wingdings" panose="05000000000000000000" pitchFamily="2" charset="2"/>
              </a:rPr>
              <a:t>What</a:t>
            </a:r>
            <a:r>
              <a:rPr lang="fr-FR" b="1" dirty="0">
                <a:sym typeface="Wingdings" panose="05000000000000000000" pitchFamily="2" charset="2"/>
              </a:rPr>
              <a:t> type of feedback </a:t>
            </a:r>
            <a:r>
              <a:rPr lang="fr-FR" dirty="0">
                <a:sym typeface="Wingdings" panose="05000000000000000000" pitchFamily="2" charset="2"/>
              </a:rPr>
              <a:t>? 													</a:t>
            </a:r>
          </a:p>
          <a:p>
            <a:pPr marL="0" indent="0">
              <a:buNone/>
            </a:pPr>
            <a:endParaRPr lang="fr-FR" dirty="0">
              <a:sym typeface="Wingdings" panose="05000000000000000000" pitchFamily="2" charset="2"/>
            </a:endParaRPr>
          </a:p>
          <a:p>
            <a:pPr marL="0" indent="0">
              <a:buNone/>
            </a:pPr>
            <a:endParaRPr lang="fr-FR" dirty="0">
              <a:sym typeface="Wingdings" panose="05000000000000000000" pitchFamily="2" charset="2"/>
            </a:endParaRPr>
          </a:p>
        </p:txBody>
      </p:sp>
      <p:sp>
        <p:nvSpPr>
          <p:cNvPr id="4" name="Titre 1">
            <a:extLst>
              <a:ext uri="{FF2B5EF4-FFF2-40B4-BE49-F238E27FC236}">
                <a16:creationId xmlns:a16="http://schemas.microsoft.com/office/drawing/2014/main" id="{CCF6F163-506C-E971-03ED-40B8CF46EAFA}"/>
              </a:ext>
            </a:extLst>
          </p:cNvPr>
          <p:cNvSpPr txBox="1">
            <a:spLocks/>
          </p:cNvSpPr>
          <p:nvPr/>
        </p:nvSpPr>
        <p:spPr>
          <a:xfrm>
            <a:off x="581190" y="1608581"/>
            <a:ext cx="6429210" cy="55710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Virtual Audience</a:t>
            </a:r>
            <a:endParaRPr lang="fr-FR" sz="2400" dirty="0"/>
          </a:p>
        </p:txBody>
      </p:sp>
      <p:sp>
        <p:nvSpPr>
          <p:cNvPr id="5" name="Rectangle 1">
            <a:extLst>
              <a:ext uri="{FF2B5EF4-FFF2-40B4-BE49-F238E27FC236}">
                <a16:creationId xmlns:a16="http://schemas.microsoft.com/office/drawing/2014/main" id="{D6005ADC-C036-6E18-6E09-2AAC25E93A7C}"/>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6" name="ZoneTexte 5">
            <a:extLst>
              <a:ext uri="{FF2B5EF4-FFF2-40B4-BE49-F238E27FC236}">
                <a16:creationId xmlns:a16="http://schemas.microsoft.com/office/drawing/2014/main" id="{5F8067BD-1D29-0700-E1B6-6F97DF6FEBB4}"/>
              </a:ext>
            </a:extLst>
          </p:cNvPr>
          <p:cNvSpPr txBox="1"/>
          <p:nvPr/>
        </p:nvSpPr>
        <p:spPr>
          <a:xfrm>
            <a:off x="6622369" y="1183468"/>
            <a:ext cx="1097280" cy="369332"/>
          </a:xfrm>
          <a:prstGeom prst="rect">
            <a:avLst/>
          </a:prstGeom>
          <a:noFill/>
        </p:spPr>
        <p:txBody>
          <a:bodyPr wrap="square" rtlCol="0">
            <a:spAutoFit/>
          </a:bodyPr>
          <a:lstStyle/>
          <a:p>
            <a:pPr algn="ctr"/>
            <a:r>
              <a:rPr lang="fr-FR" dirty="0"/>
              <a:t>Feedback</a:t>
            </a:r>
          </a:p>
        </p:txBody>
      </p:sp>
      <p:sp>
        <p:nvSpPr>
          <p:cNvPr id="7" name="ZoneTexte 6">
            <a:extLst>
              <a:ext uri="{FF2B5EF4-FFF2-40B4-BE49-F238E27FC236}">
                <a16:creationId xmlns:a16="http://schemas.microsoft.com/office/drawing/2014/main" id="{BA8B9FB6-1884-7178-1C55-6D5FC7D0F2D7}"/>
              </a:ext>
            </a:extLst>
          </p:cNvPr>
          <p:cNvSpPr txBox="1"/>
          <p:nvPr/>
        </p:nvSpPr>
        <p:spPr>
          <a:xfrm>
            <a:off x="4332885" y="2406303"/>
            <a:ext cx="1318749" cy="369332"/>
          </a:xfrm>
          <a:prstGeom prst="rect">
            <a:avLst/>
          </a:prstGeom>
          <a:noFill/>
        </p:spPr>
        <p:txBody>
          <a:bodyPr wrap="square" rtlCol="0">
            <a:spAutoFit/>
          </a:bodyPr>
          <a:lstStyle/>
          <a:p>
            <a:pPr algn="ctr"/>
            <a:r>
              <a:rPr lang="fr-FR" dirty="0"/>
              <a:t>In real time</a:t>
            </a:r>
          </a:p>
        </p:txBody>
      </p:sp>
      <p:sp>
        <p:nvSpPr>
          <p:cNvPr id="8" name="ZoneTexte 7">
            <a:extLst>
              <a:ext uri="{FF2B5EF4-FFF2-40B4-BE49-F238E27FC236}">
                <a16:creationId xmlns:a16="http://schemas.microsoft.com/office/drawing/2014/main" id="{CC684D67-4D64-85E6-7DAF-3C02A6E1F31F}"/>
              </a:ext>
            </a:extLst>
          </p:cNvPr>
          <p:cNvSpPr txBox="1"/>
          <p:nvPr/>
        </p:nvSpPr>
        <p:spPr>
          <a:xfrm>
            <a:off x="9463805" y="2402373"/>
            <a:ext cx="1097280" cy="369332"/>
          </a:xfrm>
          <a:prstGeom prst="rect">
            <a:avLst/>
          </a:prstGeom>
          <a:noFill/>
        </p:spPr>
        <p:txBody>
          <a:bodyPr wrap="square" rtlCol="0">
            <a:spAutoFit/>
          </a:bodyPr>
          <a:lstStyle/>
          <a:p>
            <a:pPr algn="ctr"/>
            <a:r>
              <a:rPr lang="fr-FR" dirty="0" err="1"/>
              <a:t>Delayed</a:t>
            </a:r>
            <a:endParaRPr lang="fr-FR" dirty="0"/>
          </a:p>
        </p:txBody>
      </p:sp>
      <p:sp>
        <p:nvSpPr>
          <p:cNvPr id="9" name="ZoneTexte 8">
            <a:extLst>
              <a:ext uri="{FF2B5EF4-FFF2-40B4-BE49-F238E27FC236}">
                <a16:creationId xmlns:a16="http://schemas.microsoft.com/office/drawing/2014/main" id="{37D0B9B3-437F-220D-C0D6-6BA740CC369F}"/>
              </a:ext>
            </a:extLst>
          </p:cNvPr>
          <p:cNvSpPr txBox="1"/>
          <p:nvPr/>
        </p:nvSpPr>
        <p:spPr>
          <a:xfrm>
            <a:off x="2375396" y="3630849"/>
            <a:ext cx="1318749" cy="369332"/>
          </a:xfrm>
          <a:prstGeom prst="rect">
            <a:avLst/>
          </a:prstGeom>
          <a:noFill/>
        </p:spPr>
        <p:txBody>
          <a:bodyPr wrap="square" rtlCol="0">
            <a:spAutoFit/>
          </a:bodyPr>
          <a:lstStyle/>
          <a:p>
            <a:pPr algn="ctr"/>
            <a:r>
              <a:rPr lang="fr-FR" dirty="0"/>
              <a:t>Direct</a:t>
            </a:r>
          </a:p>
        </p:txBody>
      </p:sp>
      <p:sp>
        <p:nvSpPr>
          <p:cNvPr id="10" name="ZoneTexte 9">
            <a:extLst>
              <a:ext uri="{FF2B5EF4-FFF2-40B4-BE49-F238E27FC236}">
                <a16:creationId xmlns:a16="http://schemas.microsoft.com/office/drawing/2014/main" id="{370DFF77-6F56-7186-6E79-2FD72EF402F2}"/>
              </a:ext>
            </a:extLst>
          </p:cNvPr>
          <p:cNvSpPr txBox="1"/>
          <p:nvPr/>
        </p:nvSpPr>
        <p:spPr>
          <a:xfrm>
            <a:off x="6370240" y="3606460"/>
            <a:ext cx="1318749" cy="369332"/>
          </a:xfrm>
          <a:prstGeom prst="rect">
            <a:avLst/>
          </a:prstGeom>
          <a:noFill/>
        </p:spPr>
        <p:txBody>
          <a:bodyPr wrap="square" rtlCol="0">
            <a:spAutoFit/>
          </a:bodyPr>
          <a:lstStyle/>
          <a:p>
            <a:pPr algn="ctr"/>
            <a:r>
              <a:rPr lang="fr-FR" dirty="0"/>
              <a:t>Indirect</a:t>
            </a:r>
          </a:p>
        </p:txBody>
      </p:sp>
      <p:sp>
        <p:nvSpPr>
          <p:cNvPr id="11" name="ZoneTexte 10">
            <a:extLst>
              <a:ext uri="{FF2B5EF4-FFF2-40B4-BE49-F238E27FC236}">
                <a16:creationId xmlns:a16="http://schemas.microsoft.com/office/drawing/2014/main" id="{85F6ADFA-C82C-0D88-625B-F53274FBFB6B}"/>
              </a:ext>
            </a:extLst>
          </p:cNvPr>
          <p:cNvSpPr txBox="1"/>
          <p:nvPr/>
        </p:nvSpPr>
        <p:spPr>
          <a:xfrm>
            <a:off x="9359420" y="3474932"/>
            <a:ext cx="1318749" cy="369332"/>
          </a:xfrm>
          <a:prstGeom prst="rect">
            <a:avLst/>
          </a:prstGeom>
          <a:noFill/>
        </p:spPr>
        <p:txBody>
          <a:bodyPr wrap="square" rtlCol="0">
            <a:spAutoFit/>
          </a:bodyPr>
          <a:lstStyle/>
          <a:p>
            <a:pPr algn="ctr"/>
            <a:r>
              <a:rPr lang="fr-FR" dirty="0"/>
              <a:t>Direct</a:t>
            </a:r>
          </a:p>
        </p:txBody>
      </p:sp>
      <p:cxnSp>
        <p:nvCxnSpPr>
          <p:cNvPr id="13" name="Connecteur : en arc 12">
            <a:extLst>
              <a:ext uri="{FF2B5EF4-FFF2-40B4-BE49-F238E27FC236}">
                <a16:creationId xmlns:a16="http://schemas.microsoft.com/office/drawing/2014/main" id="{4159CC37-E323-B428-42A4-5F19BC89BF0B}"/>
              </a:ext>
            </a:extLst>
          </p:cNvPr>
          <p:cNvCxnSpPr>
            <a:cxnSpLocks/>
            <a:stCxn id="6" idx="1"/>
            <a:endCxn id="7" idx="0"/>
          </p:cNvCxnSpPr>
          <p:nvPr/>
        </p:nvCxnSpPr>
        <p:spPr>
          <a:xfrm rot="10800000" flipV="1">
            <a:off x="4992261" y="1368133"/>
            <a:ext cx="1630109" cy="1038169"/>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4" name="Connecteur : en arc 13">
            <a:extLst>
              <a:ext uri="{FF2B5EF4-FFF2-40B4-BE49-F238E27FC236}">
                <a16:creationId xmlns:a16="http://schemas.microsoft.com/office/drawing/2014/main" id="{0CF8C662-8863-BD4F-6C5E-00FAC974084F}"/>
              </a:ext>
            </a:extLst>
          </p:cNvPr>
          <p:cNvCxnSpPr>
            <a:cxnSpLocks/>
            <a:stCxn id="6" idx="3"/>
            <a:endCxn id="8" idx="0"/>
          </p:cNvCxnSpPr>
          <p:nvPr/>
        </p:nvCxnSpPr>
        <p:spPr>
          <a:xfrm>
            <a:off x="7719649" y="1368134"/>
            <a:ext cx="2292796" cy="1034239"/>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Connecteur : en arc 20">
            <a:extLst>
              <a:ext uri="{FF2B5EF4-FFF2-40B4-BE49-F238E27FC236}">
                <a16:creationId xmlns:a16="http://schemas.microsoft.com/office/drawing/2014/main" id="{4C62FD22-97DC-46AF-277E-EA3116A71FE1}"/>
              </a:ext>
            </a:extLst>
          </p:cNvPr>
          <p:cNvCxnSpPr>
            <a:cxnSpLocks/>
            <a:stCxn id="7" idx="1"/>
          </p:cNvCxnSpPr>
          <p:nvPr/>
        </p:nvCxnSpPr>
        <p:spPr>
          <a:xfrm rot="10800000" flipV="1">
            <a:off x="3034771" y="2590968"/>
            <a:ext cx="1298115" cy="978373"/>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24" name="Connecteur : en arc 23">
            <a:extLst>
              <a:ext uri="{FF2B5EF4-FFF2-40B4-BE49-F238E27FC236}">
                <a16:creationId xmlns:a16="http://schemas.microsoft.com/office/drawing/2014/main" id="{CB0CF901-4263-571D-BCE5-A0A6FD3BEB68}"/>
              </a:ext>
            </a:extLst>
          </p:cNvPr>
          <p:cNvCxnSpPr>
            <a:cxnSpLocks/>
            <a:stCxn id="7" idx="3"/>
            <a:endCxn id="10" idx="0"/>
          </p:cNvCxnSpPr>
          <p:nvPr/>
        </p:nvCxnSpPr>
        <p:spPr>
          <a:xfrm>
            <a:off x="5651634" y="2590969"/>
            <a:ext cx="1377981" cy="1015491"/>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27" name="Connecteur : en arc 26">
            <a:extLst>
              <a:ext uri="{FF2B5EF4-FFF2-40B4-BE49-F238E27FC236}">
                <a16:creationId xmlns:a16="http://schemas.microsoft.com/office/drawing/2014/main" id="{BAA4D417-30EA-DF78-73CC-B3EFA296D7F1}"/>
              </a:ext>
            </a:extLst>
          </p:cNvPr>
          <p:cNvCxnSpPr>
            <a:cxnSpLocks/>
            <a:stCxn id="8" idx="2"/>
            <a:endCxn id="11" idx="0"/>
          </p:cNvCxnSpPr>
          <p:nvPr/>
        </p:nvCxnSpPr>
        <p:spPr>
          <a:xfrm rot="16200000" flipH="1">
            <a:off x="9664007" y="3120143"/>
            <a:ext cx="703227" cy="6350"/>
          </a:xfrm>
          <a:prstGeom prst="curvedConnector3">
            <a:avLst>
              <a:gd name="adj1" fmla="val 50000"/>
            </a:avLst>
          </a:prstGeom>
          <a:ln w="38100">
            <a:tailEnd type="triangle"/>
          </a:ln>
        </p:spPr>
        <p:style>
          <a:lnRef idx="1">
            <a:schemeClr val="dk1"/>
          </a:lnRef>
          <a:fillRef idx="0">
            <a:schemeClr val="dk1"/>
          </a:fillRef>
          <a:effectRef idx="0">
            <a:schemeClr val="dk1"/>
          </a:effectRef>
          <a:fontRef idx="minor">
            <a:schemeClr val="tx1"/>
          </a:fontRef>
        </p:style>
      </p:cxnSp>
      <p:pic>
        <p:nvPicPr>
          <p:cNvPr id="36" name="Image 35" descr="Une image contenant texte, intérieur, meubles, ordinateur&#10;&#10;Description générée automatiquement">
            <a:extLst>
              <a:ext uri="{FF2B5EF4-FFF2-40B4-BE49-F238E27FC236}">
                <a16:creationId xmlns:a16="http://schemas.microsoft.com/office/drawing/2014/main" id="{FC9ABFD4-C55E-D393-2982-045D96435B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243" y="4127025"/>
            <a:ext cx="1935233" cy="1546138"/>
          </a:xfrm>
          <a:prstGeom prst="rect">
            <a:avLst/>
          </a:prstGeom>
        </p:spPr>
      </p:pic>
      <p:pic>
        <p:nvPicPr>
          <p:cNvPr id="38" name="Image 37" descr="Une image contenant texte, capture d’écran, Police, conception&#10;&#10;Description générée automatiquement">
            <a:extLst>
              <a:ext uri="{FF2B5EF4-FFF2-40B4-BE49-F238E27FC236}">
                <a16:creationId xmlns:a16="http://schemas.microsoft.com/office/drawing/2014/main" id="{EF3530E5-5A3B-729E-E780-A39664FB5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2935" y="4123095"/>
            <a:ext cx="2470468" cy="1477694"/>
          </a:xfrm>
          <a:prstGeom prst="rect">
            <a:avLst/>
          </a:prstGeom>
        </p:spPr>
      </p:pic>
      <p:pic>
        <p:nvPicPr>
          <p:cNvPr id="40" name="Image 39" descr="Une image contenant habits, personne, meubles, chaussures&#10;&#10;Description générée automatiquement">
            <a:extLst>
              <a:ext uri="{FF2B5EF4-FFF2-40B4-BE49-F238E27FC236}">
                <a16:creationId xmlns:a16="http://schemas.microsoft.com/office/drawing/2014/main" id="{71BDBF2C-9E6C-0F2F-398B-A780E74932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624" y="4130157"/>
            <a:ext cx="2619187" cy="1461401"/>
          </a:xfrm>
          <a:prstGeom prst="rect">
            <a:avLst/>
          </a:prstGeom>
        </p:spPr>
      </p:pic>
      <p:sp>
        <p:nvSpPr>
          <p:cNvPr id="41" name="ZoneTexte 40">
            <a:extLst>
              <a:ext uri="{FF2B5EF4-FFF2-40B4-BE49-F238E27FC236}">
                <a16:creationId xmlns:a16="http://schemas.microsoft.com/office/drawing/2014/main" id="{8FE151D9-E3FE-377B-2B0E-C38DDF761FF6}"/>
              </a:ext>
            </a:extLst>
          </p:cNvPr>
          <p:cNvSpPr txBox="1"/>
          <p:nvPr/>
        </p:nvSpPr>
        <p:spPr>
          <a:xfrm>
            <a:off x="5865339" y="5844786"/>
            <a:ext cx="2611339" cy="369332"/>
          </a:xfrm>
          <a:prstGeom prst="rect">
            <a:avLst/>
          </a:prstGeom>
          <a:noFill/>
        </p:spPr>
        <p:txBody>
          <a:bodyPr wrap="square" rtlCol="0">
            <a:spAutoFit/>
          </a:bodyPr>
          <a:lstStyle/>
          <a:p>
            <a:pPr algn="ctr"/>
            <a:r>
              <a:rPr lang="fr-FR" dirty="0" err="1">
                <a:solidFill>
                  <a:schemeClr val="tx2">
                    <a:lumMod val="50000"/>
                    <a:lumOff val="50000"/>
                  </a:schemeClr>
                </a:solidFill>
              </a:rPr>
              <a:t>Glémarec</a:t>
            </a:r>
            <a:r>
              <a:rPr lang="fr-FR" dirty="0">
                <a:solidFill>
                  <a:schemeClr val="tx2">
                    <a:lumMod val="50000"/>
                    <a:lumOff val="50000"/>
                  </a:schemeClr>
                </a:solidFill>
              </a:rPr>
              <a:t> et al., 2022</a:t>
            </a:r>
          </a:p>
        </p:txBody>
      </p:sp>
      <p:sp>
        <p:nvSpPr>
          <p:cNvPr id="42" name="ZoneTexte 41">
            <a:extLst>
              <a:ext uri="{FF2B5EF4-FFF2-40B4-BE49-F238E27FC236}">
                <a16:creationId xmlns:a16="http://schemas.microsoft.com/office/drawing/2014/main" id="{CBB5296C-F749-D510-DDB1-4BF56DDD8072}"/>
              </a:ext>
            </a:extLst>
          </p:cNvPr>
          <p:cNvSpPr txBox="1"/>
          <p:nvPr/>
        </p:nvSpPr>
        <p:spPr>
          <a:xfrm>
            <a:off x="1855189" y="5844786"/>
            <a:ext cx="2611339" cy="369332"/>
          </a:xfrm>
          <a:prstGeom prst="rect">
            <a:avLst/>
          </a:prstGeom>
          <a:noFill/>
        </p:spPr>
        <p:txBody>
          <a:bodyPr wrap="square" rtlCol="0">
            <a:spAutoFit/>
          </a:bodyPr>
          <a:lstStyle/>
          <a:p>
            <a:pPr algn="ctr"/>
            <a:r>
              <a:rPr lang="fr-FR" dirty="0">
                <a:solidFill>
                  <a:schemeClr val="tx2">
                    <a:lumMod val="50000"/>
                    <a:lumOff val="50000"/>
                  </a:schemeClr>
                </a:solidFill>
              </a:rPr>
              <a:t>Palmas et al., 2021</a:t>
            </a:r>
          </a:p>
        </p:txBody>
      </p:sp>
      <p:sp>
        <p:nvSpPr>
          <p:cNvPr id="43" name="ZoneTexte 42">
            <a:extLst>
              <a:ext uri="{FF2B5EF4-FFF2-40B4-BE49-F238E27FC236}">
                <a16:creationId xmlns:a16="http://schemas.microsoft.com/office/drawing/2014/main" id="{BD216959-5781-FC5B-BF78-5193560B9365}"/>
              </a:ext>
            </a:extLst>
          </p:cNvPr>
          <p:cNvSpPr txBox="1"/>
          <p:nvPr/>
        </p:nvSpPr>
        <p:spPr>
          <a:xfrm>
            <a:off x="9392645" y="5844786"/>
            <a:ext cx="2611339" cy="369332"/>
          </a:xfrm>
          <a:prstGeom prst="rect">
            <a:avLst/>
          </a:prstGeom>
          <a:noFill/>
        </p:spPr>
        <p:txBody>
          <a:bodyPr wrap="square" rtlCol="0">
            <a:spAutoFit/>
          </a:bodyPr>
          <a:lstStyle/>
          <a:p>
            <a:pPr algn="ctr"/>
            <a:r>
              <a:rPr lang="fr-FR" dirty="0">
                <a:solidFill>
                  <a:schemeClr val="tx2">
                    <a:lumMod val="50000"/>
                    <a:lumOff val="50000"/>
                  </a:schemeClr>
                </a:solidFill>
              </a:rPr>
              <a:t>Palmas et al., 2021</a:t>
            </a:r>
          </a:p>
        </p:txBody>
      </p:sp>
      <p:sp>
        <p:nvSpPr>
          <p:cNvPr id="50" name="Titre 1">
            <a:extLst>
              <a:ext uri="{FF2B5EF4-FFF2-40B4-BE49-F238E27FC236}">
                <a16:creationId xmlns:a16="http://schemas.microsoft.com/office/drawing/2014/main" id="{3F547A83-6E31-FB7B-BDA9-DCC11CE8F72C}"/>
              </a:ext>
            </a:extLst>
          </p:cNvPr>
          <p:cNvSpPr>
            <a:spLocks noGrp="1"/>
          </p:cNvSpPr>
          <p:nvPr>
            <p:ph type="title"/>
          </p:nvPr>
        </p:nvSpPr>
        <p:spPr>
          <a:xfrm>
            <a:off x="581191" y="657226"/>
            <a:ext cx="3974767" cy="671676"/>
          </a:xfrm>
        </p:spPr>
        <p:txBody>
          <a:bodyPr>
            <a:normAutofit/>
          </a:bodyPr>
          <a:lstStyle/>
          <a:p>
            <a:r>
              <a:rPr lang="fr-FR" dirty="0"/>
              <a:t>State of the art</a:t>
            </a:r>
          </a:p>
        </p:txBody>
      </p:sp>
      <p:sp>
        <p:nvSpPr>
          <p:cNvPr id="2" name="Espace réservé du numéro de diapositive 1">
            <a:extLst>
              <a:ext uri="{FF2B5EF4-FFF2-40B4-BE49-F238E27FC236}">
                <a16:creationId xmlns:a16="http://schemas.microsoft.com/office/drawing/2014/main" id="{14A48428-65F9-1E01-532D-B359FFF266A6}"/>
              </a:ext>
            </a:extLst>
          </p:cNvPr>
          <p:cNvSpPr>
            <a:spLocks noGrp="1"/>
          </p:cNvSpPr>
          <p:nvPr>
            <p:ph type="sldNum" sz="quarter" idx="12"/>
          </p:nvPr>
        </p:nvSpPr>
        <p:spPr/>
        <p:txBody>
          <a:bodyPr/>
          <a:lstStyle/>
          <a:p>
            <a:fld id="{3A98EE3D-8CD1-4C3F-BD1C-C98C9596463C}" type="slidenum">
              <a:rPr lang="en-US" smtClean="0"/>
              <a:t>8</a:t>
            </a:fld>
            <a:endParaRPr lang="en-US" dirty="0"/>
          </a:p>
        </p:txBody>
      </p:sp>
    </p:spTree>
    <p:extLst>
      <p:ext uri="{BB962C8B-B14F-4D97-AF65-F5344CB8AC3E}">
        <p14:creationId xmlns:p14="http://schemas.microsoft.com/office/powerpoint/2010/main" val="677687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CF6F163-506C-E971-03ED-40B8CF46EAFA}"/>
              </a:ext>
            </a:extLst>
          </p:cNvPr>
          <p:cNvSpPr txBox="1">
            <a:spLocks/>
          </p:cNvSpPr>
          <p:nvPr/>
        </p:nvSpPr>
        <p:spPr>
          <a:xfrm>
            <a:off x="581190" y="1608581"/>
            <a:ext cx="6429210" cy="55710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Virtual audience</a:t>
            </a:r>
            <a:endParaRPr lang="fr-FR" sz="2400" dirty="0"/>
          </a:p>
        </p:txBody>
      </p:sp>
      <p:sp>
        <p:nvSpPr>
          <p:cNvPr id="5" name="Rectangle 1">
            <a:extLst>
              <a:ext uri="{FF2B5EF4-FFF2-40B4-BE49-F238E27FC236}">
                <a16:creationId xmlns:a16="http://schemas.microsoft.com/office/drawing/2014/main" id="{D6005ADC-C036-6E18-6E09-2AAC25E93A7C}"/>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6" name="ZoneTexte 5">
            <a:extLst>
              <a:ext uri="{FF2B5EF4-FFF2-40B4-BE49-F238E27FC236}">
                <a16:creationId xmlns:a16="http://schemas.microsoft.com/office/drawing/2014/main" id="{5F8067BD-1D29-0700-E1B6-6F97DF6FEBB4}"/>
              </a:ext>
            </a:extLst>
          </p:cNvPr>
          <p:cNvSpPr txBox="1"/>
          <p:nvPr/>
        </p:nvSpPr>
        <p:spPr>
          <a:xfrm>
            <a:off x="9395133" y="869331"/>
            <a:ext cx="1097280" cy="369332"/>
          </a:xfrm>
          <a:prstGeom prst="rect">
            <a:avLst/>
          </a:prstGeom>
          <a:noFill/>
        </p:spPr>
        <p:txBody>
          <a:bodyPr wrap="square" rtlCol="0">
            <a:spAutoFit/>
          </a:bodyPr>
          <a:lstStyle/>
          <a:p>
            <a:pPr algn="ctr"/>
            <a:r>
              <a:rPr lang="fr-FR" dirty="0"/>
              <a:t>Feedback</a:t>
            </a:r>
          </a:p>
        </p:txBody>
      </p:sp>
      <p:sp>
        <p:nvSpPr>
          <p:cNvPr id="7" name="ZoneTexte 6">
            <a:extLst>
              <a:ext uri="{FF2B5EF4-FFF2-40B4-BE49-F238E27FC236}">
                <a16:creationId xmlns:a16="http://schemas.microsoft.com/office/drawing/2014/main" id="{BA8B9FB6-1884-7178-1C55-6D5FC7D0F2D7}"/>
              </a:ext>
            </a:extLst>
          </p:cNvPr>
          <p:cNvSpPr txBox="1"/>
          <p:nvPr/>
        </p:nvSpPr>
        <p:spPr>
          <a:xfrm>
            <a:off x="9284399" y="2001570"/>
            <a:ext cx="1318749" cy="369332"/>
          </a:xfrm>
          <a:prstGeom prst="rect">
            <a:avLst/>
          </a:prstGeom>
          <a:noFill/>
        </p:spPr>
        <p:txBody>
          <a:bodyPr wrap="square" rtlCol="0">
            <a:spAutoFit/>
          </a:bodyPr>
          <a:lstStyle/>
          <a:p>
            <a:pPr algn="ctr"/>
            <a:r>
              <a:rPr lang="fr-FR" dirty="0"/>
              <a:t>In real time</a:t>
            </a:r>
          </a:p>
        </p:txBody>
      </p:sp>
      <p:sp>
        <p:nvSpPr>
          <p:cNvPr id="10" name="ZoneTexte 9">
            <a:extLst>
              <a:ext uri="{FF2B5EF4-FFF2-40B4-BE49-F238E27FC236}">
                <a16:creationId xmlns:a16="http://schemas.microsoft.com/office/drawing/2014/main" id="{370DFF77-6F56-7186-6E79-2FD72EF402F2}"/>
              </a:ext>
            </a:extLst>
          </p:cNvPr>
          <p:cNvSpPr txBox="1"/>
          <p:nvPr/>
        </p:nvSpPr>
        <p:spPr>
          <a:xfrm>
            <a:off x="5880305" y="2709069"/>
            <a:ext cx="1318749" cy="369332"/>
          </a:xfrm>
          <a:prstGeom prst="rect">
            <a:avLst/>
          </a:prstGeom>
          <a:noFill/>
        </p:spPr>
        <p:txBody>
          <a:bodyPr wrap="square" rtlCol="0">
            <a:spAutoFit/>
          </a:bodyPr>
          <a:lstStyle/>
          <a:p>
            <a:pPr algn="ctr"/>
            <a:r>
              <a:rPr lang="fr-FR" dirty="0"/>
              <a:t>Indirect</a:t>
            </a:r>
          </a:p>
        </p:txBody>
      </p:sp>
      <p:cxnSp>
        <p:nvCxnSpPr>
          <p:cNvPr id="13" name="Connecteur : en arc 12">
            <a:extLst>
              <a:ext uri="{FF2B5EF4-FFF2-40B4-BE49-F238E27FC236}">
                <a16:creationId xmlns:a16="http://schemas.microsoft.com/office/drawing/2014/main" id="{4159CC37-E323-B428-42A4-5F19BC89BF0B}"/>
              </a:ext>
            </a:extLst>
          </p:cNvPr>
          <p:cNvCxnSpPr>
            <a:cxnSpLocks/>
            <a:stCxn id="6" idx="2"/>
            <a:endCxn id="7" idx="0"/>
          </p:cNvCxnSpPr>
          <p:nvPr/>
        </p:nvCxnSpPr>
        <p:spPr>
          <a:xfrm rot="16200000" flipH="1">
            <a:off x="9562320" y="1620115"/>
            <a:ext cx="762907" cy="1"/>
          </a:xfrm>
          <a:prstGeom prst="curvedConnector3">
            <a:avLst>
              <a:gd name="adj1" fmla="val 50000"/>
            </a:avLst>
          </a:prstGeom>
          <a:ln w="38100">
            <a:tailEnd type="triangle"/>
          </a:ln>
        </p:spPr>
        <p:style>
          <a:lnRef idx="1">
            <a:schemeClr val="dk1"/>
          </a:lnRef>
          <a:fillRef idx="0">
            <a:schemeClr val="dk1"/>
          </a:fillRef>
          <a:effectRef idx="0">
            <a:schemeClr val="dk1"/>
          </a:effectRef>
          <a:fontRef idx="minor">
            <a:schemeClr val="tx1"/>
          </a:fontRef>
        </p:style>
      </p:cxnSp>
      <p:cxnSp>
        <p:nvCxnSpPr>
          <p:cNvPr id="24" name="Connecteur : en arc 23">
            <a:extLst>
              <a:ext uri="{FF2B5EF4-FFF2-40B4-BE49-F238E27FC236}">
                <a16:creationId xmlns:a16="http://schemas.microsoft.com/office/drawing/2014/main" id="{CB0CF901-4263-571D-BCE5-A0A6FD3BEB68}"/>
              </a:ext>
            </a:extLst>
          </p:cNvPr>
          <p:cNvCxnSpPr>
            <a:cxnSpLocks/>
            <a:stCxn id="7" idx="1"/>
            <a:endCxn id="10" idx="0"/>
          </p:cNvCxnSpPr>
          <p:nvPr/>
        </p:nvCxnSpPr>
        <p:spPr>
          <a:xfrm rot="10800000" flipV="1">
            <a:off x="6539681" y="2186235"/>
            <a:ext cx="2744719" cy="522833"/>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sp>
        <p:nvSpPr>
          <p:cNvPr id="19" name="ZoneTexte 18">
            <a:extLst>
              <a:ext uri="{FF2B5EF4-FFF2-40B4-BE49-F238E27FC236}">
                <a16:creationId xmlns:a16="http://schemas.microsoft.com/office/drawing/2014/main" id="{4C701330-E90A-9D6D-C708-5E6DD0E25D62}"/>
              </a:ext>
            </a:extLst>
          </p:cNvPr>
          <p:cNvSpPr txBox="1"/>
          <p:nvPr/>
        </p:nvSpPr>
        <p:spPr>
          <a:xfrm>
            <a:off x="2355040" y="3595076"/>
            <a:ext cx="1318749" cy="369332"/>
          </a:xfrm>
          <a:prstGeom prst="rect">
            <a:avLst/>
          </a:prstGeom>
          <a:noFill/>
        </p:spPr>
        <p:txBody>
          <a:bodyPr wrap="square" rtlCol="0">
            <a:spAutoFit/>
          </a:bodyPr>
          <a:lstStyle/>
          <a:p>
            <a:pPr algn="ctr"/>
            <a:r>
              <a:rPr lang="fr-FR" dirty="0"/>
              <a:t>Manual</a:t>
            </a:r>
          </a:p>
        </p:txBody>
      </p:sp>
      <p:sp>
        <p:nvSpPr>
          <p:cNvPr id="20" name="ZoneTexte 19">
            <a:extLst>
              <a:ext uri="{FF2B5EF4-FFF2-40B4-BE49-F238E27FC236}">
                <a16:creationId xmlns:a16="http://schemas.microsoft.com/office/drawing/2014/main" id="{3483D42C-DCF7-7951-A485-270B91E25822}"/>
              </a:ext>
            </a:extLst>
          </p:cNvPr>
          <p:cNvSpPr txBox="1"/>
          <p:nvPr/>
        </p:nvSpPr>
        <p:spPr>
          <a:xfrm>
            <a:off x="5880304" y="3596067"/>
            <a:ext cx="1318749" cy="369332"/>
          </a:xfrm>
          <a:prstGeom prst="rect">
            <a:avLst/>
          </a:prstGeom>
          <a:noFill/>
        </p:spPr>
        <p:txBody>
          <a:bodyPr wrap="square" rtlCol="0">
            <a:spAutoFit/>
          </a:bodyPr>
          <a:lstStyle/>
          <a:p>
            <a:pPr algn="ctr"/>
            <a:r>
              <a:rPr lang="fr-FR" dirty="0" err="1"/>
              <a:t>Scripted</a:t>
            </a:r>
            <a:endParaRPr lang="fr-FR" dirty="0"/>
          </a:p>
        </p:txBody>
      </p:sp>
      <p:sp>
        <p:nvSpPr>
          <p:cNvPr id="22" name="ZoneTexte 21">
            <a:extLst>
              <a:ext uri="{FF2B5EF4-FFF2-40B4-BE49-F238E27FC236}">
                <a16:creationId xmlns:a16="http://schemas.microsoft.com/office/drawing/2014/main" id="{961EC7D6-4CDF-4C33-AF82-04089B536205}"/>
              </a:ext>
            </a:extLst>
          </p:cNvPr>
          <p:cNvSpPr txBox="1"/>
          <p:nvPr/>
        </p:nvSpPr>
        <p:spPr>
          <a:xfrm>
            <a:off x="9503826" y="3596067"/>
            <a:ext cx="1318749" cy="368341"/>
          </a:xfrm>
          <a:prstGeom prst="rect">
            <a:avLst/>
          </a:prstGeom>
          <a:noFill/>
        </p:spPr>
        <p:txBody>
          <a:bodyPr wrap="square" rtlCol="0">
            <a:spAutoFit/>
          </a:bodyPr>
          <a:lstStyle/>
          <a:p>
            <a:pPr algn="ctr"/>
            <a:r>
              <a:rPr lang="fr-FR" dirty="0" err="1"/>
              <a:t>Automatic</a:t>
            </a:r>
            <a:endParaRPr lang="fr-FR" dirty="0"/>
          </a:p>
        </p:txBody>
      </p:sp>
      <p:cxnSp>
        <p:nvCxnSpPr>
          <p:cNvPr id="23" name="Connecteur : en arc 22">
            <a:extLst>
              <a:ext uri="{FF2B5EF4-FFF2-40B4-BE49-F238E27FC236}">
                <a16:creationId xmlns:a16="http://schemas.microsoft.com/office/drawing/2014/main" id="{CE3CE000-C562-A93E-970D-CAC8D54D7A21}"/>
              </a:ext>
            </a:extLst>
          </p:cNvPr>
          <p:cNvCxnSpPr>
            <a:cxnSpLocks/>
            <a:stCxn id="10" idx="3"/>
            <a:endCxn id="22" idx="0"/>
          </p:cNvCxnSpPr>
          <p:nvPr/>
        </p:nvCxnSpPr>
        <p:spPr>
          <a:xfrm>
            <a:off x="7199054" y="2893735"/>
            <a:ext cx="2964147" cy="702332"/>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28" name="Connecteur : en arc 27">
            <a:extLst>
              <a:ext uri="{FF2B5EF4-FFF2-40B4-BE49-F238E27FC236}">
                <a16:creationId xmlns:a16="http://schemas.microsoft.com/office/drawing/2014/main" id="{E81ADBE3-B66C-3735-5BF9-443C32000604}"/>
              </a:ext>
            </a:extLst>
          </p:cNvPr>
          <p:cNvCxnSpPr>
            <a:cxnSpLocks/>
            <a:stCxn id="10" idx="2"/>
            <a:endCxn id="20" idx="0"/>
          </p:cNvCxnSpPr>
          <p:nvPr/>
        </p:nvCxnSpPr>
        <p:spPr>
          <a:xfrm rot="5400000">
            <a:off x="6280847" y="3337234"/>
            <a:ext cx="517666" cy="1"/>
          </a:xfrm>
          <a:prstGeom prst="curvedConnector3">
            <a:avLst>
              <a:gd name="adj1" fmla="val 50000"/>
            </a:avLst>
          </a:prstGeom>
          <a:ln w="38100">
            <a:tailEnd type="triangle"/>
          </a:ln>
        </p:spPr>
        <p:style>
          <a:lnRef idx="1">
            <a:schemeClr val="dk1"/>
          </a:lnRef>
          <a:fillRef idx="0">
            <a:schemeClr val="dk1"/>
          </a:fillRef>
          <a:effectRef idx="0">
            <a:schemeClr val="dk1"/>
          </a:effectRef>
          <a:fontRef idx="minor">
            <a:schemeClr val="tx1"/>
          </a:fontRef>
        </p:style>
      </p:cxnSp>
      <p:cxnSp>
        <p:nvCxnSpPr>
          <p:cNvPr id="32" name="Connecteur : en arc 31">
            <a:extLst>
              <a:ext uri="{FF2B5EF4-FFF2-40B4-BE49-F238E27FC236}">
                <a16:creationId xmlns:a16="http://schemas.microsoft.com/office/drawing/2014/main" id="{6E5EB0C0-69B5-06F4-ECA4-59333E17624A}"/>
              </a:ext>
            </a:extLst>
          </p:cNvPr>
          <p:cNvCxnSpPr>
            <a:cxnSpLocks/>
            <a:stCxn id="10" idx="1"/>
            <a:endCxn id="19" idx="0"/>
          </p:cNvCxnSpPr>
          <p:nvPr/>
        </p:nvCxnSpPr>
        <p:spPr>
          <a:xfrm rot="10800000" flipV="1">
            <a:off x="3014415" y="2893734"/>
            <a:ext cx="2865890" cy="701341"/>
          </a:xfrm>
          <a:prstGeom prst="curvedConnector2">
            <a:avLst/>
          </a:prstGeom>
          <a:ln w="38100">
            <a:tailEnd type="triangle"/>
          </a:ln>
        </p:spPr>
        <p:style>
          <a:lnRef idx="1">
            <a:schemeClr val="dk1"/>
          </a:lnRef>
          <a:fillRef idx="0">
            <a:schemeClr val="dk1"/>
          </a:fillRef>
          <a:effectRef idx="0">
            <a:schemeClr val="dk1"/>
          </a:effectRef>
          <a:fontRef idx="minor">
            <a:schemeClr val="tx1"/>
          </a:fontRef>
        </p:style>
      </p:cxnSp>
      <p:sp>
        <p:nvSpPr>
          <p:cNvPr id="50" name="ZoneTexte 49">
            <a:extLst>
              <a:ext uri="{FF2B5EF4-FFF2-40B4-BE49-F238E27FC236}">
                <a16:creationId xmlns:a16="http://schemas.microsoft.com/office/drawing/2014/main" id="{12A81337-9F8C-4018-2F0A-1605E75EF503}"/>
              </a:ext>
            </a:extLst>
          </p:cNvPr>
          <p:cNvSpPr txBox="1"/>
          <p:nvPr/>
        </p:nvSpPr>
        <p:spPr>
          <a:xfrm>
            <a:off x="129596" y="3949476"/>
            <a:ext cx="3944139" cy="646331"/>
          </a:xfrm>
          <a:prstGeom prst="rect">
            <a:avLst/>
          </a:prstGeom>
          <a:noFill/>
        </p:spPr>
        <p:txBody>
          <a:bodyPr wrap="square" rtlCol="0">
            <a:spAutoFit/>
          </a:bodyPr>
          <a:lstStyle/>
          <a:p>
            <a:r>
              <a:rPr lang="fr-FR" sz="1800" b="1" i="0" u="none" strike="noStrike" baseline="0" dirty="0" err="1">
                <a:latin typeface="LinLibertineT"/>
              </a:rPr>
              <a:t>Wizard</a:t>
            </a:r>
            <a:r>
              <a:rPr lang="fr-FR" sz="1800" b="1" i="0" u="none" strike="noStrike" baseline="0" dirty="0">
                <a:latin typeface="LinLibertineT"/>
              </a:rPr>
              <a:t> of oz </a:t>
            </a:r>
            <a:r>
              <a:rPr lang="fr-FR" sz="1800" b="1" i="0" u="none" strike="noStrike" baseline="0" dirty="0" err="1">
                <a:latin typeface="LinLibertineT"/>
              </a:rPr>
              <a:t>manner</a:t>
            </a:r>
            <a:r>
              <a:rPr lang="fr-FR" sz="1800" b="1" i="0" u="none" strike="noStrike" baseline="0" dirty="0">
                <a:latin typeface="LinLibertineT"/>
              </a:rPr>
              <a:t> : </a:t>
            </a:r>
            <a:r>
              <a:rPr lang="fr-FR" dirty="0" err="1">
                <a:latin typeface="LinLibertineT"/>
                <a:sym typeface="Wingdings" panose="05000000000000000000" pitchFamily="2" charset="2"/>
              </a:rPr>
              <a:t>Trigered</a:t>
            </a:r>
            <a:r>
              <a:rPr lang="fr-FR" dirty="0">
                <a:latin typeface="LinLibertineT"/>
                <a:sym typeface="Wingdings" panose="05000000000000000000" pitchFamily="2" charset="2"/>
              </a:rPr>
              <a:t> by expérimenter.</a:t>
            </a:r>
          </a:p>
        </p:txBody>
      </p:sp>
      <p:sp>
        <p:nvSpPr>
          <p:cNvPr id="51" name="ZoneTexte 50">
            <a:extLst>
              <a:ext uri="{FF2B5EF4-FFF2-40B4-BE49-F238E27FC236}">
                <a16:creationId xmlns:a16="http://schemas.microsoft.com/office/drawing/2014/main" id="{3D84C714-035D-DA4B-8EC2-663718DF30CC}"/>
              </a:ext>
            </a:extLst>
          </p:cNvPr>
          <p:cNvSpPr txBox="1"/>
          <p:nvPr/>
        </p:nvSpPr>
        <p:spPr>
          <a:xfrm>
            <a:off x="5426013" y="4041809"/>
            <a:ext cx="2227329" cy="369332"/>
          </a:xfrm>
          <a:prstGeom prst="rect">
            <a:avLst/>
          </a:prstGeom>
          <a:noFill/>
        </p:spPr>
        <p:txBody>
          <a:bodyPr wrap="square" rtlCol="0">
            <a:spAutoFit/>
          </a:bodyPr>
          <a:lstStyle/>
          <a:p>
            <a:r>
              <a:rPr lang="fr-FR" sz="1800" b="1" i="0" u="none" strike="noStrike" baseline="0" dirty="0" err="1">
                <a:latin typeface="LinLibertineT"/>
              </a:rPr>
              <a:t>Predefined</a:t>
            </a:r>
            <a:r>
              <a:rPr lang="fr-FR" sz="1800" b="1" i="0" u="none" strike="noStrike" baseline="0" dirty="0">
                <a:latin typeface="LinLibertineT"/>
              </a:rPr>
              <a:t> </a:t>
            </a:r>
            <a:r>
              <a:rPr lang="fr-FR" sz="1800" b="1" i="0" u="none" strike="noStrike" baseline="0" dirty="0" err="1">
                <a:latin typeface="LinLibertineT"/>
              </a:rPr>
              <a:t>behavior</a:t>
            </a:r>
            <a:r>
              <a:rPr lang="fr-FR" sz="1800" b="1" i="0" u="none" strike="noStrike" baseline="0" dirty="0">
                <a:latin typeface="LinLibertineT"/>
              </a:rPr>
              <a:t>.</a:t>
            </a:r>
            <a:endParaRPr lang="fr-FR" b="1" dirty="0">
              <a:latin typeface="LinLibertineT"/>
            </a:endParaRPr>
          </a:p>
        </p:txBody>
      </p:sp>
      <p:sp>
        <p:nvSpPr>
          <p:cNvPr id="52" name="ZoneTexte 51">
            <a:extLst>
              <a:ext uri="{FF2B5EF4-FFF2-40B4-BE49-F238E27FC236}">
                <a16:creationId xmlns:a16="http://schemas.microsoft.com/office/drawing/2014/main" id="{CD2EB017-E71D-3C33-27E5-24E588FBFE30}"/>
              </a:ext>
            </a:extLst>
          </p:cNvPr>
          <p:cNvSpPr txBox="1"/>
          <p:nvPr/>
        </p:nvSpPr>
        <p:spPr>
          <a:xfrm>
            <a:off x="8881383" y="4001572"/>
            <a:ext cx="3181021" cy="646331"/>
          </a:xfrm>
          <a:prstGeom prst="rect">
            <a:avLst/>
          </a:prstGeom>
          <a:noFill/>
        </p:spPr>
        <p:txBody>
          <a:bodyPr wrap="square" rtlCol="0">
            <a:spAutoFit/>
          </a:bodyPr>
          <a:lstStyle/>
          <a:p>
            <a:r>
              <a:rPr lang="fr-FR" sz="1800" b="1" i="0" u="none" strike="noStrike" baseline="0" dirty="0" err="1">
                <a:latin typeface="LinLibertineT"/>
              </a:rPr>
              <a:t>Automatically</a:t>
            </a:r>
            <a:r>
              <a:rPr lang="fr-FR" sz="1800" b="1" i="0" u="none" strike="noStrike" baseline="0" dirty="0">
                <a:latin typeface="LinLibertineT"/>
              </a:rPr>
              <a:t> </a:t>
            </a:r>
            <a:r>
              <a:rPr lang="fr-FR" sz="1800" b="1" i="0" u="none" strike="noStrike" baseline="0" dirty="0" err="1">
                <a:latin typeface="LinLibertineT"/>
              </a:rPr>
              <a:t>adapts</a:t>
            </a:r>
            <a:r>
              <a:rPr lang="fr-FR" sz="1800" b="1" i="0" u="none" strike="noStrike" baseline="0" dirty="0">
                <a:latin typeface="LinLibertineT"/>
              </a:rPr>
              <a:t> </a:t>
            </a:r>
            <a:r>
              <a:rPr lang="fr-FR" sz="1800" i="0" u="none" strike="noStrike" baseline="0" dirty="0">
                <a:latin typeface="LinLibertineT"/>
              </a:rPr>
              <a:t>to user performance.</a:t>
            </a:r>
          </a:p>
        </p:txBody>
      </p:sp>
      <p:pic>
        <p:nvPicPr>
          <p:cNvPr id="73" name="Image 72" descr="Une image contenant habits, intérieur, personne, meubles&#10;&#10;Description générée automatiquement">
            <a:extLst>
              <a:ext uri="{FF2B5EF4-FFF2-40B4-BE49-F238E27FC236}">
                <a16:creationId xmlns:a16="http://schemas.microsoft.com/office/drawing/2014/main" id="{D7933C40-AD48-45C9-D0C5-4B408D44B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3462" y="4732781"/>
            <a:ext cx="3237901" cy="1433397"/>
          </a:xfrm>
          <a:prstGeom prst="rect">
            <a:avLst/>
          </a:prstGeom>
        </p:spPr>
      </p:pic>
      <p:pic>
        <p:nvPicPr>
          <p:cNvPr id="75" name="Image 74" descr="Une image contenant habits, personne, homme, meubles&#10;&#10;Description générée automatiquement">
            <a:extLst>
              <a:ext uri="{FF2B5EF4-FFF2-40B4-BE49-F238E27FC236}">
                <a16:creationId xmlns:a16="http://schemas.microsoft.com/office/drawing/2014/main" id="{1A878CBF-49F5-B4F4-7840-593CDB6E2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0365" y="4562349"/>
            <a:ext cx="3237902" cy="1772706"/>
          </a:xfrm>
          <a:prstGeom prst="rect">
            <a:avLst/>
          </a:prstGeom>
        </p:spPr>
      </p:pic>
      <p:pic>
        <p:nvPicPr>
          <p:cNvPr id="77" name="Image 76" descr="Une image contenant habits, personne, homme, Visage humain&#10;&#10;Description générée automatiquement">
            <a:extLst>
              <a:ext uri="{FF2B5EF4-FFF2-40B4-BE49-F238E27FC236}">
                <a16:creationId xmlns:a16="http://schemas.microsoft.com/office/drawing/2014/main" id="{DDE02C84-90FF-178E-A834-13CDB4E83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190" y="4668161"/>
            <a:ext cx="2432854" cy="1561082"/>
          </a:xfrm>
          <a:prstGeom prst="rect">
            <a:avLst/>
          </a:prstGeom>
        </p:spPr>
      </p:pic>
      <p:sp>
        <p:nvSpPr>
          <p:cNvPr id="83" name="ZoneTexte 82">
            <a:extLst>
              <a:ext uri="{FF2B5EF4-FFF2-40B4-BE49-F238E27FC236}">
                <a16:creationId xmlns:a16="http://schemas.microsoft.com/office/drawing/2014/main" id="{F2274D5F-6A89-5226-36F6-C5C026220E06}"/>
              </a:ext>
            </a:extLst>
          </p:cNvPr>
          <p:cNvSpPr txBox="1"/>
          <p:nvPr/>
        </p:nvSpPr>
        <p:spPr>
          <a:xfrm>
            <a:off x="9499626" y="6365017"/>
            <a:ext cx="1944534" cy="369332"/>
          </a:xfrm>
          <a:prstGeom prst="rect">
            <a:avLst/>
          </a:prstGeom>
          <a:noFill/>
        </p:spPr>
        <p:txBody>
          <a:bodyPr wrap="square">
            <a:spAutoFit/>
          </a:bodyPr>
          <a:lstStyle/>
          <a:p>
            <a:r>
              <a:rPr lang="fr-FR" dirty="0">
                <a:solidFill>
                  <a:schemeClr val="tx2">
                    <a:lumMod val="50000"/>
                    <a:lumOff val="50000"/>
                  </a:schemeClr>
                </a:solidFill>
                <a:latin typeface="LinLibertineT"/>
              </a:rPr>
              <a:t>Palmas et al. 2019</a:t>
            </a:r>
            <a:endParaRPr lang="fr-FR" dirty="0">
              <a:solidFill>
                <a:schemeClr val="tx2">
                  <a:lumMod val="50000"/>
                  <a:lumOff val="50000"/>
                </a:schemeClr>
              </a:solidFill>
            </a:endParaRPr>
          </a:p>
        </p:txBody>
      </p:sp>
      <p:sp>
        <p:nvSpPr>
          <p:cNvPr id="85" name="ZoneTexte 84">
            <a:extLst>
              <a:ext uri="{FF2B5EF4-FFF2-40B4-BE49-F238E27FC236}">
                <a16:creationId xmlns:a16="http://schemas.microsoft.com/office/drawing/2014/main" id="{229B47D6-B557-34AF-0C85-157FAD257AC1}"/>
              </a:ext>
            </a:extLst>
          </p:cNvPr>
          <p:cNvSpPr txBox="1"/>
          <p:nvPr/>
        </p:nvSpPr>
        <p:spPr>
          <a:xfrm>
            <a:off x="5453215" y="6365017"/>
            <a:ext cx="2172924" cy="369332"/>
          </a:xfrm>
          <a:prstGeom prst="rect">
            <a:avLst/>
          </a:prstGeom>
          <a:noFill/>
        </p:spPr>
        <p:txBody>
          <a:bodyPr wrap="square">
            <a:spAutoFit/>
          </a:bodyPr>
          <a:lstStyle/>
          <a:p>
            <a:r>
              <a:rPr lang="fr-FR" dirty="0" err="1">
                <a:solidFill>
                  <a:schemeClr val="tx2">
                    <a:lumMod val="50000"/>
                    <a:lumOff val="50000"/>
                  </a:schemeClr>
                </a:solidFill>
                <a:latin typeface="LinLibertineT"/>
              </a:rPr>
              <a:t>Glémarec</a:t>
            </a:r>
            <a:r>
              <a:rPr lang="fr-FR" dirty="0">
                <a:solidFill>
                  <a:schemeClr val="tx2">
                    <a:lumMod val="50000"/>
                    <a:lumOff val="50000"/>
                  </a:schemeClr>
                </a:solidFill>
                <a:latin typeface="LinLibertineT"/>
              </a:rPr>
              <a:t> et al., 2022</a:t>
            </a:r>
            <a:endParaRPr lang="fr-FR" dirty="0">
              <a:solidFill>
                <a:schemeClr val="tx2">
                  <a:lumMod val="50000"/>
                  <a:lumOff val="50000"/>
                </a:schemeClr>
              </a:solidFill>
            </a:endParaRPr>
          </a:p>
        </p:txBody>
      </p:sp>
      <p:sp>
        <p:nvSpPr>
          <p:cNvPr id="87" name="ZoneTexte 86">
            <a:extLst>
              <a:ext uri="{FF2B5EF4-FFF2-40B4-BE49-F238E27FC236}">
                <a16:creationId xmlns:a16="http://schemas.microsoft.com/office/drawing/2014/main" id="{5AFA0080-79D3-27C4-AA66-1CCB0B48701E}"/>
              </a:ext>
            </a:extLst>
          </p:cNvPr>
          <p:cNvSpPr txBox="1"/>
          <p:nvPr/>
        </p:nvSpPr>
        <p:spPr>
          <a:xfrm>
            <a:off x="825351" y="6400316"/>
            <a:ext cx="1944532" cy="369332"/>
          </a:xfrm>
          <a:prstGeom prst="rect">
            <a:avLst/>
          </a:prstGeom>
          <a:noFill/>
        </p:spPr>
        <p:txBody>
          <a:bodyPr wrap="square">
            <a:spAutoFit/>
          </a:bodyPr>
          <a:lstStyle/>
          <a:p>
            <a:r>
              <a:rPr lang="fr-FR" dirty="0">
                <a:solidFill>
                  <a:schemeClr val="tx2">
                    <a:lumMod val="50000"/>
                    <a:lumOff val="50000"/>
                  </a:schemeClr>
                </a:solidFill>
                <a:latin typeface="LinLibertineT"/>
                <a:sym typeface="Wingdings" panose="05000000000000000000" pitchFamily="2" charset="2"/>
              </a:rPr>
              <a:t>Chollet et al., 2015</a:t>
            </a:r>
            <a:endParaRPr lang="fr-FR" dirty="0">
              <a:solidFill>
                <a:schemeClr val="tx2">
                  <a:lumMod val="50000"/>
                  <a:lumOff val="50000"/>
                </a:schemeClr>
              </a:solidFill>
            </a:endParaRPr>
          </a:p>
        </p:txBody>
      </p:sp>
      <p:sp>
        <p:nvSpPr>
          <p:cNvPr id="11" name="Espace réservé du contenu 2">
            <a:extLst>
              <a:ext uri="{FF2B5EF4-FFF2-40B4-BE49-F238E27FC236}">
                <a16:creationId xmlns:a16="http://schemas.microsoft.com/office/drawing/2014/main" id="{594860FB-FC60-39BD-5CC5-0FC20390CA48}"/>
              </a:ext>
            </a:extLst>
          </p:cNvPr>
          <p:cNvSpPr>
            <a:spLocks noGrp="1"/>
          </p:cNvSpPr>
          <p:nvPr>
            <p:ph idx="1"/>
          </p:nvPr>
        </p:nvSpPr>
        <p:spPr>
          <a:xfrm>
            <a:off x="581191" y="2340865"/>
            <a:ext cx="3686009" cy="1224547"/>
          </a:xfrm>
        </p:spPr>
        <p:txBody>
          <a:bodyPr anchor="t">
            <a:normAutofit/>
          </a:bodyPr>
          <a:lstStyle/>
          <a:p>
            <a:pPr marL="0" indent="0">
              <a:buNone/>
            </a:pPr>
            <a:r>
              <a:rPr lang="fr-FR" b="1" dirty="0" err="1">
                <a:sym typeface="Wingdings" panose="05000000000000000000" pitchFamily="2" charset="2"/>
              </a:rPr>
              <a:t>What</a:t>
            </a:r>
            <a:r>
              <a:rPr lang="fr-FR" b="1" dirty="0">
                <a:sym typeface="Wingdings" panose="05000000000000000000" pitchFamily="2" charset="2"/>
              </a:rPr>
              <a:t> type of feedback </a:t>
            </a:r>
            <a:r>
              <a:rPr lang="fr-FR" dirty="0">
                <a:sym typeface="Wingdings" panose="05000000000000000000" pitchFamily="2" charset="2"/>
              </a:rPr>
              <a:t>? 													</a:t>
            </a:r>
          </a:p>
          <a:p>
            <a:pPr marL="0" indent="0">
              <a:buNone/>
            </a:pPr>
            <a:endParaRPr lang="fr-FR" dirty="0">
              <a:sym typeface="Wingdings" panose="05000000000000000000" pitchFamily="2" charset="2"/>
            </a:endParaRPr>
          </a:p>
          <a:p>
            <a:pPr marL="0" indent="0">
              <a:buNone/>
            </a:pPr>
            <a:endParaRPr lang="fr-FR" dirty="0">
              <a:sym typeface="Wingdings" panose="05000000000000000000" pitchFamily="2" charset="2"/>
            </a:endParaRPr>
          </a:p>
        </p:txBody>
      </p:sp>
      <p:sp>
        <p:nvSpPr>
          <p:cNvPr id="16" name="Titre 1">
            <a:extLst>
              <a:ext uri="{FF2B5EF4-FFF2-40B4-BE49-F238E27FC236}">
                <a16:creationId xmlns:a16="http://schemas.microsoft.com/office/drawing/2014/main" id="{302F8B3E-854D-EEAA-37BD-0F8D3FDB3B4D}"/>
              </a:ext>
            </a:extLst>
          </p:cNvPr>
          <p:cNvSpPr txBox="1">
            <a:spLocks/>
          </p:cNvSpPr>
          <p:nvPr/>
        </p:nvSpPr>
        <p:spPr>
          <a:xfrm>
            <a:off x="581191" y="657226"/>
            <a:ext cx="3974767" cy="671676"/>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State of the art</a:t>
            </a:r>
          </a:p>
        </p:txBody>
      </p:sp>
      <p:sp>
        <p:nvSpPr>
          <p:cNvPr id="2" name="Espace réservé du numéro de diapositive 1">
            <a:extLst>
              <a:ext uri="{FF2B5EF4-FFF2-40B4-BE49-F238E27FC236}">
                <a16:creationId xmlns:a16="http://schemas.microsoft.com/office/drawing/2014/main" id="{93F060BE-DE6C-F6F5-E1DF-96DCA32F52AF}"/>
              </a:ext>
            </a:extLst>
          </p:cNvPr>
          <p:cNvSpPr>
            <a:spLocks noGrp="1"/>
          </p:cNvSpPr>
          <p:nvPr>
            <p:ph type="sldNum" sz="quarter" idx="12"/>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3571466650"/>
      </p:ext>
    </p:extLst>
  </p:cSld>
  <p:clrMapOvr>
    <a:masterClrMapping/>
  </p:clrMapOvr>
</p:sld>
</file>

<file path=ppt/theme/theme1.xml><?xml version="1.0" encoding="utf-8"?>
<a:theme xmlns:a="http://schemas.openxmlformats.org/drawingml/2006/main" name="Dividend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Dividend">
      <a:majorFont>
        <a:latin typeface="Tw Cen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6312</Words>
  <Application>Microsoft Office PowerPoint</Application>
  <PresentationFormat>Grand écran</PresentationFormat>
  <Paragraphs>547</Paragraphs>
  <Slides>21</Slides>
  <Notes>21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21</vt:i4>
      </vt:variant>
    </vt:vector>
  </HeadingPairs>
  <TitlesOfParts>
    <vt:vector size="30" baseType="lpstr">
      <vt:lpstr>Arial</vt:lpstr>
      <vt:lpstr>Calibri</vt:lpstr>
      <vt:lpstr>LinLibertineT</vt:lpstr>
      <vt:lpstr>LinLibertineTI</vt:lpstr>
      <vt:lpstr>NimbusSanL-Regu</vt:lpstr>
      <vt:lpstr>Tw Cen MT</vt:lpstr>
      <vt:lpstr>Wingdings</vt:lpstr>
      <vt:lpstr>Wingdings 2</vt:lpstr>
      <vt:lpstr>DividendVTI</vt:lpstr>
      <vt:lpstr>Présentation PowerPoint</vt:lpstr>
      <vt:lpstr>Contents</vt:lpstr>
      <vt:lpstr>Introduction</vt:lpstr>
      <vt:lpstr>State of the art</vt:lpstr>
      <vt:lpstr>State of the art</vt:lpstr>
      <vt:lpstr>State of the art</vt:lpstr>
      <vt:lpstr>State of the art</vt:lpstr>
      <vt:lpstr>State of the art</vt:lpstr>
      <vt:lpstr>Présentation PowerPoint</vt:lpstr>
      <vt:lpstr>Présentation PowerPoint</vt:lpstr>
      <vt:lpstr>Présentation PowerPoint</vt:lpstr>
      <vt:lpstr>Présentation PowerPoint</vt:lpstr>
      <vt:lpstr>Global project : First Step</vt:lpstr>
      <vt:lpstr>Présentation PowerPoint</vt:lpstr>
      <vt:lpstr>Purpose of my thesis</vt:lpstr>
      <vt:lpstr>Theoritical background</vt:lpstr>
      <vt:lpstr>TheoriTIcal background</vt:lpstr>
      <vt:lpstr>Our virtual audience behavioral model</vt:lpstr>
      <vt:lpstr>Our virtual audience behavioral model</vt:lpstr>
      <vt:lpstr>Conclusion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Learning and Assessment of public speaking in virtual reality</dc:title>
  <dc:creator>RISTORCELLI Marion</dc:creator>
  <cp:lastModifiedBy>RISTORCELLI Marion</cp:lastModifiedBy>
  <cp:revision>90</cp:revision>
  <dcterms:created xsi:type="dcterms:W3CDTF">2023-06-06T06:03:23Z</dcterms:created>
  <dcterms:modified xsi:type="dcterms:W3CDTF">2023-10-10T06:07:05Z</dcterms:modified>
</cp:coreProperties>
</file>