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85" r:id="rId4"/>
  </p:sldMasterIdLst>
  <p:notesMasterIdLst>
    <p:notesMasterId r:id="rId37"/>
  </p:notesMasterIdLst>
  <p:sldIdLst>
    <p:sldId id="356" r:id="rId5"/>
    <p:sldId id="257" r:id="rId6"/>
    <p:sldId id="402" r:id="rId7"/>
    <p:sldId id="403" r:id="rId8"/>
    <p:sldId id="364" r:id="rId9"/>
    <p:sldId id="359" r:id="rId10"/>
    <p:sldId id="366" r:id="rId11"/>
    <p:sldId id="404" r:id="rId12"/>
    <p:sldId id="423" r:id="rId13"/>
    <p:sldId id="405" r:id="rId14"/>
    <p:sldId id="406" r:id="rId15"/>
    <p:sldId id="397" r:id="rId16"/>
    <p:sldId id="407" r:id="rId17"/>
    <p:sldId id="398" r:id="rId18"/>
    <p:sldId id="420" r:id="rId19"/>
    <p:sldId id="394" r:id="rId20"/>
    <p:sldId id="421" r:id="rId21"/>
    <p:sldId id="422" r:id="rId22"/>
    <p:sldId id="424" r:id="rId23"/>
    <p:sldId id="415" r:id="rId24"/>
    <p:sldId id="416" r:id="rId25"/>
    <p:sldId id="417" r:id="rId26"/>
    <p:sldId id="425" r:id="rId27"/>
    <p:sldId id="418" r:id="rId28"/>
    <p:sldId id="426" r:id="rId29"/>
    <p:sldId id="419" r:id="rId30"/>
    <p:sldId id="396" r:id="rId31"/>
    <p:sldId id="336" r:id="rId32"/>
    <p:sldId id="409" r:id="rId33"/>
    <p:sldId id="410" r:id="rId34"/>
    <p:sldId id="411" r:id="rId35"/>
    <p:sldId id="41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5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D1D9"/>
    <a:srgbClr val="FFFFFF"/>
    <a:srgbClr val="EDEFF7"/>
    <a:srgbClr val="F6F9FF"/>
    <a:srgbClr val="1919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7FC4C05-22D5-43DF-9179-E5433080FCF0}" v="201" dt="2023-12-06T19:03:28.642"/>
  </p1510:revLst>
</p1510:revInfo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929F9F4-4A8F-4326-A1B4-22849713DDAB}" styleName="Dark Style 1 - Accent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Style léger 1 - Accentuation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55" autoAdjust="0"/>
    <p:restoredTop sz="93718" autoAdjust="0"/>
  </p:normalViewPr>
  <p:slideViewPr>
    <p:cSldViewPr snapToGrid="0">
      <p:cViewPr varScale="1">
        <p:scale>
          <a:sx n="95" d="100"/>
          <a:sy n="95" d="100"/>
        </p:scale>
        <p:origin x="66" y="630"/>
      </p:cViewPr>
      <p:guideLst>
        <p:guide pos="3840"/>
        <p:guide orient="horz" pos="25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71EA5CA-B941-485C-AB42-B7BB2AD3688A}" type="doc">
      <dgm:prSet loTypeId="urn:microsoft.com/office/officeart/2005/8/layout/hProcess11" loCatId="process" qsTypeId="urn:microsoft.com/office/officeart/2005/8/quickstyle/simple4" qsCatId="simple" csTypeId="urn:microsoft.com/office/officeart/2005/8/colors/accent1_2" csCatId="accent1" phldr="1"/>
      <dgm:spPr/>
    </dgm:pt>
    <dgm:pt modelId="{2FF42E4C-19D9-4234-B25E-9B2EB5E7DA93}">
      <dgm:prSet phldrT="[Texte]" custT="1"/>
      <dgm:spPr/>
      <dgm:t>
        <a:bodyPr/>
        <a:lstStyle/>
        <a:p>
          <a:r>
            <a:rPr lang="en-US" sz="1600" noProof="0" dirty="0"/>
            <a:t>Datasets</a:t>
          </a:r>
        </a:p>
      </dgm:t>
    </dgm:pt>
    <dgm:pt modelId="{18F01F04-1490-4921-BCDB-AC812E10DAB8}" type="parTrans" cxnId="{701F162F-2F81-4896-B614-A79F53466C69}">
      <dgm:prSet/>
      <dgm:spPr/>
      <dgm:t>
        <a:bodyPr/>
        <a:lstStyle/>
        <a:p>
          <a:endParaRPr lang="fr-FR" sz="1800"/>
        </a:p>
      </dgm:t>
    </dgm:pt>
    <dgm:pt modelId="{D64FBE66-A0BA-42A0-B3D5-39B720416C49}" type="sibTrans" cxnId="{701F162F-2F81-4896-B614-A79F53466C69}">
      <dgm:prSet/>
      <dgm:spPr/>
      <dgm:t>
        <a:bodyPr/>
        <a:lstStyle/>
        <a:p>
          <a:endParaRPr lang="fr-FR" sz="1800"/>
        </a:p>
      </dgm:t>
    </dgm:pt>
    <dgm:pt modelId="{FD41B079-8F49-4D6C-A5C1-4AC2042EEB5B}">
      <dgm:prSet phldrT="[Texte]" custT="1"/>
      <dgm:spPr/>
      <dgm:t>
        <a:bodyPr/>
        <a:lstStyle/>
        <a:p>
          <a:r>
            <a:rPr lang="fr-FR" sz="1600" dirty="0"/>
            <a:t>Training</a:t>
          </a:r>
        </a:p>
      </dgm:t>
    </dgm:pt>
    <dgm:pt modelId="{432A4592-0CA3-4782-9663-06F06BA2B180}" type="parTrans" cxnId="{DE93BE63-2D02-4B66-BC44-67AC7D743489}">
      <dgm:prSet/>
      <dgm:spPr/>
      <dgm:t>
        <a:bodyPr/>
        <a:lstStyle/>
        <a:p>
          <a:endParaRPr lang="fr-FR" sz="1800"/>
        </a:p>
      </dgm:t>
    </dgm:pt>
    <dgm:pt modelId="{96C9A0B2-D9D0-4E78-9D57-4B3D8E41292D}" type="sibTrans" cxnId="{DE93BE63-2D02-4B66-BC44-67AC7D743489}">
      <dgm:prSet/>
      <dgm:spPr/>
      <dgm:t>
        <a:bodyPr/>
        <a:lstStyle/>
        <a:p>
          <a:endParaRPr lang="fr-FR" sz="1800"/>
        </a:p>
      </dgm:t>
    </dgm:pt>
    <dgm:pt modelId="{18554C9A-BC0B-413C-B33D-F400AB5DAE18}">
      <dgm:prSet phldrT="[Texte]" custT="1"/>
      <dgm:spPr/>
      <dgm:t>
        <a:bodyPr/>
        <a:lstStyle/>
        <a:p>
          <a:r>
            <a:rPr lang="en-US" sz="1600" noProof="0" dirty="0"/>
            <a:t>Inference</a:t>
          </a:r>
          <a:r>
            <a:rPr lang="en-US" sz="1600" baseline="0" noProof="0" dirty="0"/>
            <a:t> and visualization</a:t>
          </a:r>
          <a:endParaRPr lang="en-US" sz="1600" noProof="0" dirty="0"/>
        </a:p>
      </dgm:t>
    </dgm:pt>
    <dgm:pt modelId="{0FE03210-42D6-4C77-AEFA-CBD72EE68ADC}" type="parTrans" cxnId="{F16BEA9F-4DE0-42E8-AA3B-8EE8F0FA7375}">
      <dgm:prSet/>
      <dgm:spPr/>
      <dgm:t>
        <a:bodyPr/>
        <a:lstStyle/>
        <a:p>
          <a:endParaRPr lang="fr-FR" sz="1800"/>
        </a:p>
      </dgm:t>
    </dgm:pt>
    <dgm:pt modelId="{525B593A-5B8F-470A-8220-E4E55A1364D5}" type="sibTrans" cxnId="{F16BEA9F-4DE0-42E8-AA3B-8EE8F0FA7375}">
      <dgm:prSet/>
      <dgm:spPr/>
      <dgm:t>
        <a:bodyPr/>
        <a:lstStyle/>
        <a:p>
          <a:endParaRPr lang="fr-FR" sz="1800"/>
        </a:p>
      </dgm:t>
    </dgm:pt>
    <dgm:pt modelId="{BAE94A78-AD3E-476F-B681-4166269729BD}">
      <dgm:prSet custT="1"/>
      <dgm:spPr/>
      <dgm:t>
        <a:bodyPr/>
        <a:lstStyle/>
        <a:p>
          <a:r>
            <a:rPr lang="fr-FR" sz="1600" dirty="0"/>
            <a:t>Features extraction</a:t>
          </a:r>
        </a:p>
      </dgm:t>
    </dgm:pt>
    <dgm:pt modelId="{412E9CB1-E574-439A-ABB8-CC788D9B4F10}" type="parTrans" cxnId="{46920090-A99A-4292-B293-2733B7DEF9F9}">
      <dgm:prSet/>
      <dgm:spPr/>
      <dgm:t>
        <a:bodyPr/>
        <a:lstStyle/>
        <a:p>
          <a:endParaRPr lang="fr-FR" sz="1800"/>
        </a:p>
      </dgm:t>
    </dgm:pt>
    <dgm:pt modelId="{F1EEDB77-3AD3-4A20-A18E-5EAD13781CB0}" type="sibTrans" cxnId="{46920090-A99A-4292-B293-2733B7DEF9F9}">
      <dgm:prSet/>
      <dgm:spPr/>
      <dgm:t>
        <a:bodyPr/>
        <a:lstStyle/>
        <a:p>
          <a:endParaRPr lang="fr-FR" sz="1800"/>
        </a:p>
      </dgm:t>
    </dgm:pt>
    <dgm:pt modelId="{EE723533-B7E0-462E-A4C7-A88CA16D5066}">
      <dgm:prSet custT="1"/>
      <dgm:spPr/>
      <dgm:t>
        <a:bodyPr/>
        <a:lstStyle/>
        <a:p>
          <a:r>
            <a:rPr lang="en-US" sz="1600" noProof="0" dirty="0"/>
            <a:t>Model</a:t>
          </a:r>
          <a:r>
            <a:rPr lang="en-US" sz="1600" baseline="0" noProof="0" dirty="0"/>
            <a:t> creation</a:t>
          </a:r>
          <a:endParaRPr lang="en-US" sz="1600" noProof="0" dirty="0"/>
        </a:p>
      </dgm:t>
    </dgm:pt>
    <dgm:pt modelId="{BC7A78B3-619F-4A0D-9A40-4A10F0A892BF}" type="parTrans" cxnId="{06AF482B-2CBE-4671-817E-37765B7C7D6E}">
      <dgm:prSet/>
      <dgm:spPr/>
      <dgm:t>
        <a:bodyPr/>
        <a:lstStyle/>
        <a:p>
          <a:endParaRPr lang="fr-FR" sz="1800"/>
        </a:p>
      </dgm:t>
    </dgm:pt>
    <dgm:pt modelId="{D315F55A-73D2-4611-AD43-49D590009932}" type="sibTrans" cxnId="{06AF482B-2CBE-4671-817E-37765B7C7D6E}">
      <dgm:prSet/>
      <dgm:spPr/>
      <dgm:t>
        <a:bodyPr/>
        <a:lstStyle/>
        <a:p>
          <a:endParaRPr lang="fr-FR" sz="1800"/>
        </a:p>
      </dgm:t>
    </dgm:pt>
    <dgm:pt modelId="{FEFDA1BC-A8A1-48BC-ACC2-D7CD71DB480D}">
      <dgm:prSet custT="1"/>
      <dgm:spPr/>
      <dgm:t>
        <a:bodyPr/>
        <a:lstStyle/>
        <a:p>
          <a:r>
            <a:rPr lang="fr-FR" sz="1600" dirty="0"/>
            <a:t>Evaluation</a:t>
          </a:r>
        </a:p>
      </dgm:t>
    </dgm:pt>
    <dgm:pt modelId="{331325BB-C4C6-494D-965B-71A5FE65A38F}" type="parTrans" cxnId="{1EA5C7ED-56C8-4775-AB72-6F5E04EA96B1}">
      <dgm:prSet/>
      <dgm:spPr/>
      <dgm:t>
        <a:bodyPr/>
        <a:lstStyle/>
        <a:p>
          <a:endParaRPr lang="fr-FR" sz="1800"/>
        </a:p>
      </dgm:t>
    </dgm:pt>
    <dgm:pt modelId="{CC561807-D888-4456-998B-A2B7FF8747F7}" type="sibTrans" cxnId="{1EA5C7ED-56C8-4775-AB72-6F5E04EA96B1}">
      <dgm:prSet/>
      <dgm:spPr/>
      <dgm:t>
        <a:bodyPr/>
        <a:lstStyle/>
        <a:p>
          <a:endParaRPr lang="fr-FR" sz="1800"/>
        </a:p>
      </dgm:t>
    </dgm:pt>
    <dgm:pt modelId="{F9F7A49C-9662-4EA5-9A0B-AD2C18AB409A}" type="pres">
      <dgm:prSet presAssocID="{671EA5CA-B941-485C-AB42-B7BB2AD3688A}" presName="Name0" presStyleCnt="0">
        <dgm:presLayoutVars>
          <dgm:dir/>
          <dgm:resizeHandles val="exact"/>
        </dgm:presLayoutVars>
      </dgm:prSet>
      <dgm:spPr/>
    </dgm:pt>
    <dgm:pt modelId="{5282849E-2F5A-45DE-B5CA-A9679EA43639}" type="pres">
      <dgm:prSet presAssocID="{671EA5CA-B941-485C-AB42-B7BB2AD3688A}" presName="arrow" presStyleLbl="bgShp" presStyleIdx="0" presStyleCnt="1"/>
      <dgm:spPr/>
    </dgm:pt>
    <dgm:pt modelId="{5AD39B53-6C5C-4304-8BF1-2D043B4F796F}" type="pres">
      <dgm:prSet presAssocID="{671EA5CA-B941-485C-AB42-B7BB2AD3688A}" presName="points" presStyleCnt="0"/>
      <dgm:spPr/>
    </dgm:pt>
    <dgm:pt modelId="{061B9D7D-53C3-478E-858F-476A8BB198CF}" type="pres">
      <dgm:prSet presAssocID="{2FF42E4C-19D9-4234-B25E-9B2EB5E7DA93}" presName="compositeA" presStyleCnt="0"/>
      <dgm:spPr/>
    </dgm:pt>
    <dgm:pt modelId="{6BB2C1C5-E513-46BA-8206-08B7656A5289}" type="pres">
      <dgm:prSet presAssocID="{2FF42E4C-19D9-4234-B25E-9B2EB5E7DA93}" presName="textA" presStyleLbl="revTx" presStyleIdx="0" presStyleCnt="6" custScaleX="395969" custLinFactNeighborX="-2513">
        <dgm:presLayoutVars>
          <dgm:bulletEnabled val="1"/>
        </dgm:presLayoutVars>
      </dgm:prSet>
      <dgm:spPr/>
    </dgm:pt>
    <dgm:pt modelId="{082103A3-F022-46AE-BD47-F0DD926C411B}" type="pres">
      <dgm:prSet presAssocID="{2FF42E4C-19D9-4234-B25E-9B2EB5E7DA93}" presName="circleA" presStyleLbl="node1" presStyleIdx="0" presStyleCnt="6"/>
      <dgm:spPr/>
    </dgm:pt>
    <dgm:pt modelId="{3643390D-747A-4A24-A538-AC6D8BAD4701}" type="pres">
      <dgm:prSet presAssocID="{2FF42E4C-19D9-4234-B25E-9B2EB5E7DA93}" presName="spaceA" presStyleCnt="0"/>
      <dgm:spPr/>
    </dgm:pt>
    <dgm:pt modelId="{9E41B332-62C9-4988-B8ED-0A5FE4B44173}" type="pres">
      <dgm:prSet presAssocID="{D64FBE66-A0BA-42A0-B3D5-39B720416C49}" presName="space" presStyleCnt="0"/>
      <dgm:spPr/>
    </dgm:pt>
    <dgm:pt modelId="{7262E7E2-28B2-44EC-B3B4-C866E862EE8B}" type="pres">
      <dgm:prSet presAssocID="{BAE94A78-AD3E-476F-B681-4166269729BD}" presName="compositeB" presStyleCnt="0"/>
      <dgm:spPr/>
    </dgm:pt>
    <dgm:pt modelId="{4202945F-4F83-4B11-8E03-668FADCB87D3}" type="pres">
      <dgm:prSet presAssocID="{BAE94A78-AD3E-476F-B681-4166269729BD}" presName="textB" presStyleLbl="revTx" presStyleIdx="1" presStyleCnt="6" custScaleX="386300" custLinFactNeighborX="-14124">
        <dgm:presLayoutVars>
          <dgm:bulletEnabled val="1"/>
        </dgm:presLayoutVars>
      </dgm:prSet>
      <dgm:spPr/>
    </dgm:pt>
    <dgm:pt modelId="{C1D07BF2-9AEB-416F-96D0-94C3947CB811}" type="pres">
      <dgm:prSet presAssocID="{BAE94A78-AD3E-476F-B681-4166269729BD}" presName="circleB" presStyleLbl="node1" presStyleIdx="1" presStyleCnt="6"/>
      <dgm:spPr/>
    </dgm:pt>
    <dgm:pt modelId="{6B80C0E2-859E-4910-8EFE-4B7265E8A8A0}" type="pres">
      <dgm:prSet presAssocID="{BAE94A78-AD3E-476F-B681-4166269729BD}" presName="spaceB" presStyleCnt="0"/>
      <dgm:spPr/>
    </dgm:pt>
    <dgm:pt modelId="{D1AEE3C9-84F2-473B-A5C9-1EAC828BB25E}" type="pres">
      <dgm:prSet presAssocID="{F1EEDB77-3AD3-4A20-A18E-5EAD13781CB0}" presName="space" presStyleCnt="0"/>
      <dgm:spPr/>
    </dgm:pt>
    <dgm:pt modelId="{881642F2-A56D-45E8-BF0C-BAAEEAF73BA2}" type="pres">
      <dgm:prSet presAssocID="{EE723533-B7E0-462E-A4C7-A88CA16D5066}" presName="compositeA" presStyleCnt="0"/>
      <dgm:spPr/>
    </dgm:pt>
    <dgm:pt modelId="{66436A55-F658-4D6C-831A-3E0D0B629EDA}" type="pres">
      <dgm:prSet presAssocID="{EE723533-B7E0-462E-A4C7-A88CA16D5066}" presName="textA" presStyleLbl="revTx" presStyleIdx="2" presStyleCnt="6" custScaleX="240635">
        <dgm:presLayoutVars>
          <dgm:bulletEnabled val="1"/>
        </dgm:presLayoutVars>
      </dgm:prSet>
      <dgm:spPr/>
    </dgm:pt>
    <dgm:pt modelId="{63AF79ED-AB75-4D5F-940D-D734D40DAC0C}" type="pres">
      <dgm:prSet presAssocID="{EE723533-B7E0-462E-A4C7-A88CA16D5066}" presName="circleA" presStyleLbl="node1" presStyleIdx="2" presStyleCnt="6"/>
      <dgm:spPr/>
    </dgm:pt>
    <dgm:pt modelId="{31E3F973-13CA-4C9C-A9EB-AFACE6E8199B}" type="pres">
      <dgm:prSet presAssocID="{EE723533-B7E0-462E-A4C7-A88CA16D5066}" presName="spaceA" presStyleCnt="0"/>
      <dgm:spPr/>
    </dgm:pt>
    <dgm:pt modelId="{8AF16789-5BA3-4F9C-8AA4-1E5F3680BCD9}" type="pres">
      <dgm:prSet presAssocID="{D315F55A-73D2-4611-AD43-49D590009932}" presName="space" presStyleCnt="0"/>
      <dgm:spPr/>
    </dgm:pt>
    <dgm:pt modelId="{197EBC79-8D4A-46AF-B0D9-F4E6213077EF}" type="pres">
      <dgm:prSet presAssocID="{FD41B079-8F49-4D6C-A5C1-4AC2042EEB5B}" presName="compositeB" presStyleCnt="0"/>
      <dgm:spPr/>
    </dgm:pt>
    <dgm:pt modelId="{CB1C2367-010C-4979-B53F-65F8FB623B2B}" type="pres">
      <dgm:prSet presAssocID="{FD41B079-8F49-4D6C-A5C1-4AC2042EEB5B}" presName="textB" presStyleLbl="revTx" presStyleIdx="3" presStyleCnt="6" custScaleX="331300">
        <dgm:presLayoutVars>
          <dgm:bulletEnabled val="1"/>
        </dgm:presLayoutVars>
      </dgm:prSet>
      <dgm:spPr/>
    </dgm:pt>
    <dgm:pt modelId="{70FFDD01-A6FC-459F-8487-CD53F43AB411}" type="pres">
      <dgm:prSet presAssocID="{FD41B079-8F49-4D6C-A5C1-4AC2042EEB5B}" presName="circleB" presStyleLbl="node1" presStyleIdx="3" presStyleCnt="6"/>
      <dgm:spPr/>
    </dgm:pt>
    <dgm:pt modelId="{DE7875FA-E973-4F82-981B-07650FFEDD60}" type="pres">
      <dgm:prSet presAssocID="{FD41B079-8F49-4D6C-A5C1-4AC2042EEB5B}" presName="spaceB" presStyleCnt="0"/>
      <dgm:spPr/>
    </dgm:pt>
    <dgm:pt modelId="{16E1AD0D-998C-41D4-B2C5-226B0FFE099B}" type="pres">
      <dgm:prSet presAssocID="{96C9A0B2-D9D0-4E78-9D57-4B3D8E41292D}" presName="space" presStyleCnt="0"/>
      <dgm:spPr/>
    </dgm:pt>
    <dgm:pt modelId="{DC9DEE0A-6115-4881-98A8-0271018C504B}" type="pres">
      <dgm:prSet presAssocID="{FEFDA1BC-A8A1-48BC-ACC2-D7CD71DB480D}" presName="compositeA" presStyleCnt="0"/>
      <dgm:spPr/>
    </dgm:pt>
    <dgm:pt modelId="{A6820E31-D488-46D0-9673-8B8445982150}" type="pres">
      <dgm:prSet presAssocID="{FEFDA1BC-A8A1-48BC-ACC2-D7CD71DB480D}" presName="textA" presStyleLbl="revTx" presStyleIdx="4" presStyleCnt="6" custScaleX="304036" custLinFactNeighborX="22091">
        <dgm:presLayoutVars>
          <dgm:bulletEnabled val="1"/>
        </dgm:presLayoutVars>
      </dgm:prSet>
      <dgm:spPr/>
    </dgm:pt>
    <dgm:pt modelId="{FA297B36-D39A-485E-85C3-4A32904F12D7}" type="pres">
      <dgm:prSet presAssocID="{FEFDA1BC-A8A1-48BC-ACC2-D7CD71DB480D}" presName="circleA" presStyleLbl="node1" presStyleIdx="4" presStyleCnt="6"/>
      <dgm:spPr/>
    </dgm:pt>
    <dgm:pt modelId="{1EC870D9-AE77-4A60-9B64-E5218B3BAE1C}" type="pres">
      <dgm:prSet presAssocID="{FEFDA1BC-A8A1-48BC-ACC2-D7CD71DB480D}" presName="spaceA" presStyleCnt="0"/>
      <dgm:spPr/>
    </dgm:pt>
    <dgm:pt modelId="{EAFA5187-8365-4860-BD17-E7AAC583D51E}" type="pres">
      <dgm:prSet presAssocID="{CC561807-D888-4456-998B-A2B7FF8747F7}" presName="space" presStyleCnt="0"/>
      <dgm:spPr/>
    </dgm:pt>
    <dgm:pt modelId="{B88E7EB7-8DBA-4870-AD1E-126129091EC9}" type="pres">
      <dgm:prSet presAssocID="{18554C9A-BC0B-413C-B33D-F400AB5DAE18}" presName="compositeB" presStyleCnt="0"/>
      <dgm:spPr/>
    </dgm:pt>
    <dgm:pt modelId="{20BD8E28-7236-4969-A164-E91C811B1F78}" type="pres">
      <dgm:prSet presAssocID="{18554C9A-BC0B-413C-B33D-F400AB5DAE18}" presName="textB" presStyleLbl="revTx" presStyleIdx="5" presStyleCnt="6" custScaleX="517996" custLinFactNeighborX="58973" custLinFactNeighborY="-2020">
        <dgm:presLayoutVars>
          <dgm:bulletEnabled val="1"/>
        </dgm:presLayoutVars>
      </dgm:prSet>
      <dgm:spPr/>
    </dgm:pt>
    <dgm:pt modelId="{984FED4F-EBD5-4C7B-B3E7-63F0BB4D4E33}" type="pres">
      <dgm:prSet presAssocID="{18554C9A-BC0B-413C-B33D-F400AB5DAE18}" presName="circleB" presStyleLbl="node1" presStyleIdx="5" presStyleCnt="6"/>
      <dgm:spPr/>
    </dgm:pt>
    <dgm:pt modelId="{11B007DA-1A7F-46C2-9351-32B4D574275C}" type="pres">
      <dgm:prSet presAssocID="{18554C9A-BC0B-413C-B33D-F400AB5DAE18}" presName="spaceB" presStyleCnt="0"/>
      <dgm:spPr/>
    </dgm:pt>
  </dgm:ptLst>
  <dgm:cxnLst>
    <dgm:cxn modelId="{B293A80C-71F0-4D1C-B968-0DFCBB070F3E}" type="presOf" srcId="{BAE94A78-AD3E-476F-B681-4166269729BD}" destId="{4202945F-4F83-4B11-8E03-668FADCB87D3}" srcOrd="0" destOrd="0" presId="urn:microsoft.com/office/officeart/2005/8/layout/hProcess11"/>
    <dgm:cxn modelId="{06AF482B-2CBE-4671-817E-37765B7C7D6E}" srcId="{671EA5CA-B941-485C-AB42-B7BB2AD3688A}" destId="{EE723533-B7E0-462E-A4C7-A88CA16D5066}" srcOrd="2" destOrd="0" parTransId="{BC7A78B3-619F-4A0D-9A40-4A10F0A892BF}" sibTransId="{D315F55A-73D2-4611-AD43-49D590009932}"/>
    <dgm:cxn modelId="{701F162F-2F81-4896-B614-A79F53466C69}" srcId="{671EA5CA-B941-485C-AB42-B7BB2AD3688A}" destId="{2FF42E4C-19D9-4234-B25E-9B2EB5E7DA93}" srcOrd="0" destOrd="0" parTransId="{18F01F04-1490-4921-BCDB-AC812E10DAB8}" sibTransId="{D64FBE66-A0BA-42A0-B3D5-39B720416C49}"/>
    <dgm:cxn modelId="{9FB5583A-3B92-4A0E-9A2B-38661865F01B}" type="presOf" srcId="{FEFDA1BC-A8A1-48BC-ACC2-D7CD71DB480D}" destId="{A6820E31-D488-46D0-9673-8B8445982150}" srcOrd="0" destOrd="0" presId="urn:microsoft.com/office/officeart/2005/8/layout/hProcess11"/>
    <dgm:cxn modelId="{967C453C-D448-4809-89F1-8D0176D28EAA}" type="presOf" srcId="{671EA5CA-B941-485C-AB42-B7BB2AD3688A}" destId="{F9F7A49C-9662-4EA5-9A0B-AD2C18AB409A}" srcOrd="0" destOrd="0" presId="urn:microsoft.com/office/officeart/2005/8/layout/hProcess11"/>
    <dgm:cxn modelId="{DE93BE63-2D02-4B66-BC44-67AC7D743489}" srcId="{671EA5CA-B941-485C-AB42-B7BB2AD3688A}" destId="{FD41B079-8F49-4D6C-A5C1-4AC2042EEB5B}" srcOrd="3" destOrd="0" parTransId="{432A4592-0CA3-4782-9663-06F06BA2B180}" sibTransId="{96C9A0B2-D9D0-4E78-9D57-4B3D8E41292D}"/>
    <dgm:cxn modelId="{D0E7F463-B8BB-46F5-8FEE-168B760C5E27}" type="presOf" srcId="{EE723533-B7E0-462E-A4C7-A88CA16D5066}" destId="{66436A55-F658-4D6C-831A-3E0D0B629EDA}" srcOrd="0" destOrd="0" presId="urn:microsoft.com/office/officeart/2005/8/layout/hProcess11"/>
    <dgm:cxn modelId="{46920090-A99A-4292-B293-2733B7DEF9F9}" srcId="{671EA5CA-B941-485C-AB42-B7BB2AD3688A}" destId="{BAE94A78-AD3E-476F-B681-4166269729BD}" srcOrd="1" destOrd="0" parTransId="{412E9CB1-E574-439A-ABB8-CC788D9B4F10}" sibTransId="{F1EEDB77-3AD3-4A20-A18E-5EAD13781CB0}"/>
    <dgm:cxn modelId="{F16BEA9F-4DE0-42E8-AA3B-8EE8F0FA7375}" srcId="{671EA5CA-B941-485C-AB42-B7BB2AD3688A}" destId="{18554C9A-BC0B-413C-B33D-F400AB5DAE18}" srcOrd="5" destOrd="0" parTransId="{0FE03210-42D6-4C77-AEFA-CBD72EE68ADC}" sibTransId="{525B593A-5B8F-470A-8220-E4E55A1364D5}"/>
    <dgm:cxn modelId="{77FA53B3-9D62-4241-8A81-3D7F98CA2661}" type="presOf" srcId="{18554C9A-BC0B-413C-B33D-F400AB5DAE18}" destId="{20BD8E28-7236-4969-A164-E91C811B1F78}" srcOrd="0" destOrd="0" presId="urn:microsoft.com/office/officeart/2005/8/layout/hProcess11"/>
    <dgm:cxn modelId="{B64265BC-A086-44C4-831B-35E42890E080}" type="presOf" srcId="{2FF42E4C-19D9-4234-B25E-9B2EB5E7DA93}" destId="{6BB2C1C5-E513-46BA-8206-08B7656A5289}" srcOrd="0" destOrd="0" presId="urn:microsoft.com/office/officeart/2005/8/layout/hProcess11"/>
    <dgm:cxn modelId="{536386CD-5FC2-45A4-B30B-AF71D08D1351}" type="presOf" srcId="{FD41B079-8F49-4D6C-A5C1-4AC2042EEB5B}" destId="{CB1C2367-010C-4979-B53F-65F8FB623B2B}" srcOrd="0" destOrd="0" presId="urn:microsoft.com/office/officeart/2005/8/layout/hProcess11"/>
    <dgm:cxn modelId="{1EA5C7ED-56C8-4775-AB72-6F5E04EA96B1}" srcId="{671EA5CA-B941-485C-AB42-B7BB2AD3688A}" destId="{FEFDA1BC-A8A1-48BC-ACC2-D7CD71DB480D}" srcOrd="4" destOrd="0" parTransId="{331325BB-C4C6-494D-965B-71A5FE65A38F}" sibTransId="{CC561807-D888-4456-998B-A2B7FF8747F7}"/>
    <dgm:cxn modelId="{30D1CDD7-D225-4A4C-BE00-C71B00662CB5}" type="presParOf" srcId="{F9F7A49C-9662-4EA5-9A0B-AD2C18AB409A}" destId="{5282849E-2F5A-45DE-B5CA-A9679EA43639}" srcOrd="0" destOrd="0" presId="urn:microsoft.com/office/officeart/2005/8/layout/hProcess11"/>
    <dgm:cxn modelId="{B3C6A6D0-5DAE-48EC-BC52-5F28BD3225D5}" type="presParOf" srcId="{F9F7A49C-9662-4EA5-9A0B-AD2C18AB409A}" destId="{5AD39B53-6C5C-4304-8BF1-2D043B4F796F}" srcOrd="1" destOrd="0" presId="urn:microsoft.com/office/officeart/2005/8/layout/hProcess11"/>
    <dgm:cxn modelId="{C729439E-C2AC-4F35-BC7D-A4A3FB377486}" type="presParOf" srcId="{5AD39B53-6C5C-4304-8BF1-2D043B4F796F}" destId="{061B9D7D-53C3-478E-858F-476A8BB198CF}" srcOrd="0" destOrd="0" presId="urn:microsoft.com/office/officeart/2005/8/layout/hProcess11"/>
    <dgm:cxn modelId="{B795FD02-CCC2-40FD-B4F9-67B51CA37007}" type="presParOf" srcId="{061B9D7D-53C3-478E-858F-476A8BB198CF}" destId="{6BB2C1C5-E513-46BA-8206-08B7656A5289}" srcOrd="0" destOrd="0" presId="urn:microsoft.com/office/officeart/2005/8/layout/hProcess11"/>
    <dgm:cxn modelId="{4D2B8C12-B370-4599-A038-D9FBBDA843D3}" type="presParOf" srcId="{061B9D7D-53C3-478E-858F-476A8BB198CF}" destId="{082103A3-F022-46AE-BD47-F0DD926C411B}" srcOrd="1" destOrd="0" presId="urn:microsoft.com/office/officeart/2005/8/layout/hProcess11"/>
    <dgm:cxn modelId="{D6F6DA66-4E25-47FB-A3D1-C56523A4AE2A}" type="presParOf" srcId="{061B9D7D-53C3-478E-858F-476A8BB198CF}" destId="{3643390D-747A-4A24-A538-AC6D8BAD4701}" srcOrd="2" destOrd="0" presId="urn:microsoft.com/office/officeart/2005/8/layout/hProcess11"/>
    <dgm:cxn modelId="{4914F16B-ADD0-4C72-BDD5-41C9059F3DB1}" type="presParOf" srcId="{5AD39B53-6C5C-4304-8BF1-2D043B4F796F}" destId="{9E41B332-62C9-4988-B8ED-0A5FE4B44173}" srcOrd="1" destOrd="0" presId="urn:microsoft.com/office/officeart/2005/8/layout/hProcess11"/>
    <dgm:cxn modelId="{6F48B2E6-60A2-4741-86B6-30551C79E334}" type="presParOf" srcId="{5AD39B53-6C5C-4304-8BF1-2D043B4F796F}" destId="{7262E7E2-28B2-44EC-B3B4-C866E862EE8B}" srcOrd="2" destOrd="0" presId="urn:microsoft.com/office/officeart/2005/8/layout/hProcess11"/>
    <dgm:cxn modelId="{00BD1710-2445-4AEB-9100-471696F32624}" type="presParOf" srcId="{7262E7E2-28B2-44EC-B3B4-C866E862EE8B}" destId="{4202945F-4F83-4B11-8E03-668FADCB87D3}" srcOrd="0" destOrd="0" presId="urn:microsoft.com/office/officeart/2005/8/layout/hProcess11"/>
    <dgm:cxn modelId="{C68462CD-E128-491C-A6C4-8D6378A62B5D}" type="presParOf" srcId="{7262E7E2-28B2-44EC-B3B4-C866E862EE8B}" destId="{C1D07BF2-9AEB-416F-96D0-94C3947CB811}" srcOrd="1" destOrd="0" presId="urn:microsoft.com/office/officeart/2005/8/layout/hProcess11"/>
    <dgm:cxn modelId="{E1F72CCB-D1BA-4C88-861B-08A3B9BB73C2}" type="presParOf" srcId="{7262E7E2-28B2-44EC-B3B4-C866E862EE8B}" destId="{6B80C0E2-859E-4910-8EFE-4B7265E8A8A0}" srcOrd="2" destOrd="0" presId="urn:microsoft.com/office/officeart/2005/8/layout/hProcess11"/>
    <dgm:cxn modelId="{9CFEA475-B2DA-41F1-A586-F26C65F46CDB}" type="presParOf" srcId="{5AD39B53-6C5C-4304-8BF1-2D043B4F796F}" destId="{D1AEE3C9-84F2-473B-A5C9-1EAC828BB25E}" srcOrd="3" destOrd="0" presId="urn:microsoft.com/office/officeart/2005/8/layout/hProcess11"/>
    <dgm:cxn modelId="{BF55E638-7CB1-4749-8C65-DE1D2A74E252}" type="presParOf" srcId="{5AD39B53-6C5C-4304-8BF1-2D043B4F796F}" destId="{881642F2-A56D-45E8-BF0C-BAAEEAF73BA2}" srcOrd="4" destOrd="0" presId="urn:microsoft.com/office/officeart/2005/8/layout/hProcess11"/>
    <dgm:cxn modelId="{7AEE51C2-CEF3-476E-AB79-DDA0FE07FF59}" type="presParOf" srcId="{881642F2-A56D-45E8-BF0C-BAAEEAF73BA2}" destId="{66436A55-F658-4D6C-831A-3E0D0B629EDA}" srcOrd="0" destOrd="0" presId="urn:microsoft.com/office/officeart/2005/8/layout/hProcess11"/>
    <dgm:cxn modelId="{C695C56A-D81C-44D2-9F80-C76D2FEB095E}" type="presParOf" srcId="{881642F2-A56D-45E8-BF0C-BAAEEAF73BA2}" destId="{63AF79ED-AB75-4D5F-940D-D734D40DAC0C}" srcOrd="1" destOrd="0" presId="urn:microsoft.com/office/officeart/2005/8/layout/hProcess11"/>
    <dgm:cxn modelId="{6493ACD0-B161-4361-B547-DCA23F38C7BC}" type="presParOf" srcId="{881642F2-A56D-45E8-BF0C-BAAEEAF73BA2}" destId="{31E3F973-13CA-4C9C-A9EB-AFACE6E8199B}" srcOrd="2" destOrd="0" presId="urn:microsoft.com/office/officeart/2005/8/layout/hProcess11"/>
    <dgm:cxn modelId="{0E560AC1-D0F0-4B0E-9BDC-E9CF6614CD04}" type="presParOf" srcId="{5AD39B53-6C5C-4304-8BF1-2D043B4F796F}" destId="{8AF16789-5BA3-4F9C-8AA4-1E5F3680BCD9}" srcOrd="5" destOrd="0" presId="urn:microsoft.com/office/officeart/2005/8/layout/hProcess11"/>
    <dgm:cxn modelId="{5DA08BBA-539D-4015-8205-C410364186BC}" type="presParOf" srcId="{5AD39B53-6C5C-4304-8BF1-2D043B4F796F}" destId="{197EBC79-8D4A-46AF-B0D9-F4E6213077EF}" srcOrd="6" destOrd="0" presId="urn:microsoft.com/office/officeart/2005/8/layout/hProcess11"/>
    <dgm:cxn modelId="{63801AAC-93DE-4E42-91CF-291122D014D1}" type="presParOf" srcId="{197EBC79-8D4A-46AF-B0D9-F4E6213077EF}" destId="{CB1C2367-010C-4979-B53F-65F8FB623B2B}" srcOrd="0" destOrd="0" presId="urn:microsoft.com/office/officeart/2005/8/layout/hProcess11"/>
    <dgm:cxn modelId="{AAB9ED74-67CD-4A1C-A587-E4A6D06BEB4F}" type="presParOf" srcId="{197EBC79-8D4A-46AF-B0D9-F4E6213077EF}" destId="{70FFDD01-A6FC-459F-8487-CD53F43AB411}" srcOrd="1" destOrd="0" presId="urn:microsoft.com/office/officeart/2005/8/layout/hProcess11"/>
    <dgm:cxn modelId="{97E8BCD1-A1FF-4A64-847C-B7D67FD63FAD}" type="presParOf" srcId="{197EBC79-8D4A-46AF-B0D9-F4E6213077EF}" destId="{DE7875FA-E973-4F82-981B-07650FFEDD60}" srcOrd="2" destOrd="0" presId="urn:microsoft.com/office/officeart/2005/8/layout/hProcess11"/>
    <dgm:cxn modelId="{88DB922A-3034-49B8-9E7C-9C6D62C7F9E8}" type="presParOf" srcId="{5AD39B53-6C5C-4304-8BF1-2D043B4F796F}" destId="{16E1AD0D-998C-41D4-B2C5-226B0FFE099B}" srcOrd="7" destOrd="0" presId="urn:microsoft.com/office/officeart/2005/8/layout/hProcess11"/>
    <dgm:cxn modelId="{53F9C80F-458A-438B-B638-4CAA67175F41}" type="presParOf" srcId="{5AD39B53-6C5C-4304-8BF1-2D043B4F796F}" destId="{DC9DEE0A-6115-4881-98A8-0271018C504B}" srcOrd="8" destOrd="0" presId="urn:microsoft.com/office/officeart/2005/8/layout/hProcess11"/>
    <dgm:cxn modelId="{2371A723-C1C8-4731-9DCC-D602C4031591}" type="presParOf" srcId="{DC9DEE0A-6115-4881-98A8-0271018C504B}" destId="{A6820E31-D488-46D0-9673-8B8445982150}" srcOrd="0" destOrd="0" presId="urn:microsoft.com/office/officeart/2005/8/layout/hProcess11"/>
    <dgm:cxn modelId="{D8A0A9D9-3AAD-401F-AB55-DCF40D970A59}" type="presParOf" srcId="{DC9DEE0A-6115-4881-98A8-0271018C504B}" destId="{FA297B36-D39A-485E-85C3-4A32904F12D7}" srcOrd="1" destOrd="0" presId="urn:microsoft.com/office/officeart/2005/8/layout/hProcess11"/>
    <dgm:cxn modelId="{9BB0E249-4D14-404C-99B2-856EE9C9B773}" type="presParOf" srcId="{DC9DEE0A-6115-4881-98A8-0271018C504B}" destId="{1EC870D9-AE77-4A60-9B64-E5218B3BAE1C}" srcOrd="2" destOrd="0" presId="urn:microsoft.com/office/officeart/2005/8/layout/hProcess11"/>
    <dgm:cxn modelId="{EE3CA489-B176-42EB-B801-9BCE3C77EE9F}" type="presParOf" srcId="{5AD39B53-6C5C-4304-8BF1-2D043B4F796F}" destId="{EAFA5187-8365-4860-BD17-E7AAC583D51E}" srcOrd="9" destOrd="0" presId="urn:microsoft.com/office/officeart/2005/8/layout/hProcess11"/>
    <dgm:cxn modelId="{0BAFE09F-CB47-4EA1-9C0A-67728F4EACBC}" type="presParOf" srcId="{5AD39B53-6C5C-4304-8BF1-2D043B4F796F}" destId="{B88E7EB7-8DBA-4870-AD1E-126129091EC9}" srcOrd="10" destOrd="0" presId="urn:microsoft.com/office/officeart/2005/8/layout/hProcess11"/>
    <dgm:cxn modelId="{D24D1366-6DC5-45A7-B6D9-4E8FBC371E1C}" type="presParOf" srcId="{B88E7EB7-8DBA-4870-AD1E-126129091EC9}" destId="{20BD8E28-7236-4969-A164-E91C811B1F78}" srcOrd="0" destOrd="0" presId="urn:microsoft.com/office/officeart/2005/8/layout/hProcess11"/>
    <dgm:cxn modelId="{451F8E1F-25D8-438B-968E-C68FECD392D8}" type="presParOf" srcId="{B88E7EB7-8DBA-4870-AD1E-126129091EC9}" destId="{984FED4F-EBD5-4C7B-B3E7-63F0BB4D4E33}" srcOrd="1" destOrd="0" presId="urn:microsoft.com/office/officeart/2005/8/layout/hProcess11"/>
    <dgm:cxn modelId="{4FC4E015-D7AA-4741-8DDE-9994133530D6}" type="presParOf" srcId="{B88E7EB7-8DBA-4870-AD1E-126129091EC9}" destId="{11B007DA-1A7F-46C2-9351-32B4D574275C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82849E-2F5A-45DE-B5CA-A9679EA43639}">
      <dsp:nvSpPr>
        <dsp:cNvPr id="0" name=""/>
        <dsp:cNvSpPr/>
      </dsp:nvSpPr>
      <dsp:spPr>
        <a:xfrm>
          <a:off x="0" y="452437"/>
          <a:ext cx="10906125" cy="603249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BB2C1C5-E513-46BA-8206-08B7656A5289}">
      <dsp:nvSpPr>
        <dsp:cNvPr id="0" name=""/>
        <dsp:cNvSpPr/>
      </dsp:nvSpPr>
      <dsp:spPr>
        <a:xfrm>
          <a:off x="0" y="0"/>
          <a:ext cx="1764928" cy="603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 dirty="0"/>
            <a:t>Datasets</a:t>
          </a:r>
        </a:p>
      </dsp:txBody>
      <dsp:txXfrm>
        <a:off x="0" y="0"/>
        <a:ext cx="1764928" cy="603249"/>
      </dsp:txXfrm>
    </dsp:sp>
    <dsp:sp modelId="{082103A3-F022-46AE-BD47-F0DD926C411B}">
      <dsp:nvSpPr>
        <dsp:cNvPr id="0" name=""/>
        <dsp:cNvSpPr/>
      </dsp:nvSpPr>
      <dsp:spPr>
        <a:xfrm>
          <a:off x="809096" y="678655"/>
          <a:ext cx="150812" cy="1508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02945F-4F83-4B11-8E03-668FADCB87D3}">
      <dsp:nvSpPr>
        <dsp:cNvPr id="0" name=""/>
        <dsp:cNvSpPr/>
      </dsp:nvSpPr>
      <dsp:spPr>
        <a:xfrm>
          <a:off x="1726298" y="904874"/>
          <a:ext cx="1721831" cy="603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Features extraction</a:t>
          </a:r>
        </a:p>
      </dsp:txBody>
      <dsp:txXfrm>
        <a:off x="1726298" y="904874"/>
        <a:ext cx="1721831" cy="603249"/>
      </dsp:txXfrm>
    </dsp:sp>
    <dsp:sp modelId="{C1D07BF2-9AEB-416F-96D0-94C3947CB811}">
      <dsp:nvSpPr>
        <dsp:cNvPr id="0" name=""/>
        <dsp:cNvSpPr/>
      </dsp:nvSpPr>
      <dsp:spPr>
        <a:xfrm>
          <a:off x="2574762" y="678655"/>
          <a:ext cx="150812" cy="1508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6436A55-F658-4D6C-831A-3E0D0B629EDA}">
      <dsp:nvSpPr>
        <dsp:cNvPr id="0" name=""/>
        <dsp:cNvSpPr/>
      </dsp:nvSpPr>
      <dsp:spPr>
        <a:xfrm>
          <a:off x="3533370" y="0"/>
          <a:ext cx="1072567" cy="603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 dirty="0"/>
            <a:t>Model</a:t>
          </a:r>
          <a:r>
            <a:rPr lang="en-US" sz="1600" kern="1200" baseline="0" noProof="0" dirty="0"/>
            <a:t> creation</a:t>
          </a:r>
          <a:endParaRPr lang="en-US" sz="1600" kern="1200" noProof="0" dirty="0"/>
        </a:p>
      </dsp:txBody>
      <dsp:txXfrm>
        <a:off x="3533370" y="0"/>
        <a:ext cx="1072567" cy="603249"/>
      </dsp:txXfrm>
    </dsp:sp>
    <dsp:sp modelId="{63AF79ED-AB75-4D5F-940D-D734D40DAC0C}">
      <dsp:nvSpPr>
        <dsp:cNvPr id="0" name=""/>
        <dsp:cNvSpPr/>
      </dsp:nvSpPr>
      <dsp:spPr>
        <a:xfrm>
          <a:off x="3994248" y="678655"/>
          <a:ext cx="150812" cy="1508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B1C2367-010C-4979-B53F-65F8FB623B2B}">
      <dsp:nvSpPr>
        <dsp:cNvPr id="0" name=""/>
        <dsp:cNvSpPr/>
      </dsp:nvSpPr>
      <dsp:spPr>
        <a:xfrm>
          <a:off x="4628224" y="904874"/>
          <a:ext cx="1476683" cy="603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Training</a:t>
          </a:r>
        </a:p>
      </dsp:txBody>
      <dsp:txXfrm>
        <a:off x="4628224" y="904874"/>
        <a:ext cx="1476683" cy="603249"/>
      </dsp:txXfrm>
    </dsp:sp>
    <dsp:sp modelId="{70FFDD01-A6FC-459F-8487-CD53F43AB411}">
      <dsp:nvSpPr>
        <dsp:cNvPr id="0" name=""/>
        <dsp:cNvSpPr/>
      </dsp:nvSpPr>
      <dsp:spPr>
        <a:xfrm>
          <a:off x="5291160" y="678655"/>
          <a:ext cx="150812" cy="1508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6820E31-D488-46D0-9673-8B8445982150}">
      <dsp:nvSpPr>
        <dsp:cNvPr id="0" name=""/>
        <dsp:cNvSpPr/>
      </dsp:nvSpPr>
      <dsp:spPr>
        <a:xfrm>
          <a:off x="6225659" y="0"/>
          <a:ext cx="1355161" cy="603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/>
            <a:t>Evaluation</a:t>
          </a:r>
        </a:p>
      </dsp:txBody>
      <dsp:txXfrm>
        <a:off x="6225659" y="0"/>
        <a:ext cx="1355161" cy="603249"/>
      </dsp:txXfrm>
    </dsp:sp>
    <dsp:sp modelId="{FA297B36-D39A-485E-85C3-4A32904F12D7}">
      <dsp:nvSpPr>
        <dsp:cNvPr id="0" name=""/>
        <dsp:cNvSpPr/>
      </dsp:nvSpPr>
      <dsp:spPr>
        <a:xfrm>
          <a:off x="6729369" y="678655"/>
          <a:ext cx="150812" cy="1508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0BD8E28-7236-4969-A164-E91C811B1F78}">
      <dsp:nvSpPr>
        <dsp:cNvPr id="0" name=""/>
        <dsp:cNvSpPr/>
      </dsp:nvSpPr>
      <dsp:spPr>
        <a:xfrm>
          <a:off x="7767498" y="892688"/>
          <a:ext cx="2308832" cy="6032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noProof="0" dirty="0"/>
            <a:t>Inference</a:t>
          </a:r>
          <a:r>
            <a:rPr lang="en-US" sz="1600" kern="1200" baseline="0" noProof="0" dirty="0"/>
            <a:t> and visualization</a:t>
          </a:r>
          <a:endParaRPr lang="en-US" sz="1600" kern="1200" noProof="0" dirty="0"/>
        </a:p>
      </dsp:txBody>
      <dsp:txXfrm>
        <a:off x="7767498" y="892688"/>
        <a:ext cx="2308832" cy="603249"/>
      </dsp:txXfrm>
    </dsp:sp>
    <dsp:sp modelId="{984FED4F-EBD5-4C7B-B3E7-63F0BB4D4E33}">
      <dsp:nvSpPr>
        <dsp:cNvPr id="0" name=""/>
        <dsp:cNvSpPr/>
      </dsp:nvSpPr>
      <dsp:spPr>
        <a:xfrm>
          <a:off x="8583652" y="678655"/>
          <a:ext cx="150812" cy="150812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1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1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086365-1DE3-4206-8631-568DB8EFC2CA}" type="datetimeFigureOut">
              <a:rPr lang="en-US" smtClean="0"/>
              <a:t>2/28/2024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7E557C-9E66-43F1-9F87-179A985BA47D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3213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557C-9E66-43F1-9F87-179A985BA47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50841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endParaRPr lang="fr-FR" sz="1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557C-9E66-43F1-9F87-179A985BA47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3814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7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algn="l"/>
            <a:endParaRPr lang="en-US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2" name="Google Shape;172;p7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26354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7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algn="l"/>
            <a:endParaRPr lang="en-US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2" name="Google Shape;172;p7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901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7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algn="l"/>
            <a:endParaRPr lang="en-US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2" name="Google Shape;172;p7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57713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7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algn="l"/>
            <a:endParaRPr lang="en-US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2" name="Google Shape;172;p7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53272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7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algn="l"/>
            <a:endParaRPr lang="en-US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2" name="Google Shape;172;p7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44036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557C-9E66-43F1-9F87-179A985BA47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2490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7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algn="l"/>
            <a:endParaRPr lang="en-US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2" name="Google Shape;172;p7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24982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557C-9E66-43F1-9F87-179A985BA47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009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7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algn="l"/>
            <a:endParaRPr lang="en-US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2" name="Google Shape;172;p7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5961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557C-9E66-43F1-9F87-179A985BA47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950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7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algn="l"/>
            <a:endParaRPr lang="en-US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2" name="Google Shape;172;p7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82152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7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algn="l"/>
            <a:endParaRPr lang="en-US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2" name="Google Shape;172;p7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32301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557C-9E66-43F1-9F87-179A985BA47D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4193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7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algn="l"/>
            <a:endParaRPr lang="en-US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2" name="Google Shape;172;p7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20152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557C-9E66-43F1-9F87-179A985BA47D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1230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7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algn="l"/>
            <a:endParaRPr lang="en-US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2" name="Google Shape;172;p7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99229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7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algn="l"/>
            <a:endParaRPr lang="en-US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2" name="Google Shape;172;p7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77184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7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algn="l"/>
            <a:endParaRPr lang="en-US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2" name="Google Shape;172;p7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29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13993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7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algn="l"/>
            <a:endParaRPr lang="en-US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2" name="Google Shape;172;p7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382452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7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algn="l"/>
            <a:endParaRPr lang="en-US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2" name="Google Shape;172;p7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81945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557C-9E66-43F1-9F87-179A985BA47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02696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1" name="Google Shape;171;p7:notes"/>
          <p:cNvSpPr txBox="1">
            <a:spLocks noGrp="1"/>
          </p:cNvSpPr>
          <p:nvPr>
            <p:ph type="body" idx="1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t" anchorCtr="0">
            <a:noAutofit/>
          </a:bodyPr>
          <a:lstStyle/>
          <a:p>
            <a:pPr algn="l"/>
            <a:endParaRPr lang="en-US" sz="12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2" name="Google Shape;172;p7:notes"/>
          <p:cNvSpPr txBox="1">
            <a:spLocks noGrp="1"/>
          </p:cNvSpPr>
          <p:nvPr>
            <p:ph type="sldNum" idx="12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75" tIns="49525" rIns="99075" bIns="495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39096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557C-9E66-43F1-9F87-179A985BA47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06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557C-9E66-43F1-9F87-179A985BA47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160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endParaRPr lang="fr-FR" sz="1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557C-9E66-43F1-9F87-179A985BA47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6285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557C-9E66-43F1-9F87-179A985BA47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816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557C-9E66-43F1-9F87-179A985BA47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0900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endParaRPr lang="fr-FR" sz="12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7E557C-9E66-43F1-9F87-179A985BA47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1890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>
            <a:extLst>
              <a:ext uri="{FF2B5EF4-FFF2-40B4-BE49-F238E27FC236}">
                <a16:creationId xmlns:a16="http://schemas.microsoft.com/office/drawing/2014/main" id="{F9512BDE-EEA0-404B-8D45-8AA93D61DABC}"/>
              </a:ext>
            </a:extLst>
          </p:cNvPr>
          <p:cNvSpPr/>
          <p:nvPr userDrawn="1"/>
        </p:nvSpPr>
        <p:spPr>
          <a:xfrm flipH="1">
            <a:off x="-1" y="4450188"/>
            <a:ext cx="12192000" cy="2407811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E1223535-0F2F-6340-80B9-0B5D9364A13F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cap="all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noProof="0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23584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">
            <a:extLst>
              <a:ext uri="{FF2B5EF4-FFF2-40B4-BE49-F238E27FC236}">
                <a16:creationId xmlns:a16="http://schemas.microsoft.com/office/drawing/2014/main" id="{2773E1D8-C87F-EE46-8284-575DCA498E81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343884"/>
            <a:ext cx="10058400" cy="3760891"/>
          </a:xfrm>
          <a:noFill/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C429A40D-770E-C144-A5B5-6A4442C09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942871"/>
            <a:ext cx="10058400" cy="1289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/>
            </a:lvl1pPr>
          </a:lstStyle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2407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ido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>
            <a:extLst>
              <a:ext uri="{FF2B5EF4-FFF2-40B4-BE49-F238E27FC236}">
                <a16:creationId xmlns:a16="http://schemas.microsoft.com/office/drawing/2014/main" id="{202A34A5-A029-A246-82C6-D288185EB396}"/>
              </a:ext>
            </a:extLst>
          </p:cNvPr>
          <p:cNvSpPr/>
          <p:nvPr userDrawn="1"/>
        </p:nvSpPr>
        <p:spPr>
          <a:xfrm flipH="1">
            <a:off x="0" y="0"/>
            <a:ext cx="3351057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2773E1D8-C87F-EE46-8284-575DCA498E81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97280" y="2459736"/>
            <a:ext cx="9912096" cy="3760891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add video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C429A40D-770E-C144-A5B5-6A4442C09C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942871"/>
            <a:ext cx="10058400" cy="12893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/>
            </a:lvl1pPr>
          </a:lstStyle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64583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35FB147F-5DC4-B24C-B8CB-D3DA74290381}"/>
              </a:ext>
            </a:extLst>
          </p:cNvPr>
          <p:cNvSpPr/>
          <p:nvPr userDrawn="1"/>
        </p:nvSpPr>
        <p:spPr>
          <a:xfrm>
            <a:off x="1" y="3429000"/>
            <a:ext cx="12192000" cy="3429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A400A9BD-AA60-E24D-9FC2-722758C8C933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B9308E97-4F89-394E-856A-5B4EFCB2E73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7279" y="2163331"/>
            <a:ext cx="2919413" cy="2919413"/>
          </a:xfrm>
          <a:solidFill>
            <a:srgbClr val="EDEFF7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A50BECA0-8817-964B-AEDB-A45669684C3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59186" y="2163331"/>
            <a:ext cx="2919413" cy="2919413"/>
          </a:xfrm>
          <a:solidFill>
            <a:srgbClr val="EDEFF7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1" name="Picture Placeholder 3">
            <a:extLst>
              <a:ext uri="{FF2B5EF4-FFF2-40B4-BE49-F238E27FC236}">
                <a16:creationId xmlns:a16="http://schemas.microsoft.com/office/drawing/2014/main" id="{EF399F4D-B67A-4C4B-BCF3-36FE110603F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21093" y="2163331"/>
            <a:ext cx="2919413" cy="2919413"/>
          </a:xfrm>
          <a:solidFill>
            <a:srgbClr val="EDEFF7"/>
          </a:solidFill>
        </p:spPr>
        <p:txBody>
          <a:bodyPr anchor="ctr"/>
          <a:lstStyle>
            <a:lvl1pPr algn="ctr">
              <a:defRPr/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08305C84-E25F-EC49-8F2B-4C0181FD3AB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97279" y="5257321"/>
            <a:ext cx="2919413" cy="583534"/>
          </a:xfrm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Name Goes Here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A57A1FCE-E6BF-3747-9D43-42DBA6656EC0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666773" y="5257321"/>
            <a:ext cx="2919413" cy="583534"/>
          </a:xfrm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Name Goes Here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5B4B74C8-96E7-684F-91B9-8CE56CD10F1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236267" y="5257321"/>
            <a:ext cx="2919413" cy="583534"/>
          </a:xfrm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Name Goes Here</a:t>
            </a:r>
          </a:p>
        </p:txBody>
      </p:sp>
      <p:sp>
        <p:nvSpPr>
          <p:cNvPr id="25" name="Title Placeholder 1">
            <a:extLst>
              <a:ext uri="{FF2B5EF4-FFF2-40B4-BE49-F238E27FC236}">
                <a16:creationId xmlns:a16="http://schemas.microsoft.com/office/drawing/2014/main" id="{D522564E-B348-544F-A8E5-CFCAFA48B5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1268337"/>
            <a:ext cx="1005840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/>
            </a:lvl1pPr>
          </a:lstStyle>
          <a:p>
            <a:r>
              <a:rPr lang="en-US" noProof="0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188907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05BFC727-5650-B049-AA2A-2511C08FB35B}"/>
              </a:ext>
            </a:extLst>
          </p:cNvPr>
          <p:cNvSpPr/>
          <p:nvPr userDrawn="1"/>
        </p:nvSpPr>
        <p:spPr>
          <a:xfrm flipH="1">
            <a:off x="0" y="0"/>
            <a:ext cx="1195754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E700C598-C823-744D-BE16-5114B7625057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21BED569-C9C5-8F4D-A42A-ED4914579D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24550" y="633875"/>
            <a:ext cx="5632450" cy="5591175"/>
          </a:xfrm>
          <a:solidFill>
            <a:schemeClr val="tx2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ACB6E588-2EB7-9A41-A93A-7757596EF9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942870"/>
            <a:ext cx="4157296" cy="12927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cap="all" baseline="0"/>
            </a:lvl1pPr>
          </a:lstStyle>
          <a:p>
            <a:r>
              <a:rPr lang="en-US" noProof="0" dirty="0"/>
              <a:t>Title goes here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A6C0FE70-F6BB-3D40-AD3C-E704CABE49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281657"/>
            <a:ext cx="4157296" cy="3633471"/>
          </a:xfrm>
        </p:spPr>
        <p:txBody>
          <a:bodyPr>
            <a:normAutofit/>
          </a:bodyPr>
          <a:lstStyle>
            <a:lvl1pPr marL="0" indent="0">
              <a:buClr>
                <a:schemeClr val="tx1"/>
              </a:buClr>
              <a:buNone/>
              <a:defRPr sz="1600">
                <a:solidFill>
                  <a:schemeClr val="tx1"/>
                </a:solidFill>
              </a:defRPr>
            </a:lvl1pPr>
            <a:lvl2pPr marL="201168" indent="0">
              <a:buClr>
                <a:schemeClr val="tx1"/>
              </a:buClr>
              <a:buFont typeface="Arial" panose="020B0604020202020204" pitchFamily="34" charset="0"/>
              <a:buNone/>
              <a:defRPr sz="1400">
                <a:solidFill>
                  <a:schemeClr val="tx1"/>
                </a:solidFill>
              </a:defRPr>
            </a:lvl2pPr>
            <a:lvl3pPr marL="384048" indent="0">
              <a:buClr>
                <a:schemeClr val="tx1"/>
              </a:buClr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3pPr>
            <a:lvl4pPr marL="566928" indent="0">
              <a:buClr>
                <a:schemeClr val="tx1"/>
              </a:buClr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4pPr>
            <a:lvl5pPr marL="749808" indent="0">
              <a:buClr>
                <a:schemeClr val="tx1"/>
              </a:buClr>
              <a:buFont typeface="Arial" panose="020B0604020202020204" pitchFamily="34" charset="0"/>
              <a:buNone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01714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noProof="0" smtClean="0"/>
              <a:t>2/28/2024</a:t>
            </a:fld>
            <a:endParaRPr lang="en-US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‹N°›</a:t>
            </a:fld>
            <a:endParaRPr lang="en-US" noProof="0" dirty="0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0AB10FFC-D586-994D-8D3D-F4042255CB72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C7B0C08A-E831-D242-B2CE-2DEB004F982F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05C2191-88F7-4148-96FD-E129F707E038}"/>
              </a:ext>
            </a:extLst>
          </p:cNvPr>
          <p:cNvCxnSpPr/>
          <p:nvPr userDrawn="1"/>
        </p:nvCxnSpPr>
        <p:spPr>
          <a:xfrm>
            <a:off x="6818393" y="999565"/>
            <a:ext cx="0" cy="485887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61FB2196-E251-5A40-86F7-6092CEBFA1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0" y="3135207"/>
            <a:ext cx="5460992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4800" cap="all" baseline="0"/>
            </a:lvl1pPr>
          </a:lstStyle>
          <a:p>
            <a:r>
              <a:rPr lang="en-US" noProof="0" dirty="0"/>
              <a:t>Title goes here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C2FACD1B-0D9C-A547-98A0-D66C341D3D74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540794" y="831286"/>
            <a:ext cx="4016206" cy="5195425"/>
          </a:xfrm>
        </p:spPr>
        <p:txBody>
          <a:bodyPr anchor="ctr">
            <a:normAutofit/>
          </a:bodyPr>
          <a:lstStyle>
            <a:lvl1pPr marL="342900" indent="-342900"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</a:defRPr>
            </a:lvl1pPr>
            <a:lvl2pPr marL="544068" indent="-342900">
              <a:buClr>
                <a:schemeClr val="tx1"/>
              </a:buClr>
              <a:buFont typeface="+mj-lt"/>
              <a:buAutoNum type="arabicPeriod"/>
              <a:defRPr sz="1400"/>
            </a:lvl2pPr>
            <a:lvl3pPr marL="612648" indent="-228600">
              <a:buClr>
                <a:schemeClr val="tx1"/>
              </a:buClr>
              <a:buFont typeface="+mj-lt"/>
              <a:buAutoNum type="arabicPeriod"/>
              <a:defRPr sz="1100"/>
            </a:lvl3pPr>
            <a:lvl4pPr marL="795528" indent="-228600">
              <a:buClr>
                <a:schemeClr val="tx1"/>
              </a:buClr>
              <a:buFont typeface="+mj-lt"/>
              <a:buAutoNum type="arabicPeriod"/>
              <a:defRPr sz="1100"/>
            </a:lvl4pPr>
            <a:lvl5pPr marL="978408" indent="-228600">
              <a:buClr>
                <a:schemeClr val="tx1"/>
              </a:buClr>
              <a:buFont typeface="+mj-lt"/>
              <a:buAutoNum type="arabicPeriod"/>
              <a:defRPr sz="1100"/>
            </a:lvl5pPr>
          </a:lstStyle>
          <a:p>
            <a:pPr lvl="0"/>
            <a:r>
              <a:rPr lang="en-US" noProof="0" dirty="0"/>
              <a:t>Quote Goes Here</a:t>
            </a:r>
          </a:p>
        </p:txBody>
      </p:sp>
    </p:spTree>
    <p:extLst>
      <p:ext uri="{BB962C8B-B14F-4D97-AF65-F5344CB8AC3E}">
        <p14:creationId xmlns:p14="http://schemas.microsoft.com/office/powerpoint/2010/main" val="4184935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noProof="0" smtClean="0"/>
              <a:t>2/28/2024</a:t>
            </a:fld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noProof="0" smtClean="0"/>
              <a:t>‹N°›</a:t>
            </a:fld>
            <a:endParaRPr lang="en-US" noProof="0" dirty="0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AA314B25-B4AF-394E-BBDA-7E6BAD315F39}"/>
              </a:ext>
            </a:extLst>
          </p:cNvPr>
          <p:cNvSpPr/>
          <p:nvPr userDrawn="1"/>
        </p:nvSpPr>
        <p:spPr>
          <a:xfrm>
            <a:off x="3351057" y="0"/>
            <a:ext cx="8840943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737575EF-0D14-6140-A91B-260C9C9DFE41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2544261-8049-494B-A93D-BDFF1BB847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5000" y="3135207"/>
            <a:ext cx="4886854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cap="all" baseline="0"/>
            </a:lvl1pPr>
          </a:lstStyle>
          <a:p>
            <a:r>
              <a:rPr lang="en-US" noProof="0"/>
              <a:t>Title goes here</a:t>
            </a:r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9214786D-83EE-814C-A5E4-D0EC7D29D0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75829" y="633875"/>
            <a:ext cx="5981171" cy="5590250"/>
          </a:xfrm>
        </p:spPr>
        <p:txBody>
          <a:bodyPr anchor="ctr">
            <a:normAutofit/>
          </a:bodyPr>
          <a:lstStyle>
            <a:lvl1pPr marL="342900" indent="-342900">
              <a:lnSpc>
                <a:spcPts val="2000"/>
              </a:lnSpc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</a:defRPr>
            </a:lvl1pPr>
            <a:lvl2pPr marL="544068" indent="-342900">
              <a:lnSpc>
                <a:spcPts val="2000"/>
              </a:lnSpc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</a:defRPr>
            </a:lvl2pPr>
            <a:lvl3pPr marL="612648" indent="-228600">
              <a:lnSpc>
                <a:spcPts val="2000"/>
              </a:lnSpc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</a:defRPr>
            </a:lvl3pPr>
            <a:lvl4pPr marL="795528" indent="-228600">
              <a:lnSpc>
                <a:spcPts val="2000"/>
              </a:lnSpc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</a:defRPr>
            </a:lvl4pPr>
            <a:lvl5pPr marL="978408" indent="-228600">
              <a:lnSpc>
                <a:spcPts val="2000"/>
              </a:lnSpc>
              <a:buClr>
                <a:schemeClr val="tx1"/>
              </a:buClr>
              <a:buFont typeface="+mj-lt"/>
              <a:buAutoNum type="arabicPeriod"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9185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2E148DD3-DD87-154B-80B4-2421965D3C83}"/>
              </a:ext>
            </a:extLst>
          </p:cNvPr>
          <p:cNvSpPr/>
          <p:nvPr userDrawn="1"/>
        </p:nvSpPr>
        <p:spPr>
          <a:xfrm>
            <a:off x="1" y="1714500"/>
            <a:ext cx="12192000" cy="3429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742E4732-0E8F-7B46-BD08-0F2EE0DA8786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E73F81A-7260-5C4F-A7FF-CA2CC731B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43870" y="1283833"/>
            <a:ext cx="571181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4CD13CD4-3E4F-2E41-ACF4-2446257D23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43870" y="2286000"/>
            <a:ext cx="5711810" cy="3630168"/>
          </a:xfrm>
        </p:spPr>
        <p:txBody>
          <a:bodyPr>
            <a:normAutofit/>
          </a:bodyPr>
          <a:lstStyle>
            <a:lvl1pPr>
              <a:buClr>
                <a:schemeClr val="tx1"/>
              </a:buClr>
              <a:defRPr sz="1600">
                <a:solidFill>
                  <a:schemeClr val="tx1"/>
                </a:solidFill>
              </a:defRPr>
            </a:lvl1pPr>
            <a:lvl2pPr marL="384048" indent="-182880"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56692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4980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93268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D8E69886-8907-DB47-87C2-0621AF156D9F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5170" y="630936"/>
            <a:ext cx="4589130" cy="5586984"/>
          </a:xfrm>
          <a:solidFill>
            <a:srgbClr val="EDEFF7"/>
          </a:solidFill>
        </p:spPr>
        <p:txBody>
          <a:bodyPr>
            <a:normAutofit/>
          </a:bodyPr>
          <a:lstStyle>
            <a:lvl1pPr>
              <a:buClr>
                <a:schemeClr val="tx1"/>
              </a:buClr>
              <a:defRPr sz="1600">
                <a:solidFill>
                  <a:schemeClr val="tx1"/>
                </a:solidFill>
              </a:defRPr>
            </a:lvl1pPr>
            <a:lvl2pPr marL="384048" indent="-182880"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2pPr>
            <a:lvl3pPr marL="56692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3pPr>
            <a:lvl4pPr marL="74980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4pPr>
            <a:lvl5pPr marL="932688" indent="-182880">
              <a:buClr>
                <a:schemeClr val="tx1"/>
              </a:buClr>
              <a:buFont typeface="Arial" panose="020B0604020202020204" pitchFamily="34" charset="0"/>
              <a:buChar char="•"/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263102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">
            <a:extLst>
              <a:ext uri="{FF2B5EF4-FFF2-40B4-BE49-F238E27FC236}">
                <a16:creationId xmlns:a16="http://schemas.microsoft.com/office/drawing/2014/main" id="{9C88DF2D-0421-A94C-82C1-867E1E5E4907}"/>
              </a:ext>
            </a:extLst>
          </p:cNvPr>
          <p:cNvSpPr/>
          <p:nvPr userDrawn="1"/>
        </p:nvSpPr>
        <p:spPr>
          <a:xfrm>
            <a:off x="10993582" y="0"/>
            <a:ext cx="1198418" cy="6858000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334D05A3-7A20-9447-8D39-F2980D85413A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634999" y="3927894"/>
            <a:ext cx="10922000" cy="2326856"/>
          </a:xfrm>
          <a:prstGeom prst="rect">
            <a:avLst/>
          </a:prstGeom>
          <a:solidFill>
            <a:srgbClr val="F6F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35001" y="630936"/>
            <a:ext cx="10921998" cy="3294019"/>
          </a:xfrm>
          <a:solidFill>
            <a:schemeClr val="bg1"/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298078"/>
            <a:ext cx="10113645" cy="743682"/>
          </a:xfrm>
          <a:prstGeom prst="rect">
            <a:avLst/>
          </a:prstGeom>
        </p:spPr>
        <p:txBody>
          <a:bodyPr tIns="0" bIns="0" anchor="b">
            <a:noAutofit/>
          </a:bodyPr>
          <a:lstStyle>
            <a:lvl1pPr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213716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6387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1552108B-1F90-0044-A7D4-0956E919F29A}"/>
              </a:ext>
            </a:extLst>
          </p:cNvPr>
          <p:cNvSpPr/>
          <p:nvPr userDrawn="1"/>
        </p:nvSpPr>
        <p:spPr>
          <a:xfrm>
            <a:off x="635000" y="633875"/>
            <a:ext cx="10922000" cy="5590250"/>
          </a:xfrm>
          <a:prstGeom prst="rect">
            <a:avLst/>
          </a:prstGeom>
          <a:solidFill>
            <a:srgbClr val="F6F9FF"/>
          </a:solidFill>
          <a:ln w="12700">
            <a:noFill/>
            <a:miter lim="400000"/>
          </a:ln>
          <a:effectLst>
            <a:outerShdw blurRad="254000" dist="25400" dir="2700000" rotWithShape="0">
              <a:srgbClr val="1F2125">
                <a:alpha val="15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en-US" sz="1600" noProof="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942871"/>
            <a:ext cx="10058400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noProof="0" smtClean="0"/>
              <a:t>2/28/2024</a:t>
            </a:fld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noProof="0" smtClean="0"/>
              <a:t>‹N°›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94360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93" r:id="rId3"/>
    <p:sldLayoutId id="2147483688" r:id="rId4"/>
    <p:sldLayoutId id="2147483692" r:id="rId5"/>
    <p:sldLayoutId id="2147483691" r:id="rId6"/>
    <p:sldLayoutId id="2147483690" r:id="rId7"/>
    <p:sldLayoutId id="2147483689" r:id="rId8"/>
    <p:sldLayoutId id="2147483683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Visage humain, sourcil, Front, Menton&#10;&#10;Description générée automatiquement">
            <a:extLst>
              <a:ext uri="{FF2B5EF4-FFF2-40B4-BE49-F238E27FC236}">
                <a16:creationId xmlns:a16="http://schemas.microsoft.com/office/drawing/2014/main" id="{F823FA3E-1212-FCD3-1796-E74DF84AD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5832" y="2212848"/>
            <a:ext cx="4736580" cy="3605064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58FAD06-F621-2D7C-8C5F-237C479B4554}"/>
              </a:ext>
            </a:extLst>
          </p:cNvPr>
          <p:cNvSpPr txBox="1"/>
          <p:nvPr/>
        </p:nvSpPr>
        <p:spPr>
          <a:xfrm>
            <a:off x="1174750" y="698500"/>
            <a:ext cx="9842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n-lt"/>
              </a:rPr>
              <a:t>Conflict management training through simulation with conversational agent</a:t>
            </a:r>
            <a:br>
              <a:rPr lang="fr-FR" sz="2800" dirty="0">
                <a:latin typeface="+mn-lt"/>
              </a:rPr>
            </a:br>
            <a:r>
              <a:rPr lang="fr-FR" sz="2400" i="1" dirty="0">
                <a:latin typeface="+mn-lt"/>
              </a:rPr>
              <a:t>Progress and perspectives</a:t>
            </a:r>
            <a:endParaRPr lang="fr-FR" sz="2800" i="1" dirty="0"/>
          </a:p>
        </p:txBody>
      </p:sp>
      <p:sp>
        <p:nvSpPr>
          <p:cNvPr id="5" name="Google Shape;93;p1">
            <a:extLst>
              <a:ext uri="{FF2B5EF4-FFF2-40B4-BE49-F238E27FC236}">
                <a16:creationId xmlns:a16="http://schemas.microsoft.com/office/drawing/2014/main" id="{9721A795-4386-9F1F-AAB9-B06E452D65A3}"/>
              </a:ext>
            </a:extLst>
          </p:cNvPr>
          <p:cNvSpPr txBox="1"/>
          <p:nvPr/>
        </p:nvSpPr>
        <p:spPr>
          <a:xfrm>
            <a:off x="663642" y="2069609"/>
            <a:ext cx="2772888" cy="1069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fr-FR" sz="1600" b="1" i="0" u="none" strike="noStrike" cap="none" dirty="0">
                <a:solidFill>
                  <a:schemeClr val="dk1"/>
                </a:solidFill>
                <a:ea typeface="Calibri"/>
                <a:cs typeface="Calibri" panose="020F0502020204030204" pitchFamily="34" charset="0"/>
                <a:sym typeface="Calibri"/>
              </a:rPr>
              <a:t>Alice Delbosc</a:t>
            </a:r>
            <a:endParaRPr sz="1600" b="1" dirty="0"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fr-FR" sz="1600" i="0" u="none" strike="noStrike" cap="none" dirty="0">
                <a:solidFill>
                  <a:schemeClr val="dk1"/>
                </a:solidFill>
                <a:ea typeface="Calibri"/>
                <a:cs typeface="Calibri" panose="020F0502020204030204" pitchFamily="34" charset="0"/>
                <a:sym typeface="Calibri"/>
              </a:rPr>
              <a:t>PHD </a:t>
            </a:r>
            <a:r>
              <a:rPr lang="fr-FR" sz="1600" i="0" u="none" strike="noStrike" cap="none" dirty="0" err="1">
                <a:solidFill>
                  <a:schemeClr val="dk1"/>
                </a:solidFill>
                <a:ea typeface="Calibri"/>
                <a:cs typeface="Calibri" panose="020F0502020204030204" pitchFamily="34" charset="0"/>
                <a:sym typeface="Calibri"/>
              </a:rPr>
              <a:t>student</a:t>
            </a:r>
            <a:endParaRPr sz="1600" dirty="0"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fr-FR" sz="1600" i="0" u="none" strike="noStrike" cap="none" dirty="0">
                <a:solidFill>
                  <a:schemeClr val="dk1"/>
                </a:solidFill>
                <a:ea typeface="Calibri"/>
                <a:cs typeface="Calibri" panose="020F0502020204030204" pitchFamily="34" charset="0"/>
                <a:sym typeface="Calibri"/>
              </a:rPr>
              <a:t>DAVI, The </a:t>
            </a:r>
            <a:r>
              <a:rPr lang="fr-FR" sz="1600" i="0" u="none" strike="noStrike" cap="none" dirty="0" err="1">
                <a:solidFill>
                  <a:schemeClr val="dk1"/>
                </a:solidFill>
                <a:ea typeface="Calibri"/>
                <a:cs typeface="Calibri" panose="020F0502020204030204" pitchFamily="34" charset="0"/>
                <a:sym typeface="Calibri"/>
              </a:rPr>
              <a:t>Humanizers</a:t>
            </a:r>
            <a:endParaRPr sz="1600" i="0" u="none" strike="noStrike" cap="none" dirty="0">
              <a:solidFill>
                <a:schemeClr val="dk1"/>
              </a:solidFill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" name="Google Shape;94;p1">
            <a:extLst>
              <a:ext uri="{FF2B5EF4-FFF2-40B4-BE49-F238E27FC236}">
                <a16:creationId xmlns:a16="http://schemas.microsoft.com/office/drawing/2014/main" id="{565416EF-EDC2-5D23-8032-1BCE3AD38B23}"/>
              </a:ext>
            </a:extLst>
          </p:cNvPr>
          <p:cNvSpPr txBox="1"/>
          <p:nvPr/>
        </p:nvSpPr>
        <p:spPr>
          <a:xfrm>
            <a:off x="679953" y="3408837"/>
            <a:ext cx="2772890" cy="1069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fr-FR" sz="1600" b="1" i="0" u="none" strike="noStrike" cap="none" dirty="0">
                <a:solidFill>
                  <a:schemeClr val="dk1"/>
                </a:solidFill>
                <a:ea typeface="Calibri"/>
                <a:cs typeface="Calibri" panose="020F0502020204030204" pitchFamily="34" charset="0"/>
                <a:sym typeface="Calibri"/>
              </a:rPr>
              <a:t>Magalie Ochs</a:t>
            </a:r>
            <a:endParaRPr sz="1600" b="1" dirty="0"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fr-FR" sz="1600" i="0" u="none" strike="noStrike" cap="none" dirty="0">
                <a:solidFill>
                  <a:schemeClr val="dk1"/>
                </a:solidFill>
                <a:ea typeface="Calibri"/>
                <a:cs typeface="Calibri" panose="020F0502020204030204" pitchFamily="34" charset="0"/>
                <a:sym typeface="Calibri"/>
              </a:rPr>
              <a:t>Associate </a:t>
            </a:r>
            <a:r>
              <a:rPr lang="fr-FR" sz="1600" i="0" u="none" strike="noStrike" cap="none" dirty="0" err="1">
                <a:solidFill>
                  <a:schemeClr val="dk1"/>
                </a:solidFill>
                <a:ea typeface="Calibri"/>
                <a:cs typeface="Calibri" panose="020F0502020204030204" pitchFamily="34" charset="0"/>
                <a:sym typeface="Calibri"/>
              </a:rPr>
              <a:t>professor</a:t>
            </a:r>
            <a:r>
              <a:rPr lang="fr-FR" sz="1600" i="0" u="none" strike="noStrike" cap="none" dirty="0">
                <a:solidFill>
                  <a:schemeClr val="dk1"/>
                </a:solidFill>
                <a:ea typeface="Calibri"/>
                <a:cs typeface="Calibri" panose="020F0502020204030204" pitchFamily="34" charset="0"/>
                <a:sym typeface="Calibri"/>
              </a:rPr>
              <a:t> LIS</a:t>
            </a:r>
            <a:endParaRPr sz="1600" dirty="0"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fr-FR" sz="1600" i="0" u="none" strike="noStrike" cap="none" dirty="0">
                <a:solidFill>
                  <a:schemeClr val="dk1"/>
                </a:solidFill>
                <a:ea typeface="Calibri"/>
                <a:cs typeface="Calibri" panose="020F0502020204030204" pitchFamily="34" charset="0"/>
                <a:sym typeface="Calibri"/>
              </a:rPr>
              <a:t>Aix-Marseille </a:t>
            </a:r>
            <a:r>
              <a:rPr lang="fr-FR" sz="1600" i="0" u="none" strike="noStrike" cap="none" dirty="0" err="1">
                <a:solidFill>
                  <a:schemeClr val="dk1"/>
                </a:solidFill>
                <a:ea typeface="Calibri"/>
                <a:cs typeface="Calibri" panose="020F0502020204030204" pitchFamily="34" charset="0"/>
                <a:sym typeface="Calibri"/>
              </a:rPr>
              <a:t>University</a:t>
            </a:r>
            <a:endParaRPr sz="1600" i="0" u="none" strike="noStrike" cap="none" dirty="0">
              <a:solidFill>
                <a:schemeClr val="dk1"/>
              </a:solidFill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7" name="Google Shape;95;p1">
            <a:extLst>
              <a:ext uri="{FF2B5EF4-FFF2-40B4-BE49-F238E27FC236}">
                <a16:creationId xmlns:a16="http://schemas.microsoft.com/office/drawing/2014/main" id="{98BBBE6B-C79B-F6F9-7057-CF1C229CB26F}"/>
              </a:ext>
            </a:extLst>
          </p:cNvPr>
          <p:cNvSpPr txBox="1"/>
          <p:nvPr/>
        </p:nvSpPr>
        <p:spPr>
          <a:xfrm>
            <a:off x="8395401" y="2850077"/>
            <a:ext cx="2507607" cy="1069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fr-FR" sz="1600" b="1" i="0" u="none" strike="noStrike" cap="none" dirty="0">
                <a:solidFill>
                  <a:schemeClr val="dk1"/>
                </a:solidFill>
                <a:ea typeface="Calibri"/>
                <a:cs typeface="Calibri" panose="020F0502020204030204" pitchFamily="34" charset="0"/>
                <a:sym typeface="Calibri"/>
              </a:rPr>
              <a:t>Stéphane Ayache </a:t>
            </a:r>
            <a:endParaRPr sz="1600" b="1" dirty="0"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fr-FR" sz="1600" dirty="0">
                <a:solidFill>
                  <a:schemeClr val="dk1"/>
                </a:solidFill>
                <a:ea typeface="Calibri"/>
                <a:cs typeface="Calibri" panose="020F0502020204030204" pitchFamily="34" charset="0"/>
                <a:sym typeface="Calibri"/>
              </a:rPr>
              <a:t>P</a:t>
            </a:r>
            <a:r>
              <a:rPr lang="fr-FR" sz="1600" i="0" u="none" strike="noStrike" cap="none" dirty="0">
                <a:solidFill>
                  <a:schemeClr val="dk1"/>
                </a:solidFill>
                <a:ea typeface="Calibri"/>
                <a:cs typeface="Calibri" panose="020F0502020204030204" pitchFamily="34" charset="0"/>
                <a:sym typeface="Calibri"/>
              </a:rPr>
              <a:t>rofessor LIS</a:t>
            </a:r>
            <a:endParaRPr sz="1600" dirty="0"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fr-FR" sz="1600" i="0" u="none" strike="noStrike" cap="none" dirty="0">
                <a:solidFill>
                  <a:schemeClr val="dk1"/>
                </a:solidFill>
                <a:ea typeface="Calibri"/>
                <a:cs typeface="Calibri" panose="020F0502020204030204" pitchFamily="34" charset="0"/>
                <a:sym typeface="Calibri"/>
              </a:rPr>
              <a:t>Aix-Marseille </a:t>
            </a:r>
            <a:r>
              <a:rPr lang="fr-FR" sz="1600" i="0" u="none" strike="noStrike" cap="none" dirty="0" err="1">
                <a:solidFill>
                  <a:schemeClr val="dk1"/>
                </a:solidFill>
                <a:ea typeface="Calibri"/>
                <a:cs typeface="Calibri" panose="020F0502020204030204" pitchFamily="34" charset="0"/>
                <a:sym typeface="Calibri"/>
              </a:rPr>
              <a:t>University</a:t>
            </a:r>
            <a:endParaRPr sz="1600" i="0" u="none" strike="noStrike" cap="none" dirty="0">
              <a:solidFill>
                <a:schemeClr val="dk1"/>
              </a:solidFill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8" name="Google Shape;94;p1">
            <a:extLst>
              <a:ext uri="{FF2B5EF4-FFF2-40B4-BE49-F238E27FC236}">
                <a16:creationId xmlns:a16="http://schemas.microsoft.com/office/drawing/2014/main" id="{DE46A957-1FA0-E715-94C4-64625E24BDEF}"/>
              </a:ext>
            </a:extLst>
          </p:cNvPr>
          <p:cNvSpPr txBox="1"/>
          <p:nvPr/>
        </p:nvSpPr>
        <p:spPr>
          <a:xfrm>
            <a:off x="679952" y="4748064"/>
            <a:ext cx="2772890" cy="1069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fr-FR" sz="1600" b="1" i="0" u="none" strike="noStrike" cap="none" dirty="0">
                <a:solidFill>
                  <a:schemeClr val="dk1"/>
                </a:solidFill>
                <a:ea typeface="Calibri"/>
                <a:cs typeface="Calibri" panose="020F0502020204030204" pitchFamily="34" charset="0"/>
                <a:sym typeface="Calibri"/>
              </a:rPr>
              <a:t>Nicolas </a:t>
            </a:r>
            <a:r>
              <a:rPr lang="fr-FR" sz="1600" b="1" i="0" u="none" strike="noStrike" cap="none" dirty="0" err="1">
                <a:solidFill>
                  <a:schemeClr val="dk1"/>
                </a:solidFill>
                <a:ea typeface="Calibri"/>
                <a:cs typeface="Calibri" panose="020F0502020204030204" pitchFamily="34" charset="0"/>
                <a:sym typeface="Calibri"/>
              </a:rPr>
              <a:t>Sabouret</a:t>
            </a:r>
            <a:endParaRPr sz="1600" b="1" dirty="0"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fr-FR" sz="1600" i="0" u="none" strike="noStrike" cap="none" dirty="0">
                <a:solidFill>
                  <a:schemeClr val="dk1"/>
                </a:solidFill>
                <a:ea typeface="Calibri"/>
                <a:cs typeface="Calibri" panose="020F0502020204030204" pitchFamily="34" charset="0"/>
                <a:sym typeface="Calibri"/>
              </a:rPr>
              <a:t>Professor LISN</a:t>
            </a:r>
            <a:endParaRPr sz="1600" dirty="0"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fr-FR" sz="1600" i="0" u="none" strike="noStrike" cap="none" dirty="0">
                <a:solidFill>
                  <a:schemeClr val="dk1"/>
                </a:solidFill>
                <a:ea typeface="Calibri"/>
                <a:cs typeface="Calibri" panose="020F0502020204030204" pitchFamily="34" charset="0"/>
                <a:sym typeface="Calibri"/>
              </a:rPr>
              <a:t>Paris-Saclay </a:t>
            </a:r>
            <a:r>
              <a:rPr lang="fr-FR" sz="1600" i="0" u="none" strike="noStrike" cap="none" dirty="0" err="1">
                <a:solidFill>
                  <a:schemeClr val="dk1"/>
                </a:solidFill>
                <a:ea typeface="Calibri"/>
                <a:cs typeface="Calibri" panose="020F0502020204030204" pitchFamily="34" charset="0"/>
                <a:sym typeface="Calibri"/>
              </a:rPr>
              <a:t>University</a:t>
            </a:r>
            <a:endParaRPr sz="1600" i="0" u="none" strike="noStrike" cap="none" dirty="0">
              <a:solidFill>
                <a:schemeClr val="dk1"/>
              </a:solidFill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9" name="Google Shape;94;p1">
            <a:extLst>
              <a:ext uri="{FF2B5EF4-FFF2-40B4-BE49-F238E27FC236}">
                <a16:creationId xmlns:a16="http://schemas.microsoft.com/office/drawing/2014/main" id="{ECF0C4E4-7555-B5B7-12DD-053B49BD95AE}"/>
              </a:ext>
            </a:extLst>
          </p:cNvPr>
          <p:cNvSpPr txBox="1"/>
          <p:nvPr/>
        </p:nvSpPr>
        <p:spPr>
          <a:xfrm>
            <a:off x="8292412" y="4213139"/>
            <a:ext cx="2772890" cy="1069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fr-FR" sz="1600" b="1" i="0" u="none" strike="noStrike" cap="none" dirty="0">
                <a:solidFill>
                  <a:schemeClr val="dk1"/>
                </a:solidFill>
                <a:ea typeface="Calibri"/>
                <a:cs typeface="Calibri" panose="020F0502020204030204" pitchFamily="34" charset="0"/>
                <a:sym typeface="Calibri"/>
              </a:rPr>
              <a:t>Brian </a:t>
            </a:r>
            <a:r>
              <a:rPr lang="fr-FR" sz="1600" b="1" i="0" u="none" strike="noStrike" cap="none" dirty="0" err="1">
                <a:solidFill>
                  <a:schemeClr val="dk1"/>
                </a:solidFill>
                <a:ea typeface="Calibri"/>
                <a:cs typeface="Calibri" panose="020F0502020204030204" pitchFamily="34" charset="0"/>
                <a:sym typeface="Calibri"/>
              </a:rPr>
              <a:t>Ravenet</a:t>
            </a:r>
            <a:endParaRPr sz="1600" b="1" dirty="0"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fr-FR" sz="1600" i="0" u="none" strike="noStrike" cap="none" dirty="0">
                <a:solidFill>
                  <a:schemeClr val="dk1"/>
                </a:solidFill>
                <a:ea typeface="Calibri"/>
                <a:cs typeface="Calibri" panose="020F0502020204030204" pitchFamily="34" charset="0"/>
                <a:sym typeface="Calibri"/>
              </a:rPr>
              <a:t>Associate Professor LISN</a:t>
            </a:r>
            <a:endParaRPr sz="1600" dirty="0">
              <a:cs typeface="Calibri" panose="020F0502020204030204" pitchFamily="34" charset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fr-FR" sz="1600" i="0" u="none" strike="noStrike" cap="none" dirty="0">
                <a:solidFill>
                  <a:schemeClr val="dk1"/>
                </a:solidFill>
                <a:ea typeface="Calibri"/>
                <a:cs typeface="Calibri" panose="020F0502020204030204" pitchFamily="34" charset="0"/>
                <a:sym typeface="Calibri"/>
              </a:rPr>
              <a:t>Paris-Saclay </a:t>
            </a:r>
            <a:r>
              <a:rPr lang="fr-FR" sz="1600" i="0" u="none" strike="noStrike" cap="none" dirty="0" err="1">
                <a:solidFill>
                  <a:schemeClr val="dk1"/>
                </a:solidFill>
                <a:ea typeface="Calibri"/>
                <a:cs typeface="Calibri" panose="020F0502020204030204" pitchFamily="34" charset="0"/>
                <a:sym typeface="Calibri"/>
              </a:rPr>
              <a:t>University</a:t>
            </a:r>
            <a:endParaRPr sz="1600" i="0" u="none" strike="noStrike" cap="none" dirty="0">
              <a:solidFill>
                <a:schemeClr val="dk1"/>
              </a:solidFill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10" name="Google Shape;100;p1">
            <a:extLst>
              <a:ext uri="{FF2B5EF4-FFF2-40B4-BE49-F238E27FC236}">
                <a16:creationId xmlns:a16="http://schemas.microsoft.com/office/drawing/2014/main" id="{0ABA3E08-13F9-F84B-ED0F-A997F740BBCC}"/>
              </a:ext>
            </a:extLst>
          </p:cNvPr>
          <p:cNvSpPr txBox="1">
            <a:spLocks/>
          </p:cNvSpPr>
          <p:nvPr/>
        </p:nvSpPr>
        <p:spPr>
          <a:xfrm>
            <a:off x="11544300" y="6553200"/>
            <a:ext cx="49325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fr-FR" sz="14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1</a:t>
            </a:fld>
            <a:endParaRPr lang="fr-FR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096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DA834BF3-BD43-7C27-5C40-430D71E9B32A}"/>
              </a:ext>
            </a:extLst>
          </p:cNvPr>
          <p:cNvSpPr txBox="1">
            <a:spLocks/>
          </p:cNvSpPr>
          <p:nvPr/>
        </p:nvSpPr>
        <p:spPr>
          <a:xfrm>
            <a:off x="940166" y="835919"/>
            <a:ext cx="10058400" cy="694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/>
              <a:t>Selected</a:t>
            </a:r>
            <a:r>
              <a:rPr lang="fr-FR" dirty="0"/>
              <a:t> </a:t>
            </a:r>
            <a:r>
              <a:rPr lang="fr-FR" dirty="0" err="1"/>
              <a:t>datasets</a:t>
            </a:r>
            <a:endParaRPr lang="fr-FR" dirty="0"/>
          </a:p>
        </p:txBody>
      </p:sp>
      <p:sp>
        <p:nvSpPr>
          <p:cNvPr id="2" name="Google Shape;177;p7">
            <a:extLst>
              <a:ext uri="{FF2B5EF4-FFF2-40B4-BE49-F238E27FC236}">
                <a16:creationId xmlns:a16="http://schemas.microsoft.com/office/drawing/2014/main" id="{3BC237A5-507E-7F5A-5FFE-094AB6EEEB72}"/>
              </a:ext>
            </a:extLst>
          </p:cNvPr>
          <p:cNvSpPr/>
          <p:nvPr/>
        </p:nvSpPr>
        <p:spPr>
          <a:xfrm>
            <a:off x="6554545" y="2635219"/>
            <a:ext cx="4515852" cy="2629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1450" marR="0" lvl="0" indent="-571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400">
              <a:solidFill>
                <a:schemeClr val="dk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78;p7">
            <a:extLst>
              <a:ext uri="{FF2B5EF4-FFF2-40B4-BE49-F238E27FC236}">
                <a16:creationId xmlns:a16="http://schemas.microsoft.com/office/drawing/2014/main" id="{6E136F47-6701-8743-34B3-97951A2BFE4F}"/>
              </a:ext>
            </a:extLst>
          </p:cNvPr>
          <p:cNvSpPr txBox="1"/>
          <p:nvPr/>
        </p:nvSpPr>
        <p:spPr>
          <a:xfrm>
            <a:off x="1517246" y="4253780"/>
            <a:ext cx="3344630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2004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cs typeface="Calibri" panose="020F0502020204030204" pitchFamily="34" charset="0"/>
              </a:rPr>
              <a:t>“Main” </a:t>
            </a:r>
          </a:p>
          <a:p>
            <a:pPr marL="0" marR="0" lvl="0" indent="0" algn="ctr" defTabSz="2004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cs typeface="Calibri" panose="020F0502020204030204" pitchFamily="34" charset="0"/>
              </a:rPr>
              <a:t>Trueness</a:t>
            </a:r>
            <a:r>
              <a:rPr lang="en-US" sz="1600" dirty="0">
                <a:cs typeface="Calibri" panose="020F0502020204030204" pitchFamily="34" charset="0"/>
              </a:rPr>
              <a:t>  </a:t>
            </a:r>
          </a:p>
          <a:p>
            <a:pPr marL="0" marR="0" lvl="0" indent="0" algn="ctr" defTabSz="2004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cs typeface="Calibri" panose="020F0502020204030204" pitchFamily="34" charset="0"/>
              </a:rPr>
              <a:t>(36 videos, 6 people,~3h30)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422D97A-98A0-276E-C05F-84AE24941074}"/>
              </a:ext>
            </a:extLst>
          </p:cNvPr>
          <p:cNvSpPr txBox="1"/>
          <p:nvPr/>
        </p:nvSpPr>
        <p:spPr>
          <a:xfrm>
            <a:off x="6931709" y="3974951"/>
            <a:ext cx="424565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2004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cs typeface="Calibri" panose="020F0502020204030204" pitchFamily="34" charset="0"/>
              </a:rPr>
              <a:t>“Less expressive”</a:t>
            </a:r>
          </a:p>
          <a:p>
            <a:pPr marL="0" marR="0" lvl="0" indent="0" algn="ctr" defTabSz="2004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cs typeface="Calibri" panose="020F0502020204030204" pitchFamily="34" charset="0"/>
              </a:rPr>
              <a:t>“Farther-away shooting conditions”</a:t>
            </a:r>
          </a:p>
          <a:p>
            <a:pPr marL="0" marR="0" lvl="0" indent="0" algn="ctr" defTabSz="2004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cs typeface="Calibri" panose="020F0502020204030204" pitchFamily="34" charset="0"/>
              </a:rPr>
              <a:t>Cheese</a:t>
            </a:r>
            <a:r>
              <a:rPr lang="en-US" sz="1600" dirty="0">
                <a:cs typeface="Calibri" panose="020F0502020204030204" pitchFamily="34" charset="0"/>
              </a:rPr>
              <a:t>  </a:t>
            </a:r>
          </a:p>
          <a:p>
            <a:pPr marL="0" marR="0" lvl="0" indent="0" algn="ctr" defTabSz="200475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cs typeface="Calibri" panose="020F0502020204030204" pitchFamily="34" charset="0"/>
              </a:rPr>
              <a:t>(20 videos, 20 people, ~5h)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EE68BDB-3FF2-7B5C-AA3E-D7F316C9D8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0670" y="1991431"/>
            <a:ext cx="3858076" cy="187092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9CE64F6-530C-CB93-3409-FFC465D6B7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972"/>
          <a:stretch/>
        </p:blipFill>
        <p:spPr>
          <a:xfrm>
            <a:off x="1517246" y="1639302"/>
            <a:ext cx="3150159" cy="169905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1849E65-1427-B2A1-59BC-E233086C90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7246" y="3285567"/>
            <a:ext cx="3148272" cy="89925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8A145E13-5AD3-B29A-3D72-6F1C4AB753B6}"/>
              </a:ext>
            </a:extLst>
          </p:cNvPr>
          <p:cNvSpPr txBox="1"/>
          <p:nvPr/>
        </p:nvSpPr>
        <p:spPr>
          <a:xfrm>
            <a:off x="630543" y="5377180"/>
            <a:ext cx="1184800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400" b="1" dirty="0">
                <a:solidFill>
                  <a:srgbClr val="240F7F"/>
                </a:solidFill>
                <a:ea typeface="Calibri"/>
                <a:cs typeface="Calibri" panose="020F0502020204030204" pitchFamily="34" charset="0"/>
                <a:sym typeface="Calibri"/>
              </a:rPr>
              <a:t>H2: </a:t>
            </a:r>
            <a:r>
              <a:rPr lang="fr-FR" sz="1400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  <a:t>The</a:t>
            </a:r>
            <a:r>
              <a:rPr lang="fr-FR" sz="1400" b="1" dirty="0">
                <a:solidFill>
                  <a:srgbClr val="240F7F"/>
                </a:solidFill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400" b="0" i="0" u="none" strike="noStrike" baseline="0" dirty="0">
                <a:cs typeface="Calibri" panose="020F0502020204030204" pitchFamily="34" charset="0"/>
              </a:rPr>
              <a:t>addition of </a:t>
            </a:r>
            <a:r>
              <a:rPr lang="en-US" sz="1400" b="1" i="0" u="none" strike="noStrike" baseline="0" dirty="0">
                <a:cs typeface="Calibri" panose="020F0502020204030204" pitchFamily="34" charset="0"/>
              </a:rPr>
              <a:t>“less expressive” data</a:t>
            </a:r>
            <a:r>
              <a:rPr lang="en-US" sz="1400" b="0" i="0" u="none" strike="noStrike" baseline="0" dirty="0">
                <a:cs typeface="Calibri" panose="020F0502020204030204" pitchFamily="34" charset="0"/>
              </a:rPr>
              <a:t> </a:t>
            </a:r>
            <a:r>
              <a:rPr lang="en-US" sz="1400" b="0" i="0" u="none" strike="noStrike" baseline="0" dirty="0"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400" b="1" i="0" u="none" strike="noStrike" baseline="0" dirty="0">
                <a:cs typeface="Calibri" panose="020F0502020204030204" pitchFamily="34" charset="0"/>
              </a:rPr>
              <a:t>improve</a:t>
            </a:r>
            <a:r>
              <a:rPr lang="en-US" sz="1400" b="0" i="0" u="none" strike="noStrike" baseline="0" dirty="0">
                <a:cs typeface="Calibri" panose="020F0502020204030204" pitchFamily="34" charset="0"/>
              </a:rPr>
              <a:t> the </a:t>
            </a:r>
            <a:r>
              <a:rPr lang="en-US" sz="1400" b="1" i="0" u="none" strike="noStrike" baseline="0" dirty="0">
                <a:cs typeface="Calibri" panose="020F0502020204030204" pitchFamily="34" charset="0"/>
              </a:rPr>
              <a:t>perception of believability</a:t>
            </a:r>
            <a:endParaRPr lang="en-US" sz="1400" b="0" i="0" u="none" strike="noStrike" baseline="0" dirty="0">
              <a:cs typeface="Calibri" panose="020F0502020204030204" pitchFamily="34" charset="0"/>
            </a:endParaRPr>
          </a:p>
          <a:p>
            <a:pPr algn="just"/>
            <a:endParaRPr lang="en-US" sz="1400" b="0" i="0" u="none" strike="noStrike" baseline="0" dirty="0">
              <a:cs typeface="Calibri" panose="020F0502020204030204" pitchFamily="34" charset="0"/>
            </a:endParaRPr>
          </a:p>
          <a:p>
            <a:pPr algn="just"/>
            <a:r>
              <a:rPr lang="fr-FR" sz="1400" b="1" dirty="0">
                <a:solidFill>
                  <a:srgbClr val="240F7F"/>
                </a:solidFill>
                <a:ea typeface="Calibri"/>
                <a:cs typeface="Calibri" panose="020F0502020204030204" pitchFamily="34" charset="0"/>
                <a:sym typeface="Calibri"/>
              </a:rPr>
              <a:t>H3: </a:t>
            </a:r>
            <a:r>
              <a:rPr lang="fr-FR" sz="1400" dirty="0">
                <a:solidFill>
                  <a:schemeClr val="tx1"/>
                </a:solidFill>
                <a:ea typeface="Calibri"/>
                <a:cs typeface="Calibri" panose="020F0502020204030204" pitchFamily="34" charset="0"/>
                <a:sym typeface="Calibri"/>
              </a:rPr>
              <a:t>The</a:t>
            </a:r>
            <a:r>
              <a:rPr lang="fr-FR" sz="1400" b="1" dirty="0">
                <a:solidFill>
                  <a:srgbClr val="240F7F"/>
                </a:solidFill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US" sz="1400" b="0" i="0" u="none" strike="noStrike" baseline="0" dirty="0">
                <a:cs typeface="Calibri" panose="020F0502020204030204" pitchFamily="34" charset="0"/>
              </a:rPr>
              <a:t>addition of </a:t>
            </a:r>
            <a:r>
              <a:rPr lang="en-US" sz="1400" b="1" i="0" u="none" strike="noStrike" baseline="0" dirty="0">
                <a:cs typeface="Calibri" panose="020F0502020204030204" pitchFamily="34" charset="0"/>
              </a:rPr>
              <a:t>“farther-away shooting conditions” data </a:t>
            </a:r>
            <a:r>
              <a:rPr lang="en-US" sz="1400" b="0" i="0" u="none" strike="noStrike" baseline="0" dirty="0"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400" b="1" i="0" u="none" strike="noStrike" baseline="0" dirty="0">
                <a:cs typeface="Calibri" panose="020F0502020204030204" pitchFamily="34" charset="0"/>
              </a:rPr>
              <a:t>degrad</a:t>
            </a:r>
            <a:r>
              <a:rPr lang="en-US" sz="1400" b="1" dirty="0">
                <a:cs typeface="Calibri" panose="020F0502020204030204" pitchFamily="34" charset="0"/>
              </a:rPr>
              <a:t>e</a:t>
            </a:r>
            <a:r>
              <a:rPr lang="en-US" sz="1400" b="1" i="0" u="none" strike="noStrike" baseline="0" dirty="0">
                <a:cs typeface="Calibri" panose="020F0502020204030204" pitchFamily="34" charset="0"/>
              </a:rPr>
              <a:t> </a:t>
            </a:r>
            <a:r>
              <a:rPr lang="en-US" sz="1400" b="0" i="0" u="none" strike="noStrike" baseline="0" dirty="0">
                <a:cs typeface="Calibri" panose="020F0502020204030204" pitchFamily="34" charset="0"/>
              </a:rPr>
              <a:t>the </a:t>
            </a:r>
            <a:r>
              <a:rPr lang="en-US" sz="1400" b="1" i="0" u="none" strike="noStrike" baseline="0" dirty="0">
                <a:cs typeface="Calibri" panose="020F0502020204030204" pitchFamily="34" charset="0"/>
              </a:rPr>
              <a:t>perception of synchronization</a:t>
            </a:r>
          </a:p>
        </p:txBody>
      </p:sp>
      <p:sp>
        <p:nvSpPr>
          <p:cNvPr id="11" name="Google Shape;100;p1">
            <a:extLst>
              <a:ext uri="{FF2B5EF4-FFF2-40B4-BE49-F238E27FC236}">
                <a16:creationId xmlns:a16="http://schemas.microsoft.com/office/drawing/2014/main" id="{A760C0FD-E65D-6539-3A64-7227B7EDAD6D}"/>
              </a:ext>
            </a:extLst>
          </p:cNvPr>
          <p:cNvSpPr txBox="1">
            <a:spLocks/>
          </p:cNvSpPr>
          <p:nvPr/>
        </p:nvSpPr>
        <p:spPr>
          <a:xfrm>
            <a:off x="11544300" y="6553200"/>
            <a:ext cx="49325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fr-FR" sz="1400" smtClean="0"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10</a:t>
            </a:fld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6023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DA834BF3-BD43-7C27-5C40-430D71E9B32A}"/>
              </a:ext>
            </a:extLst>
          </p:cNvPr>
          <p:cNvSpPr txBox="1">
            <a:spLocks/>
          </p:cNvSpPr>
          <p:nvPr/>
        </p:nvSpPr>
        <p:spPr>
          <a:xfrm>
            <a:off x="940166" y="835919"/>
            <a:ext cx="10058400" cy="694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Extraction and </a:t>
            </a:r>
            <a:r>
              <a:rPr lang="fr-FR" dirty="0" err="1"/>
              <a:t>processing</a:t>
            </a:r>
            <a:r>
              <a:rPr lang="fr-FR" dirty="0"/>
              <a:t> of data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A145E13-5AD3-B29A-3D72-6F1C4AB753B6}"/>
              </a:ext>
            </a:extLst>
          </p:cNvPr>
          <p:cNvSpPr txBox="1"/>
          <p:nvPr/>
        </p:nvSpPr>
        <p:spPr>
          <a:xfrm>
            <a:off x="821043" y="5194517"/>
            <a:ext cx="1184800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ea typeface="Calibri"/>
                <a:cs typeface="Calibri" panose="020F0502020204030204" pitchFamily="34" charset="0"/>
                <a:sym typeface="Calibri"/>
              </a:rPr>
              <a:t>Addition of a binary features that indicates whether the person is speaking or not in audio features</a:t>
            </a:r>
          </a:p>
          <a:p>
            <a:pPr algn="just"/>
            <a:endParaRPr lang="en-US" sz="1400" dirty="0">
              <a:ea typeface="Calibri"/>
              <a:cs typeface="Calibri" panose="020F0502020204030204" pitchFamily="34" charset="0"/>
              <a:sym typeface="Calibri"/>
            </a:endParaRPr>
          </a:p>
          <a:p>
            <a:pPr algn="just"/>
            <a:r>
              <a:rPr lang="en-US" sz="1400" dirty="0">
                <a:ea typeface="Calibri"/>
                <a:cs typeface="Calibri" panose="020F0502020204030204" pitchFamily="34" charset="0"/>
                <a:sym typeface="Calibri"/>
              </a:rPr>
              <a:t>Setting listening behaviors to 0, since we're only aiming to generate speaking behaviors at first</a:t>
            </a:r>
          </a:p>
        </p:txBody>
      </p:sp>
      <p:pic>
        <p:nvPicPr>
          <p:cNvPr id="14" name="Image 13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5F753649-F95F-F981-32F7-F5E2C3432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166" y="1751051"/>
            <a:ext cx="8103944" cy="2973716"/>
          </a:xfrm>
          <a:prstGeom prst="rect">
            <a:avLst/>
          </a:prstGeom>
        </p:spPr>
      </p:pic>
      <p:sp>
        <p:nvSpPr>
          <p:cNvPr id="15" name="Google Shape;100;p1">
            <a:extLst>
              <a:ext uri="{FF2B5EF4-FFF2-40B4-BE49-F238E27FC236}">
                <a16:creationId xmlns:a16="http://schemas.microsoft.com/office/drawing/2014/main" id="{4E9D90C0-719B-7B32-EA09-525F508A6C8F}"/>
              </a:ext>
            </a:extLst>
          </p:cNvPr>
          <p:cNvSpPr txBox="1">
            <a:spLocks/>
          </p:cNvSpPr>
          <p:nvPr/>
        </p:nvSpPr>
        <p:spPr>
          <a:xfrm>
            <a:off x="11544300" y="6553200"/>
            <a:ext cx="49325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fr-FR" sz="1400" smtClean="0"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11</a:t>
            </a:fld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838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669B4EA0-8F64-4DED-CAB5-314ADCECF4D6}"/>
              </a:ext>
            </a:extLst>
          </p:cNvPr>
          <p:cNvSpPr txBox="1">
            <a:spLocks/>
          </p:cNvSpPr>
          <p:nvPr/>
        </p:nvSpPr>
        <p:spPr>
          <a:xfrm>
            <a:off x="697523" y="642245"/>
            <a:ext cx="10109200" cy="694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architecture : adversarial encoder-</a:t>
            </a:r>
            <a:r>
              <a:rPr lang="fr-FR" dirty="0" err="1"/>
              <a:t>decoder</a:t>
            </a:r>
            <a:endParaRPr lang="fr-FR" dirty="0"/>
          </a:p>
        </p:txBody>
      </p:sp>
      <p:pic>
        <p:nvPicPr>
          <p:cNvPr id="5" name="Image 4" descr="Une image contenant texte, capture d’écran, conception&#10;&#10;Description générée automatiquement">
            <a:extLst>
              <a:ext uri="{FF2B5EF4-FFF2-40B4-BE49-F238E27FC236}">
                <a16:creationId xmlns:a16="http://schemas.microsoft.com/office/drawing/2014/main" id="{E78AEFDC-3D22-5B0B-02E9-51E1A6BE9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4570" y="1461366"/>
            <a:ext cx="8631459" cy="3754287"/>
          </a:xfrm>
          <a:prstGeom prst="rect">
            <a:avLst/>
          </a:prstGeom>
        </p:spPr>
      </p:pic>
      <p:sp>
        <p:nvSpPr>
          <p:cNvPr id="3" name="Google Shape;166;p6">
            <a:extLst>
              <a:ext uri="{FF2B5EF4-FFF2-40B4-BE49-F238E27FC236}">
                <a16:creationId xmlns:a16="http://schemas.microsoft.com/office/drawing/2014/main" id="{C9F1959F-0FF1-5CE8-A17C-C401E5030572}"/>
              </a:ext>
            </a:extLst>
          </p:cNvPr>
          <p:cNvSpPr/>
          <p:nvPr/>
        </p:nvSpPr>
        <p:spPr>
          <a:xfrm>
            <a:off x="1759758" y="4615330"/>
            <a:ext cx="2104653" cy="600323"/>
          </a:xfrm>
          <a:prstGeom prst="rect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4FF6E0D-658F-7C99-109F-1942501D268B}"/>
              </a:ext>
            </a:extLst>
          </p:cNvPr>
          <p:cNvSpPr txBox="1"/>
          <p:nvPr/>
        </p:nvSpPr>
        <p:spPr>
          <a:xfrm>
            <a:off x="697523" y="5521739"/>
            <a:ext cx="105449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>
                <a:solidFill>
                  <a:srgbClr val="240F7F"/>
                </a:solidFill>
                <a:ea typeface="Calibri"/>
                <a:cs typeface="Calibri" panose="020F0502020204030204" pitchFamily="34" charset="0"/>
                <a:sym typeface="Calibri"/>
              </a:rPr>
              <a:t>H1: </a:t>
            </a:r>
            <a:r>
              <a:rPr lang="en-US" sz="1600" dirty="0">
                <a:solidFill>
                  <a:srgbClr val="240F7F"/>
                </a:solidFill>
                <a:ea typeface="Calibri"/>
                <a:cs typeface="Calibri" panose="020F0502020204030204" pitchFamily="34" charset="0"/>
                <a:sym typeface="Calibri"/>
              </a:rPr>
              <a:t>T</a:t>
            </a:r>
            <a:r>
              <a:rPr lang="en-US" sz="1600" b="0" i="0" u="none" strike="noStrike" baseline="0" dirty="0">
                <a:cs typeface="Calibri" panose="020F0502020204030204" pitchFamily="34" charset="0"/>
              </a:rPr>
              <a:t>he </a:t>
            </a:r>
            <a:r>
              <a:rPr lang="en-US" sz="1600" b="1" i="0" u="none" strike="noStrike" baseline="0" dirty="0">
                <a:cs typeface="Calibri" panose="020F0502020204030204" pitchFamily="34" charset="0"/>
              </a:rPr>
              <a:t>addition of our fake examples</a:t>
            </a:r>
            <a:r>
              <a:rPr lang="en-US" sz="1600" b="0" i="0" u="none" strike="noStrike" baseline="0" dirty="0">
                <a:cs typeface="Calibri" panose="020F0502020204030204" pitchFamily="34" charset="0"/>
              </a:rPr>
              <a:t> during training </a:t>
            </a:r>
            <a:r>
              <a:rPr lang="en-US" sz="1600" b="0" i="0" u="none" strike="noStrike" baseline="0" dirty="0">
                <a:cs typeface="Calibri" panose="020F0502020204030204" pitchFamily="34" charset="0"/>
                <a:sym typeface="Wingdings" panose="05000000000000000000" pitchFamily="2" charset="2"/>
              </a:rPr>
              <a:t> improve </a:t>
            </a:r>
            <a:r>
              <a:rPr lang="en-US" sz="1600" dirty="0">
                <a:cs typeface="Calibri" panose="020F0502020204030204" pitchFamily="34" charset="0"/>
                <a:sym typeface="Wingdings" panose="05000000000000000000" pitchFamily="2" charset="2"/>
              </a:rPr>
              <a:t>t</a:t>
            </a:r>
            <a:r>
              <a:rPr lang="en-US" sz="1600" b="0" i="0" u="none" strike="noStrike" baseline="0" dirty="0">
                <a:cs typeface="Calibri" panose="020F0502020204030204" pitchFamily="34" charset="0"/>
              </a:rPr>
              <a:t>he </a:t>
            </a:r>
            <a:r>
              <a:rPr lang="en-US" sz="1600" b="1" i="0" u="none" strike="noStrike" baseline="0" dirty="0">
                <a:cs typeface="Calibri" panose="020F0502020204030204" pitchFamily="34" charset="0"/>
              </a:rPr>
              <a:t>perception of speech/behavior synchronization</a:t>
            </a:r>
            <a:endParaRPr lang="en-US" sz="1600" b="0" i="0" u="none" strike="noStrike" baseline="0" dirty="0">
              <a:cs typeface="Calibri" panose="020F0502020204030204" pitchFamily="34" charset="0"/>
            </a:endParaRPr>
          </a:p>
        </p:txBody>
      </p:sp>
      <p:sp>
        <p:nvSpPr>
          <p:cNvPr id="6" name="Google Shape;100;p1">
            <a:extLst>
              <a:ext uri="{FF2B5EF4-FFF2-40B4-BE49-F238E27FC236}">
                <a16:creationId xmlns:a16="http://schemas.microsoft.com/office/drawing/2014/main" id="{5A099422-AD13-058B-4673-90AFDA130CD2}"/>
              </a:ext>
            </a:extLst>
          </p:cNvPr>
          <p:cNvSpPr txBox="1">
            <a:spLocks/>
          </p:cNvSpPr>
          <p:nvPr/>
        </p:nvSpPr>
        <p:spPr>
          <a:xfrm>
            <a:off x="11544300" y="6553200"/>
            <a:ext cx="49325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fr-FR" sz="1400" smtClean="0"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12</a:t>
            </a:fld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76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01"/>
    </mc:Choice>
    <mc:Fallback xmlns="">
      <p:transition spd="slow" advTm="5080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669B4EA0-8F64-4DED-CAB5-314ADCECF4D6}"/>
              </a:ext>
            </a:extLst>
          </p:cNvPr>
          <p:cNvSpPr txBox="1">
            <a:spLocks/>
          </p:cNvSpPr>
          <p:nvPr/>
        </p:nvSpPr>
        <p:spPr>
          <a:xfrm>
            <a:off x="-266700" y="3135207"/>
            <a:ext cx="4886854" cy="587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kern="1200" cap="all" spc="-50" baseline="0" dirty="0">
                <a:latin typeface="+mj-lt"/>
                <a:ea typeface="+mj-ea"/>
                <a:cs typeface="+mj-cs"/>
              </a:rPr>
              <a:t>example</a:t>
            </a:r>
          </a:p>
        </p:txBody>
      </p:sp>
      <p:pic>
        <p:nvPicPr>
          <p:cNvPr id="6" name="scene2_confrontation_prise1_mic1_with_sound">
            <a:hlinkClick r:id="" action="ppaction://media"/>
            <a:extLst>
              <a:ext uri="{FF2B5EF4-FFF2-40B4-BE49-F238E27FC236}">
                <a16:creationId xmlns:a16="http://schemas.microsoft.com/office/drawing/2014/main" id="{2B491BE5-04EA-5593-690A-AD3DA1BBFB3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8871" end="33223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58229" y="1156154"/>
            <a:ext cx="5981171" cy="4545689"/>
          </a:xfrm>
          <a:prstGeom prst="rect">
            <a:avLst/>
          </a:prstGeom>
          <a:noFill/>
        </p:spPr>
      </p:pic>
      <p:sp>
        <p:nvSpPr>
          <p:cNvPr id="7" name="Google Shape;100;p1">
            <a:extLst>
              <a:ext uri="{FF2B5EF4-FFF2-40B4-BE49-F238E27FC236}">
                <a16:creationId xmlns:a16="http://schemas.microsoft.com/office/drawing/2014/main" id="{51E70CD2-37FA-60B6-E2B5-B2BE30273041}"/>
              </a:ext>
            </a:extLst>
          </p:cNvPr>
          <p:cNvSpPr txBox="1">
            <a:spLocks/>
          </p:cNvSpPr>
          <p:nvPr/>
        </p:nvSpPr>
        <p:spPr>
          <a:xfrm>
            <a:off x="11544300" y="6553200"/>
            <a:ext cx="49325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fr-FR" sz="14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13</a:t>
            </a:fld>
            <a:endParaRPr lang="fr-FR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9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01"/>
    </mc:Choice>
    <mc:Fallback xmlns="">
      <p:transition spd="slow" advTm="50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2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669B4EA0-8F64-4DED-CAB5-314ADCECF4D6}"/>
              </a:ext>
            </a:extLst>
          </p:cNvPr>
          <p:cNvSpPr txBox="1">
            <a:spLocks/>
          </p:cNvSpPr>
          <p:nvPr/>
        </p:nvSpPr>
        <p:spPr>
          <a:xfrm>
            <a:off x="863600" y="718445"/>
            <a:ext cx="10109200" cy="694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/>
              <a:t>evaluation</a:t>
            </a:r>
            <a:r>
              <a:rPr lang="fr-FR" dirty="0"/>
              <a:t> of </a:t>
            </a:r>
            <a:r>
              <a:rPr lang="fr-FR" dirty="0" err="1"/>
              <a:t>generated</a:t>
            </a:r>
            <a:r>
              <a:rPr lang="fr-FR" dirty="0"/>
              <a:t> </a:t>
            </a:r>
            <a:r>
              <a:rPr lang="fr-FR" dirty="0" err="1"/>
              <a:t>behaviours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9DE390B-3FD4-1EE7-C166-FA8460BB73F6}"/>
              </a:ext>
            </a:extLst>
          </p:cNvPr>
          <p:cNvSpPr txBox="1"/>
          <p:nvPr/>
        </p:nvSpPr>
        <p:spPr>
          <a:xfrm>
            <a:off x="698500" y="1502062"/>
            <a:ext cx="7620000" cy="3853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1800" b="1" dirty="0"/>
              <a:t>Objective:</a:t>
            </a:r>
          </a:p>
          <a:p>
            <a:pPr marL="285750" lvl="0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1800" b="1" dirty="0"/>
              <a:t>Distance</a:t>
            </a:r>
            <a:r>
              <a:rPr lang="en-US" sz="1800" dirty="0"/>
              <a:t> between the ground truth and generated distributions</a:t>
            </a:r>
          </a:p>
          <a:p>
            <a:pPr marL="285750" lvl="0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1800" b="1" dirty="0"/>
              <a:t>Graphical visualization </a:t>
            </a:r>
            <a:r>
              <a:rPr lang="en-US" sz="1800" dirty="0"/>
              <a:t>of generated behaviors (curves or ACP)</a:t>
            </a:r>
          </a:p>
          <a:p>
            <a:pPr marL="285750" lvl="0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1800" dirty="0"/>
              <a:t>Average </a:t>
            </a:r>
            <a:r>
              <a:rPr lang="en-US" sz="1800" b="1" dirty="0"/>
              <a:t>acceleration</a:t>
            </a:r>
            <a:r>
              <a:rPr lang="en-US" sz="1800" dirty="0"/>
              <a:t> and </a:t>
            </a:r>
            <a:r>
              <a:rPr lang="en-US" sz="1800" b="1" dirty="0"/>
              <a:t>jerk</a:t>
            </a:r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en-US" sz="180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en-US" sz="180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1800" b="1" dirty="0"/>
              <a:t>Subjective (30 participants):</a:t>
            </a:r>
          </a:p>
          <a:p>
            <a:pPr marL="285750" lvl="0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1800" b="1" dirty="0"/>
              <a:t>Believability</a:t>
            </a:r>
            <a:r>
              <a:rPr lang="en-US" sz="1800" dirty="0"/>
              <a:t>: how human-like do the behaviors appear?</a:t>
            </a:r>
          </a:p>
          <a:p>
            <a:pPr marL="285750" lvl="0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1800" b="1" dirty="0"/>
              <a:t>Temporal coordination</a:t>
            </a:r>
            <a:r>
              <a:rPr lang="en-US" sz="1800" dirty="0"/>
              <a:t>: how well does the agent’s behavior match the speech?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B990596-2538-BFC3-124D-C109465A4E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-1502"/>
          <a:stretch/>
        </p:blipFill>
        <p:spPr>
          <a:xfrm>
            <a:off x="8318500" y="1993663"/>
            <a:ext cx="3647089" cy="44821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Google Shape;100;p1">
            <a:extLst>
              <a:ext uri="{FF2B5EF4-FFF2-40B4-BE49-F238E27FC236}">
                <a16:creationId xmlns:a16="http://schemas.microsoft.com/office/drawing/2014/main" id="{FF430DCE-F6C3-4B21-C6D1-CAD9AAAD2BF0}"/>
              </a:ext>
            </a:extLst>
          </p:cNvPr>
          <p:cNvSpPr txBox="1">
            <a:spLocks/>
          </p:cNvSpPr>
          <p:nvPr/>
        </p:nvSpPr>
        <p:spPr>
          <a:xfrm>
            <a:off x="11544300" y="6553200"/>
            <a:ext cx="49325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fr-FR" sz="1400" smtClean="0"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14</a:t>
            </a:fld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01"/>
    </mc:Choice>
    <mc:Fallback xmlns="">
      <p:transition spd="slow" advTm="5080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669B4EA0-8F64-4DED-CAB5-314ADCECF4D6}"/>
              </a:ext>
            </a:extLst>
          </p:cNvPr>
          <p:cNvSpPr txBox="1">
            <a:spLocks/>
          </p:cNvSpPr>
          <p:nvPr/>
        </p:nvSpPr>
        <p:spPr>
          <a:xfrm>
            <a:off x="863600" y="718445"/>
            <a:ext cx="10109200" cy="694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/>
              <a:t>Hypotheses</a:t>
            </a:r>
            <a:r>
              <a:rPr lang="fr-FR" dirty="0"/>
              <a:t> and </a:t>
            </a:r>
            <a:r>
              <a:rPr lang="fr-FR" dirty="0" err="1"/>
              <a:t>results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9DE390B-3FD4-1EE7-C166-FA8460BB73F6}"/>
              </a:ext>
            </a:extLst>
          </p:cNvPr>
          <p:cNvSpPr txBox="1"/>
          <p:nvPr/>
        </p:nvSpPr>
        <p:spPr>
          <a:xfrm>
            <a:off x="698500" y="1293998"/>
            <a:ext cx="10845800" cy="48455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en-US" sz="180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1800" dirty="0"/>
              <a:t>H1: The perception of speech/behavior synchronization will be improved with the addition of our fake   examples during training</a:t>
            </a:r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1600" dirty="0">
                <a:solidFill>
                  <a:srgbClr val="00B050"/>
                </a:solidFill>
                <a:sym typeface="Wingdings" panose="05000000000000000000" pitchFamily="2" charset="2"/>
              </a:rPr>
              <a:t> </a:t>
            </a:r>
            <a:r>
              <a:rPr lang="en-US" sz="1600" dirty="0">
                <a:solidFill>
                  <a:srgbClr val="00B050"/>
                </a:solidFill>
              </a:rPr>
              <a:t>Significantly validated</a:t>
            </a:r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en-US" sz="180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1800" dirty="0"/>
              <a:t>H2: The addition of “less expressive” data during training, will improve the perception of believability</a:t>
            </a:r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1600" dirty="0">
                <a:solidFill>
                  <a:srgbClr val="00B050"/>
                </a:solidFill>
                <a:sym typeface="Wingdings" panose="05000000000000000000" pitchFamily="2" charset="2"/>
              </a:rPr>
              <a:t></a:t>
            </a:r>
            <a:r>
              <a:rPr lang="en-US" sz="1600" dirty="0">
                <a:solidFill>
                  <a:srgbClr val="00B050"/>
                </a:solidFill>
              </a:rPr>
              <a:t> Significantly validated</a:t>
            </a:r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en-US" sz="1800" dirty="0"/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1800" dirty="0"/>
              <a:t>H3: The addition of “farther-away shooting conditions” data during training will degrade the perception of synchronization</a:t>
            </a:r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1600" dirty="0">
                <a:solidFill>
                  <a:srgbClr val="00B050"/>
                </a:solidFill>
                <a:sym typeface="Wingdings" panose="05000000000000000000" pitchFamily="2" charset="2"/>
              </a:rPr>
              <a:t></a:t>
            </a:r>
            <a:r>
              <a:rPr lang="en-US" sz="1600" dirty="0">
                <a:solidFill>
                  <a:srgbClr val="00B050"/>
                </a:solidFill>
              </a:rPr>
              <a:t> Significantly validated</a:t>
            </a:r>
          </a:p>
          <a:p>
            <a:pPr marL="0" lvl="0" indent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lang="en-US" sz="1800" dirty="0"/>
          </a:p>
        </p:txBody>
      </p:sp>
      <p:sp>
        <p:nvSpPr>
          <p:cNvPr id="5" name="Google Shape;100;p1">
            <a:extLst>
              <a:ext uri="{FF2B5EF4-FFF2-40B4-BE49-F238E27FC236}">
                <a16:creationId xmlns:a16="http://schemas.microsoft.com/office/drawing/2014/main" id="{FF430DCE-F6C3-4B21-C6D1-CAD9AAAD2BF0}"/>
              </a:ext>
            </a:extLst>
          </p:cNvPr>
          <p:cNvSpPr txBox="1">
            <a:spLocks/>
          </p:cNvSpPr>
          <p:nvPr/>
        </p:nvSpPr>
        <p:spPr>
          <a:xfrm>
            <a:off x="11544300" y="6553200"/>
            <a:ext cx="49325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fr-FR" sz="1400" smtClean="0"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15</a:t>
            </a:fld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18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01"/>
    </mc:Choice>
    <mc:Fallback xmlns="">
      <p:transition spd="slow" advTm="5080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100;p1">
            <a:extLst>
              <a:ext uri="{FF2B5EF4-FFF2-40B4-BE49-F238E27FC236}">
                <a16:creationId xmlns:a16="http://schemas.microsoft.com/office/drawing/2014/main" id="{B7F3E19F-0AB8-0F06-87B5-58ED649AA4A3}"/>
              </a:ext>
            </a:extLst>
          </p:cNvPr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sz="1400" dirty="0">
              <a:solidFill>
                <a:schemeClr val="bg1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3FC60397-336A-72BA-4832-926757FBEF2B}"/>
              </a:ext>
            </a:extLst>
          </p:cNvPr>
          <p:cNvSpPr txBox="1"/>
          <p:nvPr/>
        </p:nvSpPr>
        <p:spPr>
          <a:xfrm>
            <a:off x="735624" y="1559962"/>
            <a:ext cx="10554676" cy="37380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dirty="0">
                <a:cs typeface="Calibri" panose="020F0502020204030204" pitchFamily="34" charset="0"/>
              </a:rPr>
              <a:t>A </a:t>
            </a:r>
            <a:r>
              <a:rPr lang="en-US" sz="1600" b="1" dirty="0">
                <a:cs typeface="Calibri" panose="020F0502020204030204" pitchFamily="34" charset="0"/>
              </a:rPr>
              <a:t>new approach for the</a:t>
            </a:r>
            <a:r>
              <a:rPr lang="en-US" sz="1600" dirty="0">
                <a:cs typeface="Calibri" panose="020F0502020204030204" pitchFamily="34" charset="0"/>
              </a:rPr>
              <a:t> </a:t>
            </a:r>
            <a:r>
              <a:rPr lang="en-US" sz="1600" b="1" dirty="0">
                <a:cs typeface="Calibri" panose="020F0502020204030204" pitchFamily="34" charset="0"/>
              </a:rPr>
              <a:t>generation of rhythmically relevant non-verbal behavior </a:t>
            </a:r>
          </a:p>
          <a:p>
            <a:pPr algn="ctr">
              <a:lnSpc>
                <a:spcPct val="150000"/>
              </a:lnSpc>
            </a:pPr>
            <a:r>
              <a:rPr lang="en-US" sz="1600" dirty="0">
                <a:cs typeface="Calibri" panose="020F0502020204030204" pitchFamily="34" charset="0"/>
              </a:rPr>
              <a:t>during the speech of a virtual agent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cs typeface="Calibri" panose="020F0502020204030204" pitchFamily="34" charset="0"/>
              </a:rPr>
              <a:t>facial behavior generation based on </a:t>
            </a:r>
            <a:r>
              <a:rPr lang="en-US" sz="1600" b="1" dirty="0">
                <a:cs typeface="Calibri" panose="020F0502020204030204" pitchFamily="34" charset="0"/>
              </a:rPr>
              <a:t>action units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cs typeface="Calibri" panose="020F0502020204030204" pitchFamily="34" charset="0"/>
              </a:rPr>
              <a:t>comparison between using a </a:t>
            </a:r>
            <a:r>
              <a:rPr lang="en-US" sz="1600" b="1" dirty="0">
                <a:cs typeface="Calibri" panose="020F0502020204030204" pitchFamily="34" charset="0"/>
              </a:rPr>
              <a:t>small amount of suitable data VS a larger amount of data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cs typeface="Calibri" panose="020F0502020204030204" pitchFamily="34" charset="0"/>
              </a:rPr>
              <a:t>evaluation of the effects of </a:t>
            </a:r>
            <a:r>
              <a:rPr lang="en-US" sz="1600" b="1" dirty="0">
                <a:cs typeface="Calibri" panose="020F0502020204030204" pitchFamily="34" charset="0"/>
              </a:rPr>
              <a:t>adding new relevant fake fabricated examples </a:t>
            </a:r>
            <a:r>
              <a:rPr lang="en-US" sz="1600" dirty="0">
                <a:cs typeface="Calibri" panose="020F0502020204030204" pitchFamily="34" charset="0"/>
              </a:rPr>
              <a:t>during the training phase of an adversarial model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dirty="0"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US" sz="1600" dirty="0"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1600" b="1" dirty="0">
                <a:cs typeface="Calibri" panose="020F0502020204030204" pitchFamily="34" charset="0"/>
              </a:rPr>
              <a:t>There are still many challenges to overcome!</a:t>
            </a:r>
            <a:endParaRPr lang="fr-FR" sz="1600" b="1" dirty="0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AA7F6BF8-A1D5-A45A-3DE1-52035B9E487C}"/>
              </a:ext>
            </a:extLst>
          </p:cNvPr>
          <p:cNvSpPr txBox="1">
            <a:spLocks/>
          </p:cNvSpPr>
          <p:nvPr/>
        </p:nvSpPr>
        <p:spPr>
          <a:xfrm>
            <a:off x="735624" y="708301"/>
            <a:ext cx="5360376" cy="694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/>
              <a:t>Conclusion (of the </a:t>
            </a:r>
            <a:r>
              <a:rPr lang="fr-FR" sz="2400" dirty="0" err="1"/>
              <a:t>progress</a:t>
            </a:r>
            <a:r>
              <a:rPr lang="fr-FR" sz="2400" dirty="0"/>
              <a:t>) 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9DFFE6BE-4F1E-3679-3A69-500EFC3C828A}"/>
              </a:ext>
            </a:extLst>
          </p:cNvPr>
          <p:cNvSpPr txBox="1"/>
          <p:nvPr/>
        </p:nvSpPr>
        <p:spPr>
          <a:xfrm>
            <a:off x="5194300" y="5162378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 dirty="0"/>
              <a:t>do you have any questions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i="1" dirty="0"/>
              <a:t>about the current work?</a:t>
            </a:r>
            <a:endParaRPr lang="fr-FR" sz="1600" i="1" dirty="0"/>
          </a:p>
        </p:txBody>
      </p:sp>
      <p:pic>
        <p:nvPicPr>
          <p:cNvPr id="3" name="Image 2" descr="Une image contenant personne, Visage humain, habits, joint&#10;&#10;Description générée automatiquement">
            <a:extLst>
              <a:ext uri="{FF2B5EF4-FFF2-40B4-BE49-F238E27FC236}">
                <a16:creationId xmlns:a16="http://schemas.microsoft.com/office/drawing/2014/main" id="{9A362A9B-4C9C-7899-8FFB-43C54ECCCC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065"/>
          <a:stretch/>
        </p:blipFill>
        <p:spPr>
          <a:xfrm>
            <a:off x="8848308" y="4837783"/>
            <a:ext cx="2753630" cy="202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859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01"/>
    </mc:Choice>
    <mc:Fallback xmlns="">
      <p:transition spd="slow" advTm="5080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55BA9AC8-EA60-644D-9DDA-B76203EA1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3135207"/>
            <a:ext cx="3279775" cy="587584"/>
          </a:xfrm>
        </p:spPr>
        <p:txBody>
          <a:bodyPr>
            <a:normAutofit/>
          </a:bodyPr>
          <a:lstStyle/>
          <a:p>
            <a:pPr algn="ctr"/>
            <a:r>
              <a:rPr lang="fr-FR" sz="2800" dirty="0"/>
              <a:t>AND NOW ?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E7591AD-81F4-2E45-AE36-F4DA40C190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55029" y="633874"/>
            <a:ext cx="7136871" cy="559025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b="1" u="sng" dirty="0"/>
              <a:t>PERSPECTIVES AND DISCUSSIONS</a:t>
            </a:r>
          </a:p>
          <a:p>
            <a:pPr>
              <a:lnSpc>
                <a:spcPct val="150000"/>
              </a:lnSpc>
            </a:pPr>
            <a:r>
              <a:rPr lang="en-US" sz="1800" b="1" dirty="0"/>
              <a:t>Improve my input data</a:t>
            </a:r>
          </a:p>
          <a:p>
            <a:pPr>
              <a:lnSpc>
                <a:spcPct val="150000"/>
              </a:lnSpc>
            </a:pPr>
            <a:r>
              <a:rPr lang="en-US" sz="1800" b="1" dirty="0"/>
              <a:t>Towards the integration of semantics and context</a:t>
            </a:r>
          </a:p>
          <a:p>
            <a:pPr marL="269748" lvl="2" indent="0">
              <a:lnSpc>
                <a:spcPct val="150000"/>
              </a:lnSpc>
              <a:buNone/>
            </a:pPr>
            <a:r>
              <a:rPr lang="en-US" dirty="0"/>
              <a:t>Replacing </a:t>
            </a:r>
            <a:r>
              <a:rPr lang="en-US" dirty="0" err="1"/>
              <a:t>OpenSmile</a:t>
            </a:r>
            <a:r>
              <a:rPr lang="en-US" dirty="0"/>
              <a:t> features with Hubert</a:t>
            </a:r>
          </a:p>
          <a:p>
            <a:pPr marL="269748" lvl="2" indent="0">
              <a:lnSpc>
                <a:spcPct val="150000"/>
              </a:lnSpc>
              <a:buNone/>
            </a:pPr>
            <a:r>
              <a:rPr lang="en-US" dirty="0"/>
              <a:t>Addition of the dialogue acts during training</a:t>
            </a:r>
          </a:p>
          <a:p>
            <a:pPr marL="269748" lvl="2" indent="0">
              <a:lnSpc>
                <a:spcPct val="150000"/>
              </a:lnSpc>
              <a:buNone/>
            </a:pPr>
            <a:r>
              <a:rPr lang="en-US" dirty="0"/>
              <a:t>Addition of text features </a:t>
            </a:r>
            <a:r>
              <a:rPr lang="en-US" dirty="0" err="1"/>
              <a:t>FlauBERT</a:t>
            </a:r>
            <a:r>
              <a:rPr lang="en-US" dirty="0"/>
              <a:t> during training</a:t>
            </a:r>
            <a:endParaRPr lang="en-US" sz="1800" b="1" dirty="0"/>
          </a:p>
          <a:p>
            <a:pPr>
              <a:lnSpc>
                <a:spcPct val="150000"/>
              </a:lnSpc>
            </a:pPr>
            <a:r>
              <a:rPr lang="en-US" sz="1800" b="1" dirty="0"/>
              <a:t>The continuity of generated behaviors</a:t>
            </a:r>
          </a:p>
          <a:p>
            <a:pPr>
              <a:lnSpc>
                <a:spcPct val="150000"/>
              </a:lnSpc>
            </a:pPr>
            <a:r>
              <a:rPr lang="en-US" sz="1800" b="1" dirty="0"/>
              <a:t>Time saving and architecture</a:t>
            </a:r>
          </a:p>
          <a:p>
            <a:pPr>
              <a:lnSpc>
                <a:spcPct val="150000"/>
              </a:lnSpc>
            </a:pPr>
            <a:endParaRPr lang="en-US" sz="1800" b="1" u="sng" dirty="0"/>
          </a:p>
        </p:txBody>
      </p:sp>
      <p:sp>
        <p:nvSpPr>
          <p:cNvPr id="2" name="Google Shape;100;p1">
            <a:extLst>
              <a:ext uri="{FF2B5EF4-FFF2-40B4-BE49-F238E27FC236}">
                <a16:creationId xmlns:a16="http://schemas.microsoft.com/office/drawing/2014/main" id="{B512E209-9525-01E5-B36D-578E2A1F20F5}"/>
              </a:ext>
            </a:extLst>
          </p:cNvPr>
          <p:cNvSpPr txBox="1">
            <a:spLocks/>
          </p:cNvSpPr>
          <p:nvPr/>
        </p:nvSpPr>
        <p:spPr>
          <a:xfrm>
            <a:off x="11544300" y="6553200"/>
            <a:ext cx="49325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fr-FR" sz="14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17</a:t>
            </a:fld>
            <a:endParaRPr lang="fr-FR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683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669B4EA0-8F64-4DED-CAB5-314ADCECF4D6}"/>
              </a:ext>
            </a:extLst>
          </p:cNvPr>
          <p:cNvSpPr txBox="1">
            <a:spLocks/>
          </p:cNvSpPr>
          <p:nvPr/>
        </p:nvSpPr>
        <p:spPr>
          <a:xfrm>
            <a:off x="863600" y="718445"/>
            <a:ext cx="10109200" cy="694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US" dirty="0"/>
              <a:t>Improve my input data</a:t>
            </a:r>
          </a:p>
        </p:txBody>
      </p:sp>
      <p:sp>
        <p:nvSpPr>
          <p:cNvPr id="5" name="Google Shape;100;p1">
            <a:extLst>
              <a:ext uri="{FF2B5EF4-FFF2-40B4-BE49-F238E27FC236}">
                <a16:creationId xmlns:a16="http://schemas.microsoft.com/office/drawing/2014/main" id="{FF430DCE-F6C3-4B21-C6D1-CAD9AAAD2BF0}"/>
              </a:ext>
            </a:extLst>
          </p:cNvPr>
          <p:cNvSpPr txBox="1">
            <a:spLocks/>
          </p:cNvSpPr>
          <p:nvPr/>
        </p:nvSpPr>
        <p:spPr>
          <a:xfrm>
            <a:off x="11544300" y="6553200"/>
            <a:ext cx="49325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fr-FR" sz="1400" smtClean="0"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18</a:t>
            </a:fld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scene2_confrontation_prise1_mic1_with_sound">
            <a:hlinkClick r:id="" action="ppaction://media"/>
            <a:extLst>
              <a:ext uri="{FF2B5EF4-FFF2-40B4-BE49-F238E27FC236}">
                <a16:creationId xmlns:a16="http://schemas.microsoft.com/office/drawing/2014/main" id="{672844B8-B442-CBCC-30FD-8A880B3775E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8871" end="333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7655" y="1546827"/>
            <a:ext cx="5776690" cy="439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0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01"/>
    </mc:Choice>
    <mc:Fallback xmlns="">
      <p:transition spd="slow" advTm="50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55BA9AC8-EA60-644D-9DDA-B76203EA1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3135207"/>
            <a:ext cx="3279775" cy="587584"/>
          </a:xfrm>
        </p:spPr>
        <p:txBody>
          <a:bodyPr>
            <a:normAutofit/>
          </a:bodyPr>
          <a:lstStyle/>
          <a:p>
            <a:pPr algn="ctr"/>
            <a:r>
              <a:rPr lang="fr-FR" sz="2800" dirty="0"/>
              <a:t>AND NOW ?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E7591AD-81F4-2E45-AE36-F4DA40C190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55029" y="633874"/>
            <a:ext cx="7136871" cy="559025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b="1" u="sng" dirty="0"/>
              <a:t>PERSPECTIVES AND DISCUSSIONS</a:t>
            </a:r>
          </a:p>
          <a:p>
            <a:pPr>
              <a:lnSpc>
                <a:spcPct val="150000"/>
              </a:lnSpc>
            </a:pPr>
            <a:r>
              <a:rPr lang="en-US" sz="1800" b="1" dirty="0"/>
              <a:t>Improve my input data</a:t>
            </a:r>
          </a:p>
          <a:p>
            <a:pPr>
              <a:lnSpc>
                <a:spcPct val="150000"/>
              </a:lnSpc>
            </a:pPr>
            <a:r>
              <a:rPr lang="en-US" sz="1800" b="1" dirty="0"/>
              <a:t>Towards the integration of semantics and context</a:t>
            </a:r>
          </a:p>
          <a:p>
            <a:pPr marL="269748" lvl="2" indent="0">
              <a:lnSpc>
                <a:spcPct val="150000"/>
              </a:lnSpc>
              <a:buNone/>
            </a:pPr>
            <a:r>
              <a:rPr lang="en-US" dirty="0"/>
              <a:t>Replacing </a:t>
            </a:r>
            <a:r>
              <a:rPr lang="en-US" dirty="0" err="1"/>
              <a:t>OpenSmile</a:t>
            </a:r>
            <a:r>
              <a:rPr lang="en-US" dirty="0"/>
              <a:t> features with Hubert</a:t>
            </a:r>
          </a:p>
          <a:p>
            <a:pPr marL="269748" lvl="2" indent="0">
              <a:lnSpc>
                <a:spcPct val="150000"/>
              </a:lnSpc>
              <a:buNone/>
            </a:pPr>
            <a:r>
              <a:rPr lang="en-US" dirty="0"/>
              <a:t>Addition of the dialogue acts during training</a:t>
            </a:r>
          </a:p>
          <a:p>
            <a:pPr marL="269748" lvl="2" indent="0">
              <a:lnSpc>
                <a:spcPct val="150000"/>
              </a:lnSpc>
              <a:buNone/>
            </a:pPr>
            <a:r>
              <a:rPr lang="en-US" dirty="0"/>
              <a:t>Addition of text features </a:t>
            </a:r>
            <a:r>
              <a:rPr lang="en-US" dirty="0" err="1"/>
              <a:t>FlauBERT</a:t>
            </a:r>
            <a:r>
              <a:rPr lang="en-US" dirty="0"/>
              <a:t> during training</a:t>
            </a:r>
            <a:endParaRPr lang="en-US" sz="1800" b="1" dirty="0"/>
          </a:p>
          <a:p>
            <a:pPr>
              <a:lnSpc>
                <a:spcPct val="150000"/>
              </a:lnSpc>
            </a:pPr>
            <a:r>
              <a:rPr lang="en-US" sz="1800" b="1" dirty="0"/>
              <a:t>The continuity of generated behaviors</a:t>
            </a:r>
          </a:p>
          <a:p>
            <a:pPr>
              <a:lnSpc>
                <a:spcPct val="150000"/>
              </a:lnSpc>
            </a:pPr>
            <a:r>
              <a:rPr lang="en-US" sz="1800" b="1" dirty="0"/>
              <a:t>Time saving and architecture</a:t>
            </a:r>
          </a:p>
          <a:p>
            <a:pPr>
              <a:lnSpc>
                <a:spcPct val="150000"/>
              </a:lnSpc>
            </a:pPr>
            <a:endParaRPr lang="en-US" sz="1800" b="1" u="sng" dirty="0"/>
          </a:p>
        </p:txBody>
      </p:sp>
      <p:sp>
        <p:nvSpPr>
          <p:cNvPr id="2" name="Google Shape;100;p1">
            <a:extLst>
              <a:ext uri="{FF2B5EF4-FFF2-40B4-BE49-F238E27FC236}">
                <a16:creationId xmlns:a16="http://schemas.microsoft.com/office/drawing/2014/main" id="{B512E209-9525-01E5-B36D-578E2A1F20F5}"/>
              </a:ext>
            </a:extLst>
          </p:cNvPr>
          <p:cNvSpPr txBox="1">
            <a:spLocks/>
          </p:cNvSpPr>
          <p:nvPr/>
        </p:nvSpPr>
        <p:spPr>
          <a:xfrm>
            <a:off x="11544300" y="6553200"/>
            <a:ext cx="49325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fr-FR" sz="14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19</a:t>
            </a:fld>
            <a:endParaRPr lang="fr-FR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676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F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55BA9AC8-EA60-644D-9DDA-B76203EA1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3135207"/>
            <a:ext cx="3279775" cy="58758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/>
              <a:t>What are we going to talk about?</a:t>
            </a:r>
            <a:endParaRPr lang="fr-FR" sz="2800" dirty="0"/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E7591AD-81F4-2E45-AE36-F4DA40C190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55029" y="633874"/>
            <a:ext cx="7136871" cy="559025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FR" sz="1800" b="1" u="sng" dirty="0"/>
              <a:t>PROGRESS</a:t>
            </a:r>
          </a:p>
          <a:p>
            <a:pPr>
              <a:lnSpc>
                <a:spcPct val="150000"/>
              </a:lnSpc>
            </a:pPr>
            <a:r>
              <a:rPr lang="fr-FR" sz="1800" b="1" dirty="0"/>
              <a:t>Virtual agents</a:t>
            </a:r>
          </a:p>
          <a:p>
            <a:pPr marL="201168" lvl="1" indent="0">
              <a:lnSpc>
                <a:spcPct val="150000"/>
              </a:lnSpc>
              <a:buNone/>
            </a:pPr>
            <a:r>
              <a:rPr lang="fr-FR" sz="1800" dirty="0"/>
              <a:t>Use case (</a:t>
            </a:r>
            <a:r>
              <a:rPr lang="fr-FR" sz="1800" dirty="0" err="1"/>
              <a:t>conflict</a:t>
            </a:r>
            <a:r>
              <a:rPr lang="fr-FR" sz="1800" dirty="0"/>
              <a:t> at </a:t>
            </a:r>
            <a:r>
              <a:rPr lang="fr-FR" sz="1800" dirty="0" err="1"/>
              <a:t>work</a:t>
            </a:r>
            <a:r>
              <a:rPr lang="fr-FR" sz="1800" dirty="0"/>
              <a:t>), </a:t>
            </a:r>
            <a:r>
              <a:rPr lang="fr-FR" sz="1800" dirty="0" err="1"/>
              <a:t>limits</a:t>
            </a:r>
            <a:r>
              <a:rPr lang="fr-FR" sz="1800" dirty="0"/>
              <a:t>, </a:t>
            </a:r>
            <a:r>
              <a:rPr lang="fr-FR" sz="1800" dirty="0" err="1"/>
              <a:t>advantages</a:t>
            </a:r>
            <a:r>
              <a:rPr lang="fr-FR" sz="1800" dirty="0"/>
              <a:t>, importance of non-verbal </a:t>
            </a:r>
            <a:r>
              <a:rPr lang="fr-FR" sz="1800" dirty="0" err="1"/>
              <a:t>behaviour</a:t>
            </a:r>
            <a:endParaRPr lang="en-US" sz="1800" b="1" dirty="0"/>
          </a:p>
          <a:p>
            <a:pPr>
              <a:lnSpc>
                <a:spcPct val="150000"/>
              </a:lnSpc>
            </a:pPr>
            <a:r>
              <a:rPr lang="en-US" sz="1800" b="1" dirty="0"/>
              <a:t>Automatic generation of non-verbal behavior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dirty="0"/>
              <a:t>     Data, models and evaluation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1800" b="1" u="sng" dirty="0"/>
              <a:t>PERSPECTIVES AND DISCUSSIONS</a:t>
            </a:r>
          </a:p>
        </p:txBody>
      </p:sp>
      <p:sp>
        <p:nvSpPr>
          <p:cNvPr id="2" name="Google Shape;100;p1">
            <a:extLst>
              <a:ext uri="{FF2B5EF4-FFF2-40B4-BE49-F238E27FC236}">
                <a16:creationId xmlns:a16="http://schemas.microsoft.com/office/drawing/2014/main" id="{B512E209-9525-01E5-B36D-578E2A1F20F5}"/>
              </a:ext>
            </a:extLst>
          </p:cNvPr>
          <p:cNvSpPr txBox="1">
            <a:spLocks/>
          </p:cNvSpPr>
          <p:nvPr/>
        </p:nvSpPr>
        <p:spPr>
          <a:xfrm>
            <a:off x="11544300" y="6553200"/>
            <a:ext cx="49325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fr-FR" sz="14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2</a:t>
            </a:fld>
            <a:endParaRPr lang="fr-FR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898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669B4EA0-8F64-4DED-CAB5-314ADCECF4D6}"/>
              </a:ext>
            </a:extLst>
          </p:cNvPr>
          <p:cNvSpPr txBox="1">
            <a:spLocks/>
          </p:cNvSpPr>
          <p:nvPr/>
        </p:nvSpPr>
        <p:spPr>
          <a:xfrm>
            <a:off x="863600" y="718445"/>
            <a:ext cx="10109200" cy="694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US" dirty="0"/>
              <a:t>Replacing </a:t>
            </a:r>
            <a:r>
              <a:rPr lang="en-US" dirty="0" err="1"/>
              <a:t>OpenSmile</a:t>
            </a:r>
            <a:r>
              <a:rPr lang="en-US" dirty="0"/>
              <a:t> features with Hubert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9DE390B-3FD4-1EE7-C166-FA8460BB73F6}"/>
              </a:ext>
            </a:extLst>
          </p:cNvPr>
          <p:cNvSpPr txBox="1"/>
          <p:nvPr/>
        </p:nvSpPr>
        <p:spPr>
          <a:xfrm>
            <a:off x="863600" y="1862001"/>
            <a:ext cx="10325100" cy="3454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US" u="sng" dirty="0"/>
              <a:t>Today</a:t>
            </a:r>
            <a:r>
              <a:rPr lang="en-US" dirty="0"/>
              <a:t> : extraction of speech features with the toolbox </a:t>
            </a:r>
            <a:r>
              <a:rPr lang="en-US" dirty="0" err="1"/>
              <a:t>OpenSmile</a:t>
            </a:r>
            <a:r>
              <a:rPr lang="en-US" dirty="0"/>
              <a:t> </a:t>
            </a:r>
          </a:p>
          <a:p>
            <a:pPr lvl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US" dirty="0"/>
              <a:t>(pitch (F0), cepstral coefficients (MFCC),…)</a:t>
            </a:r>
          </a:p>
          <a:p>
            <a:pPr marL="285750" lvl="0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endParaRPr lang="en-US" dirty="0"/>
          </a:p>
          <a:p>
            <a:pPr lvl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US" u="sng" dirty="0"/>
              <a:t>Goal</a:t>
            </a:r>
            <a:r>
              <a:rPr lang="en-US" dirty="0"/>
              <a:t>: use the </a:t>
            </a:r>
            <a:r>
              <a:rPr lang="en-US" dirty="0" err="1"/>
              <a:t>HuBERT</a:t>
            </a:r>
            <a:r>
              <a:rPr lang="en-US" dirty="0"/>
              <a:t> model to </a:t>
            </a:r>
            <a:r>
              <a:rPr lang="en-US" b="1" dirty="0"/>
              <a:t>incorporate and encode both lexical and non-lexical information</a:t>
            </a:r>
          </a:p>
          <a:p>
            <a:pPr lvl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endParaRPr lang="en-US" dirty="0"/>
          </a:p>
          <a:p>
            <a:pPr lvl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US" u="sng" dirty="0"/>
              <a:t>Questions: </a:t>
            </a:r>
          </a:p>
          <a:p>
            <a:pPr marL="285750" lvl="0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dirty="0"/>
              <a:t>Is it enough to use the pre-trained model or do I have to finetune it? </a:t>
            </a:r>
          </a:p>
          <a:p>
            <a:pPr marL="285750" lvl="0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dirty="0"/>
              <a:t>Is it better to use the original model or a finetuned version in French? </a:t>
            </a:r>
          </a:p>
        </p:txBody>
      </p:sp>
      <p:sp>
        <p:nvSpPr>
          <p:cNvPr id="5" name="Google Shape;100;p1">
            <a:extLst>
              <a:ext uri="{FF2B5EF4-FFF2-40B4-BE49-F238E27FC236}">
                <a16:creationId xmlns:a16="http://schemas.microsoft.com/office/drawing/2014/main" id="{FF430DCE-F6C3-4B21-C6D1-CAD9AAAD2BF0}"/>
              </a:ext>
            </a:extLst>
          </p:cNvPr>
          <p:cNvSpPr txBox="1">
            <a:spLocks/>
          </p:cNvSpPr>
          <p:nvPr/>
        </p:nvSpPr>
        <p:spPr>
          <a:xfrm>
            <a:off x="11544300" y="6553200"/>
            <a:ext cx="49325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fr-FR" sz="1400" smtClean="0"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20</a:t>
            </a:fld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38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01"/>
    </mc:Choice>
    <mc:Fallback xmlns="">
      <p:transition spd="slow" advTm="5080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669B4EA0-8F64-4DED-CAB5-314ADCECF4D6}"/>
              </a:ext>
            </a:extLst>
          </p:cNvPr>
          <p:cNvSpPr txBox="1">
            <a:spLocks/>
          </p:cNvSpPr>
          <p:nvPr/>
        </p:nvSpPr>
        <p:spPr>
          <a:xfrm>
            <a:off x="863600" y="718445"/>
            <a:ext cx="10109200" cy="694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US" dirty="0"/>
              <a:t>Addition of dialogue acts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9DE390B-3FD4-1EE7-C166-FA8460BB73F6}"/>
              </a:ext>
            </a:extLst>
          </p:cNvPr>
          <p:cNvSpPr txBox="1"/>
          <p:nvPr/>
        </p:nvSpPr>
        <p:spPr>
          <a:xfrm>
            <a:off x="755650" y="1519101"/>
            <a:ext cx="10325100" cy="5499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800"/>
              </a:spcBef>
              <a:buClr>
                <a:schemeClr val="dk1"/>
              </a:buClr>
              <a:buSzPts val="2000"/>
            </a:pPr>
            <a:r>
              <a:rPr lang="en-US" dirty="0"/>
              <a:t>classifying an utterance with respect to the function it serves in a dialogue, i.e. the act the speaker is performing </a:t>
            </a:r>
            <a:r>
              <a:rPr lang="en-US" dirty="0">
                <a:sym typeface="Wingdings" panose="05000000000000000000" pitchFamily="2" charset="2"/>
              </a:rPr>
              <a:t> high-level information on speech semantics and context</a:t>
            </a:r>
          </a:p>
          <a:p>
            <a:pPr>
              <a:lnSpc>
                <a:spcPct val="107000"/>
              </a:lnSpc>
              <a:spcBef>
                <a:spcPts val="800"/>
              </a:spcBef>
              <a:buClr>
                <a:schemeClr val="dk1"/>
              </a:buClr>
              <a:buSzPts val="2000"/>
            </a:pPr>
            <a:endParaRPr lang="en-US" dirty="0"/>
          </a:p>
          <a:p>
            <a:pPr lvl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US" u="sng" dirty="0"/>
              <a:t>1</a:t>
            </a:r>
            <a:r>
              <a:rPr lang="en-US" u="sng" baseline="30000" dirty="0"/>
              <a:t>st</a:t>
            </a:r>
            <a:r>
              <a:rPr lang="en-US" u="sng" dirty="0"/>
              <a:t> solution</a:t>
            </a:r>
            <a:r>
              <a:rPr lang="en-US" dirty="0"/>
              <a:t>: </a:t>
            </a:r>
            <a:r>
              <a:rPr lang="en-US" dirty="0" err="1"/>
              <a:t>DialogTag</a:t>
            </a:r>
            <a:endParaRPr lang="en-US" dirty="0"/>
          </a:p>
          <a:p>
            <a:pPr marL="342900" lvl="0" indent="-342900" algn="just">
              <a:lnSpc>
                <a:spcPct val="150000"/>
              </a:lnSpc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ea typeface="Calibri"/>
                <a:cs typeface="Calibri" panose="020F0502020204030204" pitchFamily="34" charset="0"/>
                <a:sym typeface="Calibri"/>
              </a:rPr>
              <a:t>created for telephone conversations</a:t>
            </a:r>
            <a:r>
              <a:rPr lang="en-US" sz="1800" dirty="0">
                <a:solidFill>
                  <a:schemeClr val="dk1"/>
                </a:solidFill>
                <a:ea typeface="Calibri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1800" dirty="0">
                <a:solidFill>
                  <a:schemeClr val="dk1"/>
                </a:solidFill>
                <a:ea typeface="Calibri"/>
                <a:cs typeface="Calibri" panose="020F0502020204030204" pitchFamily="34" charset="0"/>
                <a:sym typeface="Calibri"/>
              </a:rPr>
              <a:t> not necessarily the perfect tags for our context</a:t>
            </a:r>
          </a:p>
          <a:p>
            <a:pPr marL="342900" lvl="0" indent="-342900" algn="just">
              <a:lnSpc>
                <a:spcPct val="150000"/>
              </a:lnSpc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ea typeface="Calibri"/>
                <a:cs typeface="Calibri" panose="020F0502020204030204" pitchFamily="34" charset="0"/>
                <a:sym typeface="Calibri"/>
              </a:rPr>
              <a:t>made for English</a:t>
            </a:r>
          </a:p>
          <a:p>
            <a:pPr marL="342900" lvl="0" indent="-342900" algn="just">
              <a:lnSpc>
                <a:spcPct val="150000"/>
              </a:lnSpc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dk1"/>
                </a:solidFill>
                <a:ea typeface="Calibri"/>
                <a:cs typeface="Calibri" panose="020F0502020204030204" pitchFamily="34" charset="0"/>
                <a:sym typeface="Calibri"/>
              </a:rPr>
              <a:t>made for sentences, not IPUs</a:t>
            </a:r>
            <a:endParaRPr lang="fr-FR" sz="1800" dirty="0">
              <a:solidFill>
                <a:schemeClr val="dk1"/>
              </a:solidFill>
              <a:ea typeface="Calibri"/>
              <a:cs typeface="Calibri" panose="020F0502020204030204" pitchFamily="34" charset="0"/>
              <a:sym typeface="Calibri"/>
            </a:endParaRPr>
          </a:p>
          <a:p>
            <a:pPr lvl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endParaRPr lang="en-US" dirty="0"/>
          </a:p>
          <a:p>
            <a:pPr lvl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US" u="sng" dirty="0"/>
              <a:t>2d solution</a:t>
            </a:r>
            <a:r>
              <a:rPr lang="en-US" dirty="0"/>
              <a:t>: API GPT</a:t>
            </a:r>
          </a:p>
          <a:p>
            <a:pPr marL="285750" lvl="0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dirty="0"/>
              <a:t>Prompt improvement?</a:t>
            </a:r>
          </a:p>
          <a:p>
            <a:pPr marL="285750" lvl="0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dirty="0"/>
              <a:t>Give examples before learning?</a:t>
            </a:r>
          </a:p>
          <a:p>
            <a:pPr marL="285750" lvl="0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dirty="0"/>
              <a:t>Performances evaluation? </a:t>
            </a:r>
          </a:p>
          <a:p>
            <a:pPr lvl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endParaRPr lang="en-US" dirty="0"/>
          </a:p>
          <a:p>
            <a:pPr lvl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endParaRPr lang="en-US" dirty="0"/>
          </a:p>
        </p:txBody>
      </p:sp>
      <p:sp>
        <p:nvSpPr>
          <p:cNvPr id="5" name="Google Shape;100;p1">
            <a:extLst>
              <a:ext uri="{FF2B5EF4-FFF2-40B4-BE49-F238E27FC236}">
                <a16:creationId xmlns:a16="http://schemas.microsoft.com/office/drawing/2014/main" id="{FF430DCE-F6C3-4B21-C6D1-CAD9AAAD2BF0}"/>
              </a:ext>
            </a:extLst>
          </p:cNvPr>
          <p:cNvSpPr txBox="1">
            <a:spLocks/>
          </p:cNvSpPr>
          <p:nvPr/>
        </p:nvSpPr>
        <p:spPr>
          <a:xfrm>
            <a:off x="11544300" y="6553200"/>
            <a:ext cx="49325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fr-FR" sz="1400" smtClean="0"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21</a:t>
            </a:fld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819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01"/>
    </mc:Choice>
    <mc:Fallback xmlns="">
      <p:transition spd="slow" advTm="5080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669B4EA0-8F64-4DED-CAB5-314ADCECF4D6}"/>
              </a:ext>
            </a:extLst>
          </p:cNvPr>
          <p:cNvSpPr txBox="1">
            <a:spLocks/>
          </p:cNvSpPr>
          <p:nvPr/>
        </p:nvSpPr>
        <p:spPr>
          <a:xfrm>
            <a:off x="863600" y="718445"/>
            <a:ext cx="10109200" cy="694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US" dirty="0"/>
              <a:t>Text features: </a:t>
            </a:r>
            <a:r>
              <a:rPr lang="en-US" dirty="0" err="1"/>
              <a:t>FlauBERT</a:t>
            </a:r>
            <a:endParaRPr lang="en-US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9DE390B-3FD4-1EE7-C166-FA8460BB73F6}"/>
              </a:ext>
            </a:extLst>
          </p:cNvPr>
          <p:cNvSpPr txBox="1"/>
          <p:nvPr/>
        </p:nvSpPr>
        <p:spPr>
          <a:xfrm>
            <a:off x="755650" y="1633401"/>
            <a:ext cx="10325100" cy="2360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US" dirty="0"/>
              <a:t>Addition of semantic features with BERT-type model</a:t>
            </a:r>
          </a:p>
          <a:p>
            <a:pPr lvl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endParaRPr lang="en-US" dirty="0"/>
          </a:p>
          <a:p>
            <a:pPr lvl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US" u="sng" dirty="0"/>
              <a:t>Questions:</a:t>
            </a:r>
          </a:p>
          <a:p>
            <a:pPr marL="285750" lvl="0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dirty="0"/>
              <a:t>In association with </a:t>
            </a:r>
            <a:r>
              <a:rPr lang="en-US" dirty="0" err="1"/>
              <a:t>OpenSmile</a:t>
            </a:r>
            <a:r>
              <a:rPr lang="en-US" dirty="0"/>
              <a:t> or Hubert?</a:t>
            </a:r>
          </a:p>
          <a:p>
            <a:pPr marL="285750" lvl="0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dirty="0"/>
              <a:t>Is finetuning necessary?</a:t>
            </a:r>
          </a:p>
          <a:p>
            <a:pPr marL="285750" lvl="0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dirty="0"/>
              <a:t>How to keep learning in 4s sequence and integrate the </a:t>
            </a:r>
            <a:r>
              <a:rPr lang="en-US" dirty="0" err="1"/>
              <a:t>flauBERT</a:t>
            </a:r>
            <a:r>
              <a:rPr lang="en-US" dirty="0"/>
              <a:t> embeddings? </a:t>
            </a:r>
          </a:p>
        </p:txBody>
      </p:sp>
      <p:sp>
        <p:nvSpPr>
          <p:cNvPr id="5" name="Google Shape;100;p1">
            <a:extLst>
              <a:ext uri="{FF2B5EF4-FFF2-40B4-BE49-F238E27FC236}">
                <a16:creationId xmlns:a16="http://schemas.microsoft.com/office/drawing/2014/main" id="{FF430DCE-F6C3-4B21-C6D1-CAD9AAAD2BF0}"/>
              </a:ext>
            </a:extLst>
          </p:cNvPr>
          <p:cNvSpPr txBox="1">
            <a:spLocks/>
          </p:cNvSpPr>
          <p:nvPr/>
        </p:nvSpPr>
        <p:spPr>
          <a:xfrm>
            <a:off x="11544300" y="6553200"/>
            <a:ext cx="49325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fr-FR" sz="1400" smtClean="0"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22</a:t>
            </a:fld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25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01"/>
    </mc:Choice>
    <mc:Fallback xmlns="">
      <p:transition spd="slow" advTm="5080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55BA9AC8-EA60-644D-9DDA-B76203EA1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3135207"/>
            <a:ext cx="3279775" cy="587584"/>
          </a:xfrm>
        </p:spPr>
        <p:txBody>
          <a:bodyPr>
            <a:normAutofit/>
          </a:bodyPr>
          <a:lstStyle/>
          <a:p>
            <a:pPr algn="ctr"/>
            <a:r>
              <a:rPr lang="fr-FR" sz="2800" dirty="0"/>
              <a:t>AND NOW ?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E7591AD-81F4-2E45-AE36-F4DA40C190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55029" y="633874"/>
            <a:ext cx="7136871" cy="559025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b="1" u="sng" dirty="0"/>
              <a:t>PERSPECTIVES AND DISCUSSIONS</a:t>
            </a:r>
          </a:p>
          <a:p>
            <a:pPr>
              <a:lnSpc>
                <a:spcPct val="150000"/>
              </a:lnSpc>
            </a:pPr>
            <a:r>
              <a:rPr lang="en-US" sz="1800" b="1" dirty="0"/>
              <a:t>Improve my input data</a:t>
            </a:r>
          </a:p>
          <a:p>
            <a:pPr>
              <a:lnSpc>
                <a:spcPct val="150000"/>
              </a:lnSpc>
            </a:pPr>
            <a:r>
              <a:rPr lang="en-US" sz="1800" b="1" dirty="0"/>
              <a:t>Towards the integration of semantics and context</a:t>
            </a:r>
          </a:p>
          <a:p>
            <a:pPr marL="269748" lvl="2" indent="0">
              <a:lnSpc>
                <a:spcPct val="150000"/>
              </a:lnSpc>
              <a:buNone/>
            </a:pPr>
            <a:r>
              <a:rPr lang="en-US" dirty="0"/>
              <a:t>Replacing </a:t>
            </a:r>
            <a:r>
              <a:rPr lang="en-US" dirty="0" err="1"/>
              <a:t>OpenSmile</a:t>
            </a:r>
            <a:r>
              <a:rPr lang="en-US" dirty="0"/>
              <a:t> features with Hubert</a:t>
            </a:r>
          </a:p>
          <a:p>
            <a:pPr marL="269748" lvl="2" indent="0">
              <a:lnSpc>
                <a:spcPct val="150000"/>
              </a:lnSpc>
              <a:buNone/>
            </a:pPr>
            <a:r>
              <a:rPr lang="en-US" dirty="0"/>
              <a:t>Addition of the dialogue acts during training</a:t>
            </a:r>
          </a:p>
          <a:p>
            <a:pPr marL="269748" lvl="2" indent="0">
              <a:lnSpc>
                <a:spcPct val="150000"/>
              </a:lnSpc>
              <a:buNone/>
            </a:pPr>
            <a:r>
              <a:rPr lang="en-US" dirty="0"/>
              <a:t>Addition of text features </a:t>
            </a:r>
            <a:r>
              <a:rPr lang="en-US" dirty="0" err="1"/>
              <a:t>FlauBERT</a:t>
            </a:r>
            <a:r>
              <a:rPr lang="en-US" dirty="0"/>
              <a:t> during training</a:t>
            </a:r>
            <a:endParaRPr lang="en-US" sz="1800" b="1" dirty="0"/>
          </a:p>
          <a:p>
            <a:pPr>
              <a:lnSpc>
                <a:spcPct val="150000"/>
              </a:lnSpc>
            </a:pPr>
            <a:r>
              <a:rPr lang="en-US" sz="1800" b="1" dirty="0"/>
              <a:t>The continuity of generated behaviors</a:t>
            </a:r>
          </a:p>
          <a:p>
            <a:pPr>
              <a:lnSpc>
                <a:spcPct val="150000"/>
              </a:lnSpc>
            </a:pPr>
            <a:r>
              <a:rPr lang="en-US" sz="1800" b="1" dirty="0"/>
              <a:t>Time saving and architecture</a:t>
            </a:r>
          </a:p>
          <a:p>
            <a:pPr>
              <a:lnSpc>
                <a:spcPct val="150000"/>
              </a:lnSpc>
            </a:pPr>
            <a:endParaRPr lang="en-US" sz="1800" b="1" u="sng" dirty="0"/>
          </a:p>
        </p:txBody>
      </p:sp>
      <p:sp>
        <p:nvSpPr>
          <p:cNvPr id="2" name="Google Shape;100;p1">
            <a:extLst>
              <a:ext uri="{FF2B5EF4-FFF2-40B4-BE49-F238E27FC236}">
                <a16:creationId xmlns:a16="http://schemas.microsoft.com/office/drawing/2014/main" id="{B512E209-9525-01E5-B36D-578E2A1F20F5}"/>
              </a:ext>
            </a:extLst>
          </p:cNvPr>
          <p:cNvSpPr txBox="1">
            <a:spLocks/>
          </p:cNvSpPr>
          <p:nvPr/>
        </p:nvSpPr>
        <p:spPr>
          <a:xfrm>
            <a:off x="11544300" y="6553200"/>
            <a:ext cx="49325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fr-FR" sz="14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23</a:t>
            </a:fld>
            <a:endParaRPr lang="fr-FR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966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669B4EA0-8F64-4DED-CAB5-314ADCECF4D6}"/>
              </a:ext>
            </a:extLst>
          </p:cNvPr>
          <p:cNvSpPr txBox="1">
            <a:spLocks/>
          </p:cNvSpPr>
          <p:nvPr/>
        </p:nvSpPr>
        <p:spPr>
          <a:xfrm>
            <a:off x="863600" y="718445"/>
            <a:ext cx="10109200" cy="694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The </a:t>
            </a:r>
            <a:r>
              <a:rPr lang="fr-FR" dirty="0" err="1"/>
              <a:t>continuity</a:t>
            </a:r>
            <a:r>
              <a:rPr lang="fr-FR" dirty="0"/>
              <a:t> of </a:t>
            </a:r>
            <a:r>
              <a:rPr lang="fr-FR" dirty="0" err="1"/>
              <a:t>generated</a:t>
            </a:r>
            <a:r>
              <a:rPr lang="fr-FR" dirty="0"/>
              <a:t> </a:t>
            </a:r>
            <a:r>
              <a:rPr lang="fr-FR" dirty="0" err="1"/>
              <a:t>behaviours</a:t>
            </a:r>
            <a:endParaRPr lang="fr-FR" dirty="0"/>
          </a:p>
        </p:txBody>
      </p:sp>
      <p:sp>
        <p:nvSpPr>
          <p:cNvPr id="5" name="Google Shape;100;p1">
            <a:extLst>
              <a:ext uri="{FF2B5EF4-FFF2-40B4-BE49-F238E27FC236}">
                <a16:creationId xmlns:a16="http://schemas.microsoft.com/office/drawing/2014/main" id="{FF430DCE-F6C3-4B21-C6D1-CAD9AAAD2BF0}"/>
              </a:ext>
            </a:extLst>
          </p:cNvPr>
          <p:cNvSpPr txBox="1">
            <a:spLocks/>
          </p:cNvSpPr>
          <p:nvPr/>
        </p:nvSpPr>
        <p:spPr>
          <a:xfrm>
            <a:off x="11544300" y="6553200"/>
            <a:ext cx="49325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fr-FR" sz="1400" smtClean="0"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24</a:t>
            </a:fld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4A95678-0F4D-631A-CCC1-201DD1FC8C67}"/>
              </a:ext>
            </a:extLst>
          </p:cNvPr>
          <p:cNvSpPr txBox="1"/>
          <p:nvPr/>
        </p:nvSpPr>
        <p:spPr>
          <a:xfrm>
            <a:off x="863600" y="1862001"/>
            <a:ext cx="10325100" cy="3352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US" u="sng" dirty="0"/>
              <a:t>Today</a:t>
            </a:r>
            <a:r>
              <a:rPr lang="en-US" dirty="0"/>
              <a:t> : Average with overlap on a few frames</a:t>
            </a:r>
          </a:p>
          <a:p>
            <a:pPr marL="285750" lvl="0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endParaRPr lang="en-US" dirty="0"/>
          </a:p>
          <a:p>
            <a:pPr lvl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US" u="sng" dirty="0"/>
              <a:t>Goal</a:t>
            </a:r>
            <a:r>
              <a:rPr lang="en-US" dirty="0"/>
              <a:t>: Integrate previous frames into the learning process so that the model generates continuity in behavior</a:t>
            </a:r>
          </a:p>
          <a:p>
            <a:pPr lvl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endParaRPr lang="en-US" dirty="0"/>
          </a:p>
          <a:p>
            <a:pPr lvl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US" u="sng" dirty="0"/>
              <a:t>Questions: </a:t>
            </a:r>
          </a:p>
          <a:p>
            <a:pPr marL="285750" lvl="0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dirty="0"/>
              <a:t>how many frames to give the model?</a:t>
            </a:r>
          </a:p>
          <a:p>
            <a:pPr marL="285750" lvl="0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dirty="0"/>
              <a:t>do I give it several frames or an initial position and then high-level features (direction, speed, ...)?</a:t>
            </a:r>
          </a:p>
        </p:txBody>
      </p:sp>
    </p:spTree>
    <p:extLst>
      <p:ext uri="{BB962C8B-B14F-4D97-AF65-F5344CB8AC3E}">
        <p14:creationId xmlns:p14="http://schemas.microsoft.com/office/powerpoint/2010/main" val="225390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01"/>
    </mc:Choice>
    <mc:Fallback xmlns="">
      <p:transition spd="slow" advTm="50801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55BA9AC8-EA60-644D-9DDA-B76203EA1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3135207"/>
            <a:ext cx="3279775" cy="587584"/>
          </a:xfrm>
        </p:spPr>
        <p:txBody>
          <a:bodyPr>
            <a:normAutofit/>
          </a:bodyPr>
          <a:lstStyle/>
          <a:p>
            <a:pPr algn="ctr"/>
            <a:r>
              <a:rPr lang="fr-FR" sz="2800" dirty="0"/>
              <a:t>AND NOW ?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8E7591AD-81F4-2E45-AE36-F4DA40C190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55029" y="633874"/>
            <a:ext cx="7136871" cy="5590250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1800" b="1" u="sng" dirty="0"/>
              <a:t>PERSPECTIVES AND DISCUSSIONS</a:t>
            </a:r>
          </a:p>
          <a:p>
            <a:pPr>
              <a:lnSpc>
                <a:spcPct val="150000"/>
              </a:lnSpc>
            </a:pPr>
            <a:r>
              <a:rPr lang="en-US" sz="1800" b="1" dirty="0"/>
              <a:t>Improve my input data</a:t>
            </a:r>
          </a:p>
          <a:p>
            <a:pPr>
              <a:lnSpc>
                <a:spcPct val="150000"/>
              </a:lnSpc>
            </a:pPr>
            <a:r>
              <a:rPr lang="en-US" sz="1800" b="1" dirty="0"/>
              <a:t>Towards the integration of semantics and context</a:t>
            </a:r>
          </a:p>
          <a:p>
            <a:pPr marL="269748" lvl="2" indent="0">
              <a:lnSpc>
                <a:spcPct val="150000"/>
              </a:lnSpc>
              <a:buNone/>
            </a:pPr>
            <a:r>
              <a:rPr lang="en-US" dirty="0"/>
              <a:t>Replacing </a:t>
            </a:r>
            <a:r>
              <a:rPr lang="en-US" dirty="0" err="1"/>
              <a:t>OpenSmile</a:t>
            </a:r>
            <a:r>
              <a:rPr lang="en-US" dirty="0"/>
              <a:t> features with Hubert</a:t>
            </a:r>
          </a:p>
          <a:p>
            <a:pPr marL="269748" lvl="2" indent="0">
              <a:lnSpc>
                <a:spcPct val="150000"/>
              </a:lnSpc>
              <a:buNone/>
            </a:pPr>
            <a:r>
              <a:rPr lang="en-US" dirty="0"/>
              <a:t>Addition of the dialogue acts during training</a:t>
            </a:r>
          </a:p>
          <a:p>
            <a:pPr marL="269748" lvl="2" indent="0">
              <a:lnSpc>
                <a:spcPct val="150000"/>
              </a:lnSpc>
              <a:buNone/>
            </a:pPr>
            <a:r>
              <a:rPr lang="en-US" dirty="0"/>
              <a:t>Addition of text features </a:t>
            </a:r>
            <a:r>
              <a:rPr lang="en-US" dirty="0" err="1"/>
              <a:t>FlauBERT</a:t>
            </a:r>
            <a:r>
              <a:rPr lang="en-US" dirty="0"/>
              <a:t> during training</a:t>
            </a:r>
            <a:endParaRPr lang="en-US" sz="1800" b="1" dirty="0"/>
          </a:p>
          <a:p>
            <a:pPr>
              <a:lnSpc>
                <a:spcPct val="150000"/>
              </a:lnSpc>
            </a:pPr>
            <a:r>
              <a:rPr lang="en-US" sz="1800" b="1" dirty="0"/>
              <a:t>The continuity of generated behaviors</a:t>
            </a:r>
          </a:p>
          <a:p>
            <a:pPr>
              <a:lnSpc>
                <a:spcPct val="150000"/>
              </a:lnSpc>
            </a:pPr>
            <a:r>
              <a:rPr lang="en-US" sz="1800" b="1" dirty="0"/>
              <a:t>Time saving and architecture</a:t>
            </a:r>
          </a:p>
          <a:p>
            <a:pPr>
              <a:lnSpc>
                <a:spcPct val="150000"/>
              </a:lnSpc>
            </a:pPr>
            <a:endParaRPr lang="en-US" sz="1800" b="1" u="sng" dirty="0"/>
          </a:p>
        </p:txBody>
      </p:sp>
      <p:sp>
        <p:nvSpPr>
          <p:cNvPr id="2" name="Google Shape;100;p1">
            <a:extLst>
              <a:ext uri="{FF2B5EF4-FFF2-40B4-BE49-F238E27FC236}">
                <a16:creationId xmlns:a16="http://schemas.microsoft.com/office/drawing/2014/main" id="{B512E209-9525-01E5-B36D-578E2A1F20F5}"/>
              </a:ext>
            </a:extLst>
          </p:cNvPr>
          <p:cNvSpPr txBox="1">
            <a:spLocks/>
          </p:cNvSpPr>
          <p:nvPr/>
        </p:nvSpPr>
        <p:spPr>
          <a:xfrm>
            <a:off x="11544300" y="6553200"/>
            <a:ext cx="49325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fr-FR" sz="14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25</a:t>
            </a:fld>
            <a:endParaRPr lang="fr-FR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806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669B4EA0-8F64-4DED-CAB5-314ADCECF4D6}"/>
              </a:ext>
            </a:extLst>
          </p:cNvPr>
          <p:cNvSpPr txBox="1">
            <a:spLocks/>
          </p:cNvSpPr>
          <p:nvPr/>
        </p:nvSpPr>
        <p:spPr>
          <a:xfrm>
            <a:off x="863600" y="718445"/>
            <a:ext cx="10109200" cy="694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Time </a:t>
            </a:r>
            <a:r>
              <a:rPr lang="fr-FR" dirty="0" err="1"/>
              <a:t>savings</a:t>
            </a:r>
            <a:r>
              <a:rPr lang="fr-FR" dirty="0"/>
              <a:t> and architecture</a:t>
            </a:r>
          </a:p>
        </p:txBody>
      </p:sp>
      <p:sp>
        <p:nvSpPr>
          <p:cNvPr id="5" name="Google Shape;100;p1">
            <a:extLst>
              <a:ext uri="{FF2B5EF4-FFF2-40B4-BE49-F238E27FC236}">
                <a16:creationId xmlns:a16="http://schemas.microsoft.com/office/drawing/2014/main" id="{FF430DCE-F6C3-4B21-C6D1-CAD9AAAD2BF0}"/>
              </a:ext>
            </a:extLst>
          </p:cNvPr>
          <p:cNvSpPr txBox="1">
            <a:spLocks/>
          </p:cNvSpPr>
          <p:nvPr/>
        </p:nvSpPr>
        <p:spPr>
          <a:xfrm>
            <a:off x="11544300" y="6553200"/>
            <a:ext cx="49325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fr-FR" sz="1400" smtClean="0"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26</a:t>
            </a:fld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4A95678-0F4D-631A-CCC1-201DD1FC8C67}"/>
              </a:ext>
            </a:extLst>
          </p:cNvPr>
          <p:cNvSpPr txBox="1"/>
          <p:nvPr/>
        </p:nvSpPr>
        <p:spPr>
          <a:xfrm>
            <a:off x="863600" y="1862001"/>
            <a:ext cx="10325100" cy="2759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US" u="sng" dirty="0"/>
              <a:t>Today</a:t>
            </a:r>
            <a:r>
              <a:rPr lang="en-US" dirty="0"/>
              <a:t> : Jean-</a:t>
            </a:r>
            <a:r>
              <a:rPr lang="en-US" dirty="0" err="1"/>
              <a:t>zay</a:t>
            </a:r>
            <a:r>
              <a:rPr lang="en-US" dirty="0"/>
              <a:t>, </a:t>
            </a:r>
            <a:r>
              <a:rPr lang="en-US" dirty="0" err="1"/>
              <a:t>pytorch</a:t>
            </a:r>
            <a:r>
              <a:rPr lang="en-US" dirty="0"/>
              <a:t> lightning, 1 </a:t>
            </a:r>
            <a:r>
              <a:rPr lang="en-US" dirty="0" err="1"/>
              <a:t>gpu</a:t>
            </a:r>
            <a:endParaRPr lang="en-US" dirty="0"/>
          </a:p>
          <a:p>
            <a:pPr marL="285750" lvl="0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endParaRPr lang="en-US" dirty="0"/>
          </a:p>
          <a:p>
            <a:pPr lvl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US" u="sng" dirty="0"/>
              <a:t>Goal</a:t>
            </a:r>
            <a:r>
              <a:rPr lang="en-US" dirty="0"/>
              <a:t>: multi </a:t>
            </a:r>
            <a:r>
              <a:rPr lang="en-US" dirty="0" err="1"/>
              <a:t>gpu</a:t>
            </a:r>
            <a:endParaRPr lang="en-US" dirty="0"/>
          </a:p>
          <a:p>
            <a:pPr lvl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endParaRPr lang="en-US" dirty="0"/>
          </a:p>
          <a:p>
            <a:pPr lvl="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</a:pPr>
            <a:r>
              <a:rPr lang="en-US" u="sng" dirty="0"/>
              <a:t>Problems: </a:t>
            </a:r>
          </a:p>
          <a:p>
            <a:pPr marL="285750" lvl="0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dirty="0"/>
              <a:t>Obtain the same model, for example I couldn’t implement </a:t>
            </a:r>
            <a:r>
              <a:rPr lang="en-US" dirty="0" err="1"/>
              <a:t>sync_batchnorm</a:t>
            </a:r>
            <a:endParaRPr lang="en-US" dirty="0"/>
          </a:p>
          <a:p>
            <a:pPr marL="285750" lvl="0" indent="-28575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dirty="0"/>
              <a:t>no time saving</a:t>
            </a:r>
          </a:p>
        </p:txBody>
      </p:sp>
    </p:spTree>
    <p:extLst>
      <p:ext uri="{BB962C8B-B14F-4D97-AF65-F5344CB8AC3E}">
        <p14:creationId xmlns:p14="http://schemas.microsoft.com/office/powerpoint/2010/main" val="96597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01"/>
    </mc:Choice>
    <mc:Fallback xmlns="">
      <p:transition spd="slow" advTm="5080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2">
            <a:extLst>
              <a:ext uri="{FF2B5EF4-FFF2-40B4-BE49-F238E27FC236}">
                <a16:creationId xmlns:a16="http://schemas.microsoft.com/office/drawing/2014/main" id="{6BA5A3D7-9917-5D24-1DD7-52A63D19529F}"/>
              </a:ext>
            </a:extLst>
          </p:cNvPr>
          <p:cNvSpPr txBox="1">
            <a:spLocks/>
          </p:cNvSpPr>
          <p:nvPr/>
        </p:nvSpPr>
        <p:spPr>
          <a:xfrm>
            <a:off x="4977424" y="3081534"/>
            <a:ext cx="2659211" cy="694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/>
              <a:t>Annexes</a:t>
            </a:r>
          </a:p>
        </p:txBody>
      </p:sp>
      <p:sp>
        <p:nvSpPr>
          <p:cNvPr id="2" name="Google Shape;100;p1">
            <a:extLst>
              <a:ext uri="{FF2B5EF4-FFF2-40B4-BE49-F238E27FC236}">
                <a16:creationId xmlns:a16="http://schemas.microsoft.com/office/drawing/2014/main" id="{D7670A33-405E-3F84-5E29-D08E7CF8440B}"/>
              </a:ext>
            </a:extLst>
          </p:cNvPr>
          <p:cNvSpPr txBox="1">
            <a:spLocks/>
          </p:cNvSpPr>
          <p:nvPr/>
        </p:nvSpPr>
        <p:spPr>
          <a:xfrm>
            <a:off x="11544300" y="6553200"/>
            <a:ext cx="49325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fr-FR" sz="140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27</a:t>
            </a:fld>
            <a:endParaRPr lang="fr-FR" sz="1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4108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EEE107B-8D8F-2491-8AB5-D56DDDF357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Selected</a:t>
            </a:r>
            <a:r>
              <a:rPr lang="fr-FR" dirty="0"/>
              <a:t> features</a:t>
            </a:r>
            <a:br>
              <a:rPr lang="fr-FR" dirty="0"/>
            </a:br>
            <a:endParaRPr lang="fr-FR" dirty="0"/>
          </a:p>
        </p:txBody>
      </p:sp>
      <p:graphicFrame>
        <p:nvGraphicFramePr>
          <p:cNvPr id="11" name="Tableau 10">
            <a:extLst>
              <a:ext uri="{FF2B5EF4-FFF2-40B4-BE49-F238E27FC236}">
                <a16:creationId xmlns:a16="http://schemas.microsoft.com/office/drawing/2014/main" id="{06D06959-DBD3-F22D-9C72-DC4E57539A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1879362"/>
              </p:ext>
            </p:extLst>
          </p:nvPr>
        </p:nvGraphicFramePr>
        <p:xfrm>
          <a:off x="1097280" y="1984271"/>
          <a:ext cx="7473044" cy="2491552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3736522">
                  <a:extLst>
                    <a:ext uri="{9D8B030D-6E8A-4147-A177-3AD203B41FA5}">
                      <a16:colId xmlns:a16="http://schemas.microsoft.com/office/drawing/2014/main" val="2704767795"/>
                    </a:ext>
                  </a:extLst>
                </a:gridCol>
                <a:gridCol w="3736522">
                  <a:extLst>
                    <a:ext uri="{9D8B030D-6E8A-4147-A177-3AD203B41FA5}">
                      <a16:colId xmlns:a16="http://schemas.microsoft.com/office/drawing/2014/main" val="2912135345"/>
                    </a:ext>
                  </a:extLst>
                </a:gridCol>
              </a:tblGrid>
              <a:tr h="172377">
                <a:tc>
                  <a:txBody>
                    <a:bodyPr/>
                    <a:lstStyle/>
                    <a:p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Audio features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b="1" dirty="0" err="1">
                          <a:solidFill>
                            <a:schemeClr val="bg1"/>
                          </a:solidFill>
                        </a:rPr>
                        <a:t>Behaviour</a:t>
                      </a:r>
                      <a:r>
                        <a:rPr lang="fr-FR" sz="1400" b="1" dirty="0">
                          <a:solidFill>
                            <a:schemeClr val="bg1"/>
                          </a:solidFill>
                        </a:rPr>
                        <a:t> features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7045867"/>
                  </a:ext>
                </a:extLst>
              </a:tr>
              <a:tr h="2186752">
                <a:tc>
                  <a:txBody>
                    <a:bodyPr/>
                    <a:lstStyle/>
                    <a:p>
                      <a:r>
                        <a:rPr lang="fr-FR" sz="1400" dirty="0" err="1"/>
                        <a:t>alphaRatio</a:t>
                      </a:r>
                      <a:endParaRPr lang="fr-FR" sz="1400" dirty="0"/>
                    </a:p>
                    <a:p>
                      <a:r>
                        <a:rPr lang="fr-FR" sz="1400" dirty="0" err="1"/>
                        <a:t>hammarbergIndex</a:t>
                      </a:r>
                      <a:endParaRPr lang="fr-FR" sz="1400" dirty="0"/>
                    </a:p>
                    <a:p>
                      <a:r>
                        <a:rPr lang="fr-FR" sz="1400" dirty="0"/>
                        <a:t>Mfcc1</a:t>
                      </a:r>
                    </a:p>
                    <a:p>
                      <a:r>
                        <a:rPr lang="fr-FR" sz="1400" dirty="0"/>
                        <a:t>Mfcc2</a:t>
                      </a:r>
                    </a:p>
                    <a:p>
                      <a:r>
                        <a:rPr lang="fr-FR" sz="1400" dirty="0"/>
                        <a:t>Mfcc3</a:t>
                      </a:r>
                    </a:p>
                    <a:p>
                      <a:r>
                        <a:rPr lang="fr-FR" sz="1400" dirty="0"/>
                        <a:t>F0semitoneFrom27.5Hz</a:t>
                      </a:r>
                    </a:p>
                    <a:p>
                      <a:r>
                        <a:rPr lang="fr-FR" sz="1400" dirty="0"/>
                        <a:t>logRelF0-H1-H2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400" dirty="0"/>
                        <a:t>gaze_0_x, gaze_0_y, gaze_0_z</a:t>
                      </a:r>
                    </a:p>
                    <a:p>
                      <a:r>
                        <a:rPr lang="fr-FR" sz="1400" dirty="0"/>
                        <a:t>gaze_1_x, gaze_1_y, gaze_1_z</a:t>
                      </a:r>
                    </a:p>
                    <a:p>
                      <a:r>
                        <a:rPr lang="fr-FR" sz="1400" dirty="0" err="1"/>
                        <a:t>gaze_angle_x</a:t>
                      </a:r>
                      <a:r>
                        <a:rPr lang="fr-FR" sz="1400" dirty="0"/>
                        <a:t>, </a:t>
                      </a:r>
                      <a:r>
                        <a:rPr lang="fr-FR" sz="1400" dirty="0" err="1"/>
                        <a:t>gaze_angle_y</a:t>
                      </a:r>
                      <a:endParaRPr lang="fr-FR" sz="1400" dirty="0"/>
                    </a:p>
                    <a:p>
                      <a:r>
                        <a:rPr lang="fr-FR" sz="1400" dirty="0" err="1"/>
                        <a:t>pose_Rx</a:t>
                      </a:r>
                      <a:r>
                        <a:rPr lang="fr-FR" sz="1400" dirty="0"/>
                        <a:t>, </a:t>
                      </a:r>
                      <a:r>
                        <a:rPr lang="fr-FR" sz="1400" dirty="0" err="1"/>
                        <a:t>pose_Ry</a:t>
                      </a:r>
                      <a:r>
                        <a:rPr lang="fr-FR" sz="1400" dirty="0"/>
                        <a:t>, </a:t>
                      </a:r>
                      <a:r>
                        <a:rPr lang="fr-FR" sz="1400" dirty="0" err="1"/>
                        <a:t>pose_Rz</a:t>
                      </a:r>
                      <a:endParaRPr lang="fr-FR" sz="1400" dirty="0"/>
                    </a:p>
                    <a:p>
                      <a:r>
                        <a:rPr lang="fr-FR" sz="1400" dirty="0"/>
                        <a:t>AU01, AU02, AU04, AU05</a:t>
                      </a:r>
                    </a:p>
                    <a:p>
                      <a:r>
                        <a:rPr lang="fr-FR" sz="1400" dirty="0"/>
                        <a:t>AU06, AU07, AU09, AU10, AU12</a:t>
                      </a:r>
                    </a:p>
                    <a:p>
                      <a:r>
                        <a:rPr lang="fr-FR" sz="1400" dirty="0"/>
                        <a:t>AU14, AU15, AU17, AU20, AU23</a:t>
                      </a:r>
                    </a:p>
                    <a:p>
                      <a:r>
                        <a:rPr lang="fr-FR" sz="1400" dirty="0"/>
                        <a:t>AU25, AU26, AU45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8188611"/>
                  </a:ext>
                </a:extLst>
              </a:tr>
            </a:tbl>
          </a:graphicData>
        </a:graphic>
      </p:graphicFrame>
      <p:pic>
        <p:nvPicPr>
          <p:cNvPr id="13" name="Image 12">
            <a:extLst>
              <a:ext uri="{FF2B5EF4-FFF2-40B4-BE49-F238E27FC236}">
                <a16:creationId xmlns:a16="http://schemas.microsoft.com/office/drawing/2014/main" id="{85291EEB-FD84-7D27-467C-BB8CA182D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816" y="4129798"/>
            <a:ext cx="5275864" cy="69205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6D2A9635-20CA-6292-318A-E245DEFE99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816" y="4821848"/>
            <a:ext cx="5275864" cy="70506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C9E2807-7089-8408-A965-6D80B50D0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9816" y="5429533"/>
            <a:ext cx="5275864" cy="686026"/>
          </a:xfrm>
          <a:prstGeom prst="rect">
            <a:avLst/>
          </a:prstGeom>
        </p:spPr>
      </p:pic>
      <p:sp>
        <p:nvSpPr>
          <p:cNvPr id="2" name="Google Shape;100;p1">
            <a:extLst>
              <a:ext uri="{FF2B5EF4-FFF2-40B4-BE49-F238E27FC236}">
                <a16:creationId xmlns:a16="http://schemas.microsoft.com/office/drawing/2014/main" id="{B406CDAF-6A7B-8C52-F316-4DF9498F0104}"/>
              </a:ext>
            </a:extLst>
          </p:cNvPr>
          <p:cNvSpPr txBox="1">
            <a:spLocks/>
          </p:cNvSpPr>
          <p:nvPr/>
        </p:nvSpPr>
        <p:spPr>
          <a:xfrm>
            <a:off x="11544300" y="6553200"/>
            <a:ext cx="49325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fr-FR" sz="1400" smtClean="0"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28</a:t>
            </a:fld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18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01"/>
    </mc:Choice>
    <mc:Fallback xmlns="">
      <p:transition spd="slow" advTm="5080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669B4EA0-8F64-4DED-CAB5-314ADCECF4D6}"/>
              </a:ext>
            </a:extLst>
          </p:cNvPr>
          <p:cNvSpPr txBox="1">
            <a:spLocks/>
          </p:cNvSpPr>
          <p:nvPr/>
        </p:nvSpPr>
        <p:spPr>
          <a:xfrm>
            <a:off x="863600" y="718445"/>
            <a:ext cx="10109200" cy="694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/>
              <a:t>Fake </a:t>
            </a:r>
            <a:r>
              <a:rPr lang="fr-FR" sz="2800" dirty="0" err="1"/>
              <a:t>examples</a:t>
            </a:r>
            <a:r>
              <a:rPr lang="fr-FR" sz="2800" dirty="0"/>
              <a:t> </a:t>
            </a:r>
            <a:r>
              <a:rPr lang="fr-FR" sz="2800" dirty="0" err="1"/>
              <a:t>creation</a:t>
            </a:r>
            <a:endParaRPr lang="fr-FR" sz="2800" dirty="0"/>
          </a:p>
        </p:txBody>
      </p:sp>
      <p:sp>
        <p:nvSpPr>
          <p:cNvPr id="5" name="Google Shape;100;p1">
            <a:extLst>
              <a:ext uri="{FF2B5EF4-FFF2-40B4-BE49-F238E27FC236}">
                <a16:creationId xmlns:a16="http://schemas.microsoft.com/office/drawing/2014/main" id="{FF430DCE-F6C3-4B21-C6D1-CAD9AAAD2BF0}"/>
              </a:ext>
            </a:extLst>
          </p:cNvPr>
          <p:cNvSpPr txBox="1">
            <a:spLocks/>
          </p:cNvSpPr>
          <p:nvPr/>
        </p:nvSpPr>
        <p:spPr>
          <a:xfrm>
            <a:off x="11544300" y="6553200"/>
            <a:ext cx="49325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fr-FR" sz="1400" smtClean="0"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29</a:t>
            </a:fld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41FEF062-60A9-8329-8292-D1669835F4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6125826"/>
              </p:ext>
            </p:extLst>
          </p:nvPr>
        </p:nvGraphicFramePr>
        <p:xfrm>
          <a:off x="888999" y="2045999"/>
          <a:ext cx="9753601" cy="1483360"/>
        </p:xfrm>
        <a:graphic>
          <a:graphicData uri="http://schemas.openxmlformats.org/drawingml/2006/table">
            <a:tbl>
              <a:tblPr firstRow="1" bandRow="1"/>
              <a:tblGrid>
                <a:gridCol w="2038020">
                  <a:extLst>
                    <a:ext uri="{9D8B030D-6E8A-4147-A177-3AD203B41FA5}">
                      <a16:colId xmlns:a16="http://schemas.microsoft.com/office/drawing/2014/main" val="3609258799"/>
                    </a:ext>
                  </a:extLst>
                </a:gridCol>
                <a:gridCol w="7715581">
                  <a:extLst>
                    <a:ext uri="{9D8B030D-6E8A-4147-A177-3AD203B41FA5}">
                      <a16:colId xmlns:a16="http://schemas.microsoft.com/office/drawing/2014/main" val="34340519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fr-FR" sz="1600" dirty="0"/>
                        <a:t>Batch percentage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Details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8040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1/3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generated</a:t>
                      </a:r>
                      <a:r>
                        <a:rPr lang="en-US" sz="1600" dirty="0"/>
                        <a:t> by the generator </a:t>
                      </a:r>
                      <a:endParaRPr lang="fr-F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28851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1/3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"listening" audio features </a:t>
                      </a:r>
                      <a:r>
                        <a:rPr lang="en-US" sz="1600" dirty="0"/>
                        <a:t>associated with </a:t>
                      </a:r>
                      <a:r>
                        <a:rPr lang="en-US" sz="1600" b="1" dirty="0"/>
                        <a:t>"speaking" behavior features</a:t>
                      </a:r>
                      <a:endParaRPr lang="fr-FR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2614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1/3</a:t>
                      </a:r>
                      <a:endParaRPr lang="fr-F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/>
                        <a:t>"speaking" audio features </a:t>
                      </a:r>
                      <a:r>
                        <a:rPr lang="en-US" sz="1600" dirty="0"/>
                        <a:t>associated with </a:t>
                      </a:r>
                      <a:r>
                        <a:rPr lang="en-US" sz="1600" b="1" dirty="0"/>
                        <a:t>"listening" behavior features</a:t>
                      </a:r>
                      <a:endParaRPr lang="fr-FR" sz="16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276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866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01"/>
    </mc:Choice>
    <mc:Fallback xmlns="">
      <p:transition spd="slow" advTm="5080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2E63605E-C901-19E4-2D74-8854061548B7}"/>
              </a:ext>
            </a:extLst>
          </p:cNvPr>
          <p:cNvSpPr txBox="1"/>
          <p:nvPr/>
        </p:nvSpPr>
        <p:spPr>
          <a:xfrm>
            <a:off x="838383" y="1782395"/>
            <a:ext cx="1051523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2004756">
              <a:defRPr/>
            </a:pPr>
            <a:r>
              <a:rPr lang="en-US" sz="1600" b="1" dirty="0">
                <a:cs typeface="Calibri" panose="020F0502020204030204" pitchFamily="34" charset="0"/>
              </a:rPr>
              <a:t>Society</a:t>
            </a:r>
            <a:r>
              <a:rPr lang="en-US" sz="1600" dirty="0">
                <a:cs typeface="Calibri" panose="020F0502020204030204" pitchFamily="34" charset="0"/>
              </a:rPr>
              <a:t> becomes increasingly </a:t>
            </a:r>
            <a:r>
              <a:rPr lang="en-US" sz="1600" b="1" dirty="0">
                <a:cs typeface="Calibri" panose="020F0502020204030204" pitchFamily="34" charset="0"/>
              </a:rPr>
              <a:t>diverse and complex </a:t>
            </a:r>
          </a:p>
          <a:p>
            <a:pPr algn="just" defTabSz="2004756">
              <a:defRPr/>
            </a:pPr>
            <a:r>
              <a:rPr lang="en-US" sz="1600" dirty="0"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600" dirty="0">
                <a:cs typeface="Calibri" panose="020F0502020204030204" pitchFamily="34" charset="0"/>
              </a:rPr>
              <a:t>more and more differences in point of view and objectives can</a:t>
            </a:r>
            <a:r>
              <a:rPr lang="en-US" sz="1600" b="1" dirty="0">
                <a:cs typeface="Calibri" panose="020F0502020204030204" pitchFamily="34" charset="0"/>
              </a:rPr>
              <a:t> lead to potential conflicts </a:t>
            </a:r>
          </a:p>
          <a:p>
            <a:pPr algn="just" defTabSz="2004756">
              <a:defRPr/>
            </a:pPr>
            <a:endParaRPr lang="en-US" sz="1600" dirty="0">
              <a:cs typeface="Calibri" panose="020F0502020204030204" pitchFamily="34" charset="0"/>
            </a:endParaRPr>
          </a:p>
          <a:p>
            <a:pPr algn="just" defTabSz="2004756">
              <a:defRPr/>
            </a:pPr>
            <a:endParaRPr lang="en-US" sz="1600" dirty="0">
              <a:cs typeface="Calibri" panose="020F0502020204030204" pitchFamily="34" charset="0"/>
            </a:endParaRPr>
          </a:p>
          <a:p>
            <a:pPr algn="just" defTabSz="2004756">
              <a:defRPr/>
            </a:pPr>
            <a:r>
              <a:rPr lang="en-US" sz="1600" dirty="0">
                <a:cs typeface="Calibri" panose="020F0502020204030204" pitchFamily="34" charset="0"/>
              </a:rPr>
              <a:t>Conflicts at work : quite </a:t>
            </a:r>
            <a:r>
              <a:rPr lang="en-US" sz="1600" b="1" dirty="0">
                <a:cs typeface="Calibri" panose="020F0502020204030204" pitchFamily="34" charset="0"/>
              </a:rPr>
              <a:t>common</a:t>
            </a:r>
            <a:r>
              <a:rPr lang="en-US" sz="1600" dirty="0">
                <a:cs typeface="Calibri" panose="020F0502020204030204" pitchFamily="34" charset="0"/>
              </a:rPr>
              <a:t>, </a:t>
            </a:r>
            <a:r>
              <a:rPr lang="en-US" sz="1600" b="1" dirty="0">
                <a:cs typeface="Calibri" panose="020F0502020204030204" pitchFamily="34" charset="0"/>
              </a:rPr>
              <a:t>causing stress and health problems </a:t>
            </a:r>
          </a:p>
          <a:p>
            <a:pPr algn="just" defTabSz="2004756">
              <a:defRPr/>
            </a:pPr>
            <a:endParaRPr lang="en-US" sz="1600" dirty="0">
              <a:cs typeface="Calibri" panose="020F0502020204030204" pitchFamily="34" charset="0"/>
            </a:endParaRPr>
          </a:p>
          <a:p>
            <a:pPr algn="just" defTabSz="2004756">
              <a:defRPr/>
            </a:pPr>
            <a:endParaRPr lang="en-US" sz="1600" dirty="0">
              <a:cs typeface="Calibri" panose="020F0502020204030204" pitchFamily="34" charset="0"/>
            </a:endParaRPr>
          </a:p>
          <a:p>
            <a:pPr algn="just" defTabSz="2004756">
              <a:defRPr/>
            </a:pPr>
            <a:r>
              <a:rPr lang="en-US" sz="1600" dirty="0">
                <a:cs typeface="Calibri" panose="020F0502020204030204" pitchFamily="34" charset="0"/>
              </a:rPr>
              <a:t>Beginning to be accepted that </a:t>
            </a:r>
            <a:r>
              <a:rPr lang="en-US" sz="1600" b="1" dirty="0">
                <a:cs typeface="Calibri" panose="020F0502020204030204" pitchFamily="34" charset="0"/>
              </a:rPr>
              <a:t>conflicts can bring positive results  </a:t>
            </a:r>
          </a:p>
          <a:p>
            <a:pPr algn="just" defTabSz="2004756">
              <a:defRPr/>
            </a:pPr>
            <a:r>
              <a:rPr lang="en-US" sz="1600" dirty="0"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600" dirty="0">
                <a:cs typeface="Calibri" panose="020F0502020204030204" pitchFamily="34" charset="0"/>
              </a:rPr>
              <a:t>improved autonomy, social cognitive skills, negotiating capacity </a:t>
            </a:r>
          </a:p>
          <a:p>
            <a:pPr algn="just" defTabSz="2004756">
              <a:defRPr/>
            </a:pPr>
            <a:endParaRPr lang="en-US" sz="1600" dirty="0">
              <a:cs typeface="Calibri" panose="020F0502020204030204" pitchFamily="34" charset="0"/>
            </a:endParaRPr>
          </a:p>
          <a:p>
            <a:pPr algn="just" defTabSz="2004756">
              <a:defRPr/>
            </a:pPr>
            <a:endParaRPr lang="en-US" sz="1600" dirty="0">
              <a:cs typeface="Calibri" panose="020F0502020204030204" pitchFamily="34" charset="0"/>
            </a:endParaRPr>
          </a:p>
          <a:p>
            <a:pPr algn="just" defTabSz="2004756">
              <a:defRPr/>
            </a:pPr>
            <a:endParaRPr lang="en-US" sz="1600" dirty="0">
              <a:cs typeface="Calibri" panose="020F0502020204030204" pitchFamily="34" charset="0"/>
            </a:endParaRPr>
          </a:p>
          <a:p>
            <a:pPr algn="just" defTabSz="2004756">
              <a:defRPr/>
            </a:pPr>
            <a:r>
              <a:rPr lang="en-US" sz="1600" b="1" dirty="0">
                <a:cs typeface="Calibri" panose="020F0502020204030204" pitchFamily="34" charset="0"/>
              </a:rPr>
              <a:t>Proper management </a:t>
            </a:r>
            <a:r>
              <a:rPr lang="en-US" sz="1600" dirty="0">
                <a:cs typeface="Calibri" panose="020F0502020204030204" pitchFamily="34" charset="0"/>
              </a:rPr>
              <a:t>of workplace conflicts contribute to :</a:t>
            </a:r>
          </a:p>
          <a:p>
            <a:pPr algn="just" defTabSz="2004756">
              <a:defRPr/>
            </a:pPr>
            <a:r>
              <a:rPr lang="en-US" sz="1600" b="1" dirty="0"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600" b="1" dirty="0">
                <a:cs typeface="Calibri" panose="020F0502020204030204" pitchFamily="34" charset="0"/>
              </a:rPr>
              <a:t>healthier and more peaceful work environment</a:t>
            </a:r>
          </a:p>
          <a:p>
            <a:pPr algn="just" defTabSz="2004756">
              <a:defRPr/>
            </a:pPr>
            <a:r>
              <a:rPr lang="en-US" sz="1600" dirty="0"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1600" dirty="0">
                <a:cs typeface="Calibri" panose="020F0502020204030204" pitchFamily="34" charset="0"/>
              </a:rPr>
              <a:t>increase of </a:t>
            </a:r>
            <a:r>
              <a:rPr lang="en-US" sz="1600" b="1" dirty="0">
                <a:cs typeface="Calibri" panose="020F0502020204030204" pitchFamily="34" charset="0"/>
              </a:rPr>
              <a:t>productivity</a:t>
            </a:r>
          </a:p>
          <a:p>
            <a:pPr algn="just" defTabSz="2004756">
              <a:defRPr/>
            </a:pPr>
            <a:endParaRPr lang="en-US" sz="1600" dirty="0">
              <a:cs typeface="Calibri" panose="020F0502020204030204" pitchFamily="34" charset="0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DA834BF3-BD43-7C27-5C40-430D71E9B32A}"/>
              </a:ext>
            </a:extLst>
          </p:cNvPr>
          <p:cNvSpPr txBox="1">
            <a:spLocks/>
          </p:cNvSpPr>
          <p:nvPr/>
        </p:nvSpPr>
        <p:spPr>
          <a:xfrm>
            <a:off x="940166" y="835919"/>
            <a:ext cx="10058400" cy="694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Use case: </a:t>
            </a:r>
            <a:r>
              <a:rPr lang="fr-FR" dirty="0" err="1"/>
              <a:t>Interpersonal</a:t>
            </a:r>
            <a:r>
              <a:rPr lang="fr-FR" dirty="0"/>
              <a:t> </a:t>
            </a:r>
            <a:r>
              <a:rPr lang="fr-FR" dirty="0" err="1"/>
              <a:t>conflicts</a:t>
            </a:r>
            <a:r>
              <a:rPr lang="fr-FR" dirty="0"/>
              <a:t> at </a:t>
            </a:r>
            <a:r>
              <a:rPr lang="fr-FR" dirty="0" err="1"/>
              <a:t>work</a:t>
            </a:r>
            <a:r>
              <a:rPr lang="fr-FR" dirty="0"/>
              <a:t> </a:t>
            </a:r>
          </a:p>
        </p:txBody>
      </p:sp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4A701251-B357-57A2-6F42-9BD1AB566497}"/>
              </a:ext>
            </a:extLst>
          </p:cNvPr>
          <p:cNvSpPr txBox="1">
            <a:spLocks/>
          </p:cNvSpPr>
          <p:nvPr/>
        </p:nvSpPr>
        <p:spPr>
          <a:xfrm>
            <a:off x="11544300" y="6553200"/>
            <a:ext cx="49325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fr-FR" sz="1400" smtClean="0"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3</a:t>
            </a:fld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2353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669B4EA0-8F64-4DED-CAB5-314ADCECF4D6}"/>
              </a:ext>
            </a:extLst>
          </p:cNvPr>
          <p:cNvSpPr txBox="1">
            <a:spLocks/>
          </p:cNvSpPr>
          <p:nvPr/>
        </p:nvSpPr>
        <p:spPr>
          <a:xfrm>
            <a:off x="863600" y="718445"/>
            <a:ext cx="10109200" cy="694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 err="1"/>
              <a:t>Detailed</a:t>
            </a:r>
            <a:r>
              <a:rPr lang="fr-FR" sz="2800" dirty="0"/>
              <a:t> architecture</a:t>
            </a:r>
          </a:p>
        </p:txBody>
      </p:sp>
      <p:sp>
        <p:nvSpPr>
          <p:cNvPr id="5" name="Google Shape;100;p1">
            <a:extLst>
              <a:ext uri="{FF2B5EF4-FFF2-40B4-BE49-F238E27FC236}">
                <a16:creationId xmlns:a16="http://schemas.microsoft.com/office/drawing/2014/main" id="{FF430DCE-F6C3-4B21-C6D1-CAD9AAAD2BF0}"/>
              </a:ext>
            </a:extLst>
          </p:cNvPr>
          <p:cNvSpPr txBox="1">
            <a:spLocks/>
          </p:cNvSpPr>
          <p:nvPr/>
        </p:nvSpPr>
        <p:spPr>
          <a:xfrm>
            <a:off x="11544300" y="6553200"/>
            <a:ext cx="49325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fr-FR" sz="1400" smtClean="0"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30</a:t>
            </a:fld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 descr="Une image contenant texte, capture d’écran&#10;&#10;Description générée automatiquement">
            <a:extLst>
              <a:ext uri="{FF2B5EF4-FFF2-40B4-BE49-F238E27FC236}">
                <a16:creationId xmlns:a16="http://schemas.microsoft.com/office/drawing/2014/main" id="{4E683A25-6E85-3441-9674-954323D48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3100" y="1413377"/>
            <a:ext cx="8878910" cy="468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25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01"/>
    </mc:Choice>
    <mc:Fallback xmlns="">
      <p:transition spd="slow" advTm="5080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669B4EA0-8F64-4DED-CAB5-314ADCECF4D6}"/>
              </a:ext>
            </a:extLst>
          </p:cNvPr>
          <p:cNvSpPr txBox="1">
            <a:spLocks/>
          </p:cNvSpPr>
          <p:nvPr/>
        </p:nvSpPr>
        <p:spPr>
          <a:xfrm>
            <a:off x="863600" y="718445"/>
            <a:ext cx="10109200" cy="694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>
                <a:latin typeface="+mn-lt"/>
              </a:rPr>
              <a:t>Results</a:t>
            </a:r>
            <a:r>
              <a:rPr lang="fr-FR" dirty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2800" dirty="0">
                <a:solidFill>
                  <a:schemeClr val="tx1"/>
                </a:solidFill>
                <a:latin typeface="+mn-lt"/>
                <a:cs typeface="Calibri"/>
                <a:sym typeface="Calibri"/>
              </a:rPr>
              <a:t>(H1): The addition of fake </a:t>
            </a:r>
            <a:r>
              <a:rPr lang="fr-FR" sz="2800" dirty="0" err="1">
                <a:solidFill>
                  <a:schemeClr val="tx1"/>
                </a:solidFill>
                <a:latin typeface="+mn-lt"/>
                <a:cs typeface="Calibri"/>
                <a:sym typeface="Calibri"/>
              </a:rPr>
              <a:t>fabricated</a:t>
            </a:r>
            <a:r>
              <a:rPr lang="fr-FR" sz="2800" dirty="0">
                <a:solidFill>
                  <a:schemeClr val="tx1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+mn-lt"/>
                <a:cs typeface="Calibri"/>
                <a:sym typeface="Calibri"/>
              </a:rPr>
              <a:t>examples</a:t>
            </a:r>
            <a:endParaRPr lang="fr-FR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Google Shape;100;p1">
            <a:extLst>
              <a:ext uri="{FF2B5EF4-FFF2-40B4-BE49-F238E27FC236}">
                <a16:creationId xmlns:a16="http://schemas.microsoft.com/office/drawing/2014/main" id="{FF430DCE-F6C3-4B21-C6D1-CAD9AAAD2BF0}"/>
              </a:ext>
            </a:extLst>
          </p:cNvPr>
          <p:cNvSpPr txBox="1">
            <a:spLocks/>
          </p:cNvSpPr>
          <p:nvPr/>
        </p:nvSpPr>
        <p:spPr>
          <a:xfrm>
            <a:off x="11544300" y="6553200"/>
            <a:ext cx="49325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fr-FR" sz="1400" smtClean="0"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31</a:t>
            </a:fld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Tableau 8">
            <a:extLst>
              <a:ext uri="{FF2B5EF4-FFF2-40B4-BE49-F238E27FC236}">
                <a16:creationId xmlns:a16="http://schemas.microsoft.com/office/drawing/2014/main" id="{41EAB350-91BD-F2F3-310A-732F385019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9769738"/>
              </p:ext>
            </p:extLst>
          </p:nvPr>
        </p:nvGraphicFramePr>
        <p:xfrm>
          <a:off x="735096" y="2076023"/>
          <a:ext cx="527273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6168">
                  <a:extLst>
                    <a:ext uri="{9D8B030D-6E8A-4147-A177-3AD203B41FA5}">
                      <a16:colId xmlns:a16="http://schemas.microsoft.com/office/drawing/2014/main" val="3510623468"/>
                    </a:ext>
                  </a:extLst>
                </a:gridCol>
                <a:gridCol w="2292007">
                  <a:extLst>
                    <a:ext uri="{9D8B030D-6E8A-4147-A177-3AD203B41FA5}">
                      <a16:colId xmlns:a16="http://schemas.microsoft.com/office/drawing/2014/main" val="1268436475"/>
                    </a:ext>
                  </a:extLst>
                </a:gridCol>
                <a:gridCol w="2194559">
                  <a:extLst>
                    <a:ext uri="{9D8B030D-6E8A-4147-A177-3AD203B41FA5}">
                      <a16:colId xmlns:a16="http://schemas.microsoft.com/office/drawing/2014/main" val="21745458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with fake </a:t>
                      </a:r>
                      <a:r>
                        <a:rPr lang="fr-FR" sz="1600" dirty="0" err="1"/>
                        <a:t>examples</a:t>
                      </a:r>
                      <a:endParaRPr lang="fr-FR" sz="1600" dirty="0"/>
                    </a:p>
                  </a:txBody>
                  <a:tcPr>
                    <a:solidFill>
                      <a:srgbClr val="240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w/o fake </a:t>
                      </a:r>
                      <a:r>
                        <a:rPr lang="fr-FR" sz="1600" dirty="0" err="1"/>
                        <a:t>examples</a:t>
                      </a:r>
                      <a:endParaRPr lang="fr-FR" sz="1600" dirty="0"/>
                    </a:p>
                  </a:txBody>
                  <a:tcPr>
                    <a:solidFill>
                      <a:srgbClr val="240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110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1" dirty="0">
                          <a:solidFill>
                            <a:schemeClr val="bg1"/>
                          </a:solidFill>
                        </a:rPr>
                        <a:t>DTW</a:t>
                      </a:r>
                    </a:p>
                  </a:txBody>
                  <a:tcPr>
                    <a:solidFill>
                      <a:srgbClr val="240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451.23</a:t>
                      </a:r>
                    </a:p>
                  </a:txBody>
                  <a:tcPr>
                    <a:solidFill>
                      <a:srgbClr val="E9E4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460.90</a:t>
                      </a:r>
                    </a:p>
                  </a:txBody>
                  <a:tcPr>
                    <a:solidFill>
                      <a:srgbClr val="E9E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856438"/>
                  </a:ext>
                </a:extLst>
              </a:tr>
            </a:tbl>
          </a:graphicData>
        </a:graphic>
      </p:graphicFrame>
      <p:sp>
        <p:nvSpPr>
          <p:cNvPr id="10" name="ZoneTexte 9">
            <a:extLst>
              <a:ext uri="{FF2B5EF4-FFF2-40B4-BE49-F238E27FC236}">
                <a16:creationId xmlns:a16="http://schemas.microsoft.com/office/drawing/2014/main" id="{A110DD05-BE29-AA6E-ED1C-C06A039902FD}"/>
              </a:ext>
            </a:extLst>
          </p:cNvPr>
          <p:cNvSpPr txBox="1"/>
          <p:nvPr/>
        </p:nvSpPr>
        <p:spPr>
          <a:xfrm>
            <a:off x="2277587" y="1531761"/>
            <a:ext cx="288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dirty="0">
                <a:cs typeface="Calibri" panose="020F0502020204030204" pitchFamily="34" charset="0"/>
              </a:rPr>
              <a:t>Objective </a:t>
            </a:r>
            <a:r>
              <a:rPr lang="fr-FR" sz="1600" b="1" u="sng" dirty="0" err="1">
                <a:cs typeface="Calibri" panose="020F0502020204030204" pitchFamily="34" charset="0"/>
              </a:rPr>
              <a:t>evaluation</a:t>
            </a:r>
            <a:endParaRPr lang="fr-FR" sz="1600" b="1" u="sng" dirty="0">
              <a:cs typeface="Calibri" panose="020F0502020204030204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9A5D63D-76CE-F1CB-1C74-D7FE8E1312B8}"/>
              </a:ext>
            </a:extLst>
          </p:cNvPr>
          <p:cNvSpPr txBox="1"/>
          <p:nvPr/>
        </p:nvSpPr>
        <p:spPr>
          <a:xfrm>
            <a:off x="645466" y="3004635"/>
            <a:ext cx="89589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 err="1">
                <a:cs typeface="Calibri" panose="020F0502020204030204" pitchFamily="34" charset="0"/>
              </a:rPr>
              <a:t>Reduce</a:t>
            </a:r>
            <a:r>
              <a:rPr lang="fr-FR" sz="1600" b="1" dirty="0">
                <a:cs typeface="Calibri" panose="020F0502020204030204" pitchFamily="34" charset="0"/>
              </a:rPr>
              <a:t> the distance </a:t>
            </a:r>
            <a:r>
              <a:rPr lang="fr-FR" sz="1600" dirty="0" err="1">
                <a:cs typeface="Calibri" panose="020F0502020204030204" pitchFamily="34" charset="0"/>
              </a:rPr>
              <a:t>between</a:t>
            </a:r>
            <a:r>
              <a:rPr lang="fr-FR" sz="1600" dirty="0">
                <a:cs typeface="Calibri" panose="020F0502020204030204" pitchFamily="34" charset="0"/>
              </a:rPr>
              <a:t> </a:t>
            </a:r>
          </a:p>
          <a:p>
            <a:r>
              <a:rPr lang="fr-FR" sz="1600" dirty="0">
                <a:cs typeface="Calibri" panose="020F0502020204030204" pitchFamily="34" charset="0"/>
              </a:rPr>
              <a:t>the </a:t>
            </a:r>
            <a:r>
              <a:rPr lang="fr-FR" sz="1600" dirty="0" err="1">
                <a:cs typeface="Calibri" panose="020F0502020204030204" pitchFamily="34" charset="0"/>
              </a:rPr>
              <a:t>generated</a:t>
            </a:r>
            <a:r>
              <a:rPr lang="fr-FR" sz="1600" dirty="0">
                <a:cs typeface="Calibri" panose="020F0502020204030204" pitchFamily="34" charset="0"/>
              </a:rPr>
              <a:t> distribution and the GTS distribution</a:t>
            </a:r>
          </a:p>
        </p:txBody>
      </p: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BF046735-BEE0-F93E-E88E-DF135297D2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9339850"/>
              </p:ext>
            </p:extLst>
          </p:nvPr>
        </p:nvGraphicFramePr>
        <p:xfrm>
          <a:off x="736904" y="4320269"/>
          <a:ext cx="5969000" cy="1112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498599">
                  <a:extLst>
                    <a:ext uri="{9D8B030D-6E8A-4147-A177-3AD203B41FA5}">
                      <a16:colId xmlns:a16="http://schemas.microsoft.com/office/drawing/2014/main" val="3510623468"/>
                    </a:ext>
                  </a:extLst>
                </a:gridCol>
                <a:gridCol w="2206708">
                  <a:extLst>
                    <a:ext uri="{9D8B030D-6E8A-4147-A177-3AD203B41FA5}">
                      <a16:colId xmlns:a16="http://schemas.microsoft.com/office/drawing/2014/main" val="1268436475"/>
                    </a:ext>
                  </a:extLst>
                </a:gridCol>
                <a:gridCol w="2263693">
                  <a:extLst>
                    <a:ext uri="{9D8B030D-6E8A-4147-A177-3AD203B41FA5}">
                      <a16:colId xmlns:a16="http://schemas.microsoft.com/office/drawing/2014/main" val="21745458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with fake </a:t>
                      </a:r>
                      <a:r>
                        <a:rPr lang="fr-FR" sz="1600" dirty="0" err="1"/>
                        <a:t>examples</a:t>
                      </a:r>
                      <a:endParaRPr lang="fr-FR" sz="1600" dirty="0"/>
                    </a:p>
                  </a:txBody>
                  <a:tcPr>
                    <a:solidFill>
                      <a:srgbClr val="240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w/o fake </a:t>
                      </a:r>
                      <a:r>
                        <a:rPr lang="fr-FR" sz="1600" dirty="0" err="1"/>
                        <a:t>examples</a:t>
                      </a:r>
                      <a:endParaRPr lang="fr-FR" sz="1600" dirty="0"/>
                    </a:p>
                  </a:txBody>
                  <a:tcPr>
                    <a:solidFill>
                      <a:srgbClr val="240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110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1" dirty="0" err="1">
                          <a:solidFill>
                            <a:schemeClr val="bg1"/>
                          </a:solidFill>
                        </a:rPr>
                        <a:t>Acceleration</a:t>
                      </a:r>
                      <a:endParaRPr lang="fr-FR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40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13.49</a:t>
                      </a:r>
                    </a:p>
                  </a:txBody>
                  <a:tcPr>
                    <a:solidFill>
                      <a:srgbClr val="E9E4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19.02</a:t>
                      </a:r>
                    </a:p>
                  </a:txBody>
                  <a:tcPr>
                    <a:solidFill>
                      <a:srgbClr val="E9E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856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1" dirty="0">
                          <a:solidFill>
                            <a:schemeClr val="bg1"/>
                          </a:solidFill>
                        </a:rPr>
                        <a:t>Jerk</a:t>
                      </a:r>
                    </a:p>
                  </a:txBody>
                  <a:tcPr>
                    <a:solidFill>
                      <a:srgbClr val="240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545.66</a:t>
                      </a:r>
                    </a:p>
                  </a:txBody>
                  <a:tcPr>
                    <a:solidFill>
                      <a:srgbClr val="E9E4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768.00</a:t>
                      </a:r>
                    </a:p>
                  </a:txBody>
                  <a:tcPr>
                    <a:solidFill>
                      <a:srgbClr val="E9E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533976"/>
                  </a:ext>
                </a:extLst>
              </a:tr>
            </a:tbl>
          </a:graphicData>
        </a:graphic>
      </p:graphicFrame>
      <p:graphicFrame>
        <p:nvGraphicFramePr>
          <p:cNvPr id="13" name="Tableau 12">
            <a:extLst>
              <a:ext uri="{FF2B5EF4-FFF2-40B4-BE49-F238E27FC236}">
                <a16:creationId xmlns:a16="http://schemas.microsoft.com/office/drawing/2014/main" id="{97BDDBE4-94BC-4AB2-EB73-6F899FF794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8210728"/>
              </p:ext>
            </p:extLst>
          </p:nvPr>
        </p:nvGraphicFramePr>
        <p:xfrm>
          <a:off x="6549166" y="2139422"/>
          <a:ext cx="4576034" cy="13208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54953">
                  <a:extLst>
                    <a:ext uri="{9D8B030D-6E8A-4147-A177-3AD203B41FA5}">
                      <a16:colId xmlns:a16="http://schemas.microsoft.com/office/drawing/2014/main" val="3510623468"/>
                    </a:ext>
                  </a:extLst>
                </a:gridCol>
                <a:gridCol w="1276315">
                  <a:extLst>
                    <a:ext uri="{9D8B030D-6E8A-4147-A177-3AD203B41FA5}">
                      <a16:colId xmlns:a16="http://schemas.microsoft.com/office/drawing/2014/main" val="1268436475"/>
                    </a:ext>
                  </a:extLst>
                </a:gridCol>
                <a:gridCol w="1544766">
                  <a:extLst>
                    <a:ext uri="{9D8B030D-6E8A-4147-A177-3AD203B41FA5}">
                      <a16:colId xmlns:a16="http://schemas.microsoft.com/office/drawing/2014/main" val="21745458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with fake </a:t>
                      </a:r>
                      <a:r>
                        <a:rPr lang="fr-FR" sz="1600" dirty="0" err="1"/>
                        <a:t>examples</a:t>
                      </a:r>
                      <a:endParaRPr lang="fr-FR" sz="1600" dirty="0"/>
                    </a:p>
                  </a:txBody>
                  <a:tcPr>
                    <a:solidFill>
                      <a:srgbClr val="240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w/o fake </a:t>
                      </a:r>
                      <a:r>
                        <a:rPr lang="fr-FR" sz="1600" dirty="0" err="1"/>
                        <a:t>examples</a:t>
                      </a:r>
                      <a:endParaRPr lang="fr-FR" sz="1600" dirty="0"/>
                    </a:p>
                  </a:txBody>
                  <a:tcPr>
                    <a:solidFill>
                      <a:srgbClr val="240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110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1" dirty="0">
                          <a:solidFill>
                            <a:schemeClr val="bg1"/>
                          </a:solidFill>
                        </a:rPr>
                        <a:t>Coordination</a:t>
                      </a:r>
                    </a:p>
                  </a:txBody>
                  <a:tcPr>
                    <a:solidFill>
                      <a:srgbClr val="240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43.42</a:t>
                      </a:r>
                    </a:p>
                  </a:txBody>
                  <a:tcPr>
                    <a:solidFill>
                      <a:srgbClr val="E9E4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38.77</a:t>
                      </a:r>
                    </a:p>
                  </a:txBody>
                  <a:tcPr>
                    <a:solidFill>
                      <a:srgbClr val="E9E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856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1" dirty="0" err="1">
                          <a:solidFill>
                            <a:schemeClr val="bg1"/>
                          </a:solidFill>
                        </a:rPr>
                        <a:t>Believability</a:t>
                      </a:r>
                      <a:endParaRPr lang="fr-FR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40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45.39</a:t>
                      </a:r>
                    </a:p>
                  </a:txBody>
                  <a:tcPr>
                    <a:solidFill>
                      <a:srgbClr val="E9E4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39.02</a:t>
                      </a:r>
                    </a:p>
                  </a:txBody>
                  <a:tcPr>
                    <a:solidFill>
                      <a:srgbClr val="E9E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533976"/>
                  </a:ext>
                </a:extLst>
              </a:tr>
            </a:tbl>
          </a:graphicData>
        </a:graphic>
      </p:graphicFrame>
      <p:sp>
        <p:nvSpPr>
          <p:cNvPr id="14" name="ZoneTexte 13">
            <a:extLst>
              <a:ext uri="{FF2B5EF4-FFF2-40B4-BE49-F238E27FC236}">
                <a16:creationId xmlns:a16="http://schemas.microsoft.com/office/drawing/2014/main" id="{D244C112-E0A3-18B0-727C-0246B059D833}"/>
              </a:ext>
            </a:extLst>
          </p:cNvPr>
          <p:cNvSpPr txBox="1"/>
          <p:nvPr/>
        </p:nvSpPr>
        <p:spPr>
          <a:xfrm>
            <a:off x="735096" y="5505831"/>
            <a:ext cx="8958923" cy="4147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1600" dirty="0" err="1">
                <a:cs typeface="Calibri" panose="020F0502020204030204" pitchFamily="34" charset="0"/>
              </a:rPr>
              <a:t>Generate</a:t>
            </a:r>
            <a:r>
              <a:rPr lang="fr-FR" sz="1600" dirty="0">
                <a:cs typeface="Calibri" panose="020F0502020204030204" pitchFamily="34" charset="0"/>
              </a:rPr>
              <a:t> </a:t>
            </a:r>
            <a:r>
              <a:rPr lang="fr-FR" sz="1600" b="1" dirty="0" err="1">
                <a:cs typeface="Calibri" panose="020F0502020204030204" pitchFamily="34" charset="0"/>
              </a:rPr>
              <a:t>smoother</a:t>
            </a:r>
            <a:r>
              <a:rPr lang="fr-FR" sz="1600" b="1" dirty="0">
                <a:cs typeface="Calibri" panose="020F0502020204030204" pitchFamily="34" charset="0"/>
              </a:rPr>
              <a:t> </a:t>
            </a:r>
            <a:r>
              <a:rPr lang="fr-FR" sz="1600" b="1" dirty="0" err="1">
                <a:cs typeface="Calibri" panose="020F0502020204030204" pitchFamily="34" charset="0"/>
              </a:rPr>
              <a:t>movements</a:t>
            </a:r>
            <a:endParaRPr lang="fr-FR" sz="1600" b="1" dirty="0">
              <a:cs typeface="Calibri" panose="020F050202020403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91A9DD3-0DDB-A69D-7608-6CE93518550F}"/>
              </a:ext>
            </a:extLst>
          </p:cNvPr>
          <p:cNvSpPr txBox="1"/>
          <p:nvPr/>
        </p:nvSpPr>
        <p:spPr>
          <a:xfrm>
            <a:off x="6949519" y="3647154"/>
            <a:ext cx="476996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b="1" dirty="0" err="1">
                <a:cs typeface="Calibri" panose="020F0502020204030204" pitchFamily="34" charset="0"/>
              </a:rPr>
              <a:t>Enhance</a:t>
            </a:r>
            <a:r>
              <a:rPr lang="fr-FR" sz="1600" b="1" dirty="0">
                <a:cs typeface="Calibri" panose="020F0502020204030204" pitchFamily="34" charset="0"/>
              </a:rPr>
              <a:t> the perception of </a:t>
            </a:r>
            <a:r>
              <a:rPr lang="fr-FR" sz="1600" b="1" dirty="0" err="1">
                <a:cs typeface="Calibri" panose="020F0502020204030204" pitchFamily="34" charset="0"/>
              </a:rPr>
              <a:t>synchronization</a:t>
            </a:r>
            <a:r>
              <a:rPr lang="fr-FR" sz="1600" b="1" dirty="0">
                <a:cs typeface="Calibri" panose="020F0502020204030204" pitchFamily="34" charset="0"/>
              </a:rPr>
              <a:t> and </a:t>
            </a:r>
            <a:r>
              <a:rPr lang="fr-FR" sz="1600" b="1" dirty="0" err="1">
                <a:cs typeface="Calibri" panose="020F0502020204030204" pitchFamily="34" charset="0"/>
              </a:rPr>
              <a:t>believability</a:t>
            </a:r>
            <a:endParaRPr lang="fr-FR" sz="1600" b="1" dirty="0">
              <a:cs typeface="Calibri" panose="020F050202020403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B4F140E-F01C-A67E-4501-32CFB5265CC3}"/>
              </a:ext>
            </a:extLst>
          </p:cNvPr>
          <p:cNvSpPr txBox="1"/>
          <p:nvPr/>
        </p:nvSpPr>
        <p:spPr>
          <a:xfrm>
            <a:off x="8092440" y="1451996"/>
            <a:ext cx="288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dirty="0">
                <a:cs typeface="Calibri" panose="020F0502020204030204" pitchFamily="34" charset="0"/>
              </a:rPr>
              <a:t>Subjective </a:t>
            </a:r>
            <a:r>
              <a:rPr lang="fr-FR" sz="1600" b="1" u="sng" dirty="0" err="1">
                <a:cs typeface="Calibri" panose="020F0502020204030204" pitchFamily="34" charset="0"/>
              </a:rPr>
              <a:t>evaluation</a:t>
            </a:r>
            <a:endParaRPr lang="fr-FR" sz="1600" b="1" u="sng" dirty="0">
              <a:cs typeface="Calibri" panose="020F0502020204030204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98E4A13-11F1-353B-329E-EDA7AE10C3F7}"/>
              </a:ext>
            </a:extLst>
          </p:cNvPr>
          <p:cNvSpPr txBox="1"/>
          <p:nvPr/>
        </p:nvSpPr>
        <p:spPr>
          <a:xfrm>
            <a:off x="6896404" y="5735209"/>
            <a:ext cx="4443412" cy="338554"/>
          </a:xfrm>
          <a:prstGeom prst="rect">
            <a:avLst/>
          </a:prstGeom>
          <a:ln>
            <a:solidFill>
              <a:srgbClr val="240F7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i="0" u="none" strike="noStrike" dirty="0">
                <a:solidFill>
                  <a:srgbClr val="240F7F"/>
                </a:solidFill>
                <a:effectLst/>
                <a:cs typeface="Calibri" panose="020F0502020204030204" pitchFamily="34" charset="0"/>
              </a:rPr>
              <a:t>Our fake examples </a:t>
            </a:r>
            <a:r>
              <a:rPr lang="en-US" sz="1600" b="1" dirty="0">
                <a:solidFill>
                  <a:srgbClr val="240F7F"/>
                </a:solidFill>
                <a:cs typeface="Calibri" panose="020F0502020204030204" pitchFamily="34" charset="0"/>
              </a:rPr>
              <a:t>increase performances</a:t>
            </a:r>
          </a:p>
        </p:txBody>
      </p:sp>
    </p:spTree>
    <p:extLst>
      <p:ext uri="{BB962C8B-B14F-4D97-AF65-F5344CB8AC3E}">
        <p14:creationId xmlns:p14="http://schemas.microsoft.com/office/powerpoint/2010/main" val="251862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01"/>
    </mc:Choice>
    <mc:Fallback xmlns="">
      <p:transition spd="slow" advTm="5080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669B4EA0-8F64-4DED-CAB5-314ADCECF4D6}"/>
              </a:ext>
            </a:extLst>
          </p:cNvPr>
          <p:cNvSpPr txBox="1">
            <a:spLocks/>
          </p:cNvSpPr>
          <p:nvPr/>
        </p:nvSpPr>
        <p:spPr>
          <a:xfrm>
            <a:off x="863600" y="718445"/>
            <a:ext cx="10109200" cy="694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 err="1">
                <a:latin typeface="+mn-lt"/>
              </a:rPr>
              <a:t>Results</a:t>
            </a:r>
            <a:r>
              <a:rPr lang="fr-FR" dirty="0">
                <a:solidFill>
                  <a:schemeClr val="tx1"/>
                </a:solidFill>
                <a:latin typeface="+mn-lt"/>
              </a:rPr>
              <a:t> </a:t>
            </a:r>
            <a:r>
              <a:rPr lang="fr-FR" sz="2800" dirty="0">
                <a:solidFill>
                  <a:schemeClr val="tx1"/>
                </a:solidFill>
                <a:latin typeface="+mn-lt"/>
                <a:cs typeface="Calibri"/>
                <a:sym typeface="Calibri"/>
              </a:rPr>
              <a:t>(H2-3): The addition of </a:t>
            </a:r>
            <a:r>
              <a:rPr lang="fr-FR" sz="2800" dirty="0" err="1">
                <a:solidFill>
                  <a:schemeClr val="tx1"/>
                </a:solidFill>
                <a:latin typeface="+mn-lt"/>
                <a:cs typeface="Calibri"/>
                <a:sym typeface="Calibri"/>
              </a:rPr>
              <a:t>cheese</a:t>
            </a:r>
            <a:r>
              <a:rPr lang="fr-FR" sz="2800" dirty="0">
                <a:solidFill>
                  <a:schemeClr val="tx1"/>
                </a:solidFill>
                <a:latin typeface="+mn-lt"/>
                <a:cs typeface="Calibri"/>
                <a:sym typeface="Calibri"/>
              </a:rPr>
              <a:t> </a:t>
            </a:r>
            <a:r>
              <a:rPr lang="fr-FR" sz="2800" dirty="0" err="1">
                <a:solidFill>
                  <a:schemeClr val="tx1"/>
                </a:solidFill>
                <a:latin typeface="+mn-lt"/>
                <a:cs typeface="Calibri"/>
                <a:sym typeface="Calibri"/>
              </a:rPr>
              <a:t>dataset</a:t>
            </a:r>
            <a:endParaRPr lang="fr-FR" dirty="0">
              <a:solidFill>
                <a:schemeClr val="tx1"/>
              </a:solidFill>
              <a:latin typeface="+mn-lt"/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D90BD48-98EE-F3E5-B303-FD74D789CE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564203"/>
              </p:ext>
            </p:extLst>
          </p:nvPr>
        </p:nvGraphicFramePr>
        <p:xfrm>
          <a:off x="856137" y="2274975"/>
          <a:ext cx="5272734" cy="7416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86169">
                  <a:extLst>
                    <a:ext uri="{9D8B030D-6E8A-4147-A177-3AD203B41FA5}">
                      <a16:colId xmlns:a16="http://schemas.microsoft.com/office/drawing/2014/main" val="3510623468"/>
                    </a:ext>
                  </a:extLst>
                </a:gridCol>
                <a:gridCol w="2257392">
                  <a:extLst>
                    <a:ext uri="{9D8B030D-6E8A-4147-A177-3AD203B41FA5}">
                      <a16:colId xmlns:a16="http://schemas.microsoft.com/office/drawing/2014/main" val="1268436475"/>
                    </a:ext>
                  </a:extLst>
                </a:gridCol>
                <a:gridCol w="2229173">
                  <a:extLst>
                    <a:ext uri="{9D8B030D-6E8A-4147-A177-3AD203B41FA5}">
                      <a16:colId xmlns:a16="http://schemas.microsoft.com/office/drawing/2014/main" val="21745458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w/o </a:t>
                      </a:r>
                      <a:r>
                        <a:rPr lang="fr-FR" sz="1600" i="1" dirty="0" err="1"/>
                        <a:t>Cheese</a:t>
                      </a:r>
                      <a:endParaRPr lang="fr-FR" sz="1600" i="1" dirty="0"/>
                    </a:p>
                  </a:txBody>
                  <a:tcPr>
                    <a:solidFill>
                      <a:srgbClr val="240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i="1" dirty="0"/>
                        <a:t>With </a:t>
                      </a:r>
                      <a:r>
                        <a:rPr lang="fr-FR" sz="1600" i="1" dirty="0" err="1"/>
                        <a:t>Cheese</a:t>
                      </a:r>
                      <a:endParaRPr lang="fr-FR" sz="1600" i="1" dirty="0"/>
                    </a:p>
                  </a:txBody>
                  <a:tcPr>
                    <a:solidFill>
                      <a:srgbClr val="240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110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1" dirty="0">
                          <a:solidFill>
                            <a:schemeClr val="bg1"/>
                          </a:solidFill>
                        </a:rPr>
                        <a:t>DTW</a:t>
                      </a:r>
                    </a:p>
                  </a:txBody>
                  <a:tcPr>
                    <a:solidFill>
                      <a:srgbClr val="240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451.23</a:t>
                      </a:r>
                    </a:p>
                  </a:txBody>
                  <a:tcPr>
                    <a:solidFill>
                      <a:srgbClr val="E9E4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484.57</a:t>
                      </a:r>
                    </a:p>
                  </a:txBody>
                  <a:tcPr>
                    <a:solidFill>
                      <a:srgbClr val="E9E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856438"/>
                  </a:ext>
                </a:extLst>
              </a:tr>
            </a:tbl>
          </a:graphicData>
        </a:graphic>
      </p:graphicFrame>
      <p:sp>
        <p:nvSpPr>
          <p:cNvPr id="4" name="ZoneTexte 3">
            <a:extLst>
              <a:ext uri="{FF2B5EF4-FFF2-40B4-BE49-F238E27FC236}">
                <a16:creationId xmlns:a16="http://schemas.microsoft.com/office/drawing/2014/main" id="{A6F4701E-73DC-174D-C19E-69668376CFEA}"/>
              </a:ext>
            </a:extLst>
          </p:cNvPr>
          <p:cNvSpPr txBox="1"/>
          <p:nvPr/>
        </p:nvSpPr>
        <p:spPr>
          <a:xfrm>
            <a:off x="2544465" y="1579155"/>
            <a:ext cx="288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dirty="0">
                <a:cs typeface="Calibri" panose="020F0502020204030204" pitchFamily="34" charset="0"/>
              </a:rPr>
              <a:t>Objective </a:t>
            </a:r>
            <a:r>
              <a:rPr lang="fr-FR" sz="1600" b="1" u="sng" dirty="0" err="1">
                <a:cs typeface="Calibri" panose="020F0502020204030204" pitchFamily="34" charset="0"/>
              </a:rPr>
              <a:t>evaluation</a:t>
            </a:r>
            <a:endParaRPr lang="fr-FR" sz="1600" b="1" u="sng" dirty="0">
              <a:cs typeface="Calibri" panose="020F050202020403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2EF50D7-1711-B895-D09F-4D23EBCBF8C0}"/>
              </a:ext>
            </a:extLst>
          </p:cNvPr>
          <p:cNvSpPr txBox="1"/>
          <p:nvPr/>
        </p:nvSpPr>
        <p:spPr>
          <a:xfrm>
            <a:off x="782320" y="3028315"/>
            <a:ext cx="53465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cs typeface="Calibri" panose="020F0502020204030204" pitchFamily="34" charset="0"/>
              </a:rPr>
              <a:t>Increase the distance </a:t>
            </a:r>
            <a:r>
              <a:rPr lang="en-US" sz="1600" dirty="0">
                <a:cs typeface="Calibri" panose="020F0502020204030204" pitchFamily="34" charset="0"/>
              </a:rPr>
              <a:t>between </a:t>
            </a:r>
          </a:p>
          <a:p>
            <a:r>
              <a:rPr lang="en-US" sz="1600" dirty="0">
                <a:cs typeface="Calibri" panose="020F0502020204030204" pitchFamily="34" charset="0"/>
              </a:rPr>
              <a:t>the distributions of generated data and GTS data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C693146C-26AA-2765-E7A8-CBCA0F0E3BD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3071916"/>
              </p:ext>
            </p:extLst>
          </p:nvPr>
        </p:nvGraphicFramePr>
        <p:xfrm>
          <a:off x="863608" y="3967554"/>
          <a:ext cx="5316641" cy="1112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61887">
                  <a:extLst>
                    <a:ext uri="{9D8B030D-6E8A-4147-A177-3AD203B41FA5}">
                      <a16:colId xmlns:a16="http://schemas.microsoft.com/office/drawing/2014/main" val="3510623468"/>
                    </a:ext>
                  </a:extLst>
                </a:gridCol>
                <a:gridCol w="1965960">
                  <a:extLst>
                    <a:ext uri="{9D8B030D-6E8A-4147-A177-3AD203B41FA5}">
                      <a16:colId xmlns:a16="http://schemas.microsoft.com/office/drawing/2014/main" val="1268436475"/>
                    </a:ext>
                  </a:extLst>
                </a:gridCol>
                <a:gridCol w="1788794">
                  <a:extLst>
                    <a:ext uri="{9D8B030D-6E8A-4147-A177-3AD203B41FA5}">
                      <a16:colId xmlns:a16="http://schemas.microsoft.com/office/drawing/2014/main" val="21745458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600" dirty="0"/>
                        <a:t>w/o </a:t>
                      </a:r>
                      <a:r>
                        <a:rPr lang="fr-FR" sz="1600" i="1" dirty="0" err="1"/>
                        <a:t>Cheese</a:t>
                      </a:r>
                      <a:endParaRPr lang="fr-FR" sz="1600" i="1" dirty="0"/>
                    </a:p>
                  </a:txBody>
                  <a:tcPr>
                    <a:solidFill>
                      <a:srgbClr val="240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With </a:t>
                      </a:r>
                      <a:r>
                        <a:rPr lang="fr-FR" sz="1600" i="1" dirty="0" err="1"/>
                        <a:t>Cheese</a:t>
                      </a:r>
                      <a:endParaRPr lang="fr-FR" sz="1600" i="1" dirty="0"/>
                    </a:p>
                  </a:txBody>
                  <a:tcPr>
                    <a:solidFill>
                      <a:srgbClr val="240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110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1" dirty="0" err="1">
                          <a:solidFill>
                            <a:schemeClr val="bg1"/>
                          </a:solidFill>
                        </a:rPr>
                        <a:t>Acceleration</a:t>
                      </a:r>
                      <a:endParaRPr lang="fr-FR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40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13.49</a:t>
                      </a:r>
                    </a:p>
                  </a:txBody>
                  <a:tcPr>
                    <a:solidFill>
                      <a:srgbClr val="E9E4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9.10</a:t>
                      </a:r>
                    </a:p>
                  </a:txBody>
                  <a:tcPr>
                    <a:solidFill>
                      <a:srgbClr val="E9E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856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1" dirty="0">
                          <a:solidFill>
                            <a:schemeClr val="bg1"/>
                          </a:solidFill>
                        </a:rPr>
                        <a:t>Jerk</a:t>
                      </a:r>
                    </a:p>
                  </a:txBody>
                  <a:tcPr>
                    <a:solidFill>
                      <a:srgbClr val="240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545.66</a:t>
                      </a:r>
                    </a:p>
                  </a:txBody>
                  <a:tcPr>
                    <a:solidFill>
                      <a:srgbClr val="E9E4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358.62</a:t>
                      </a:r>
                    </a:p>
                  </a:txBody>
                  <a:tcPr>
                    <a:solidFill>
                      <a:srgbClr val="E9E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533976"/>
                  </a:ext>
                </a:extLst>
              </a:tr>
            </a:tbl>
          </a:graphicData>
        </a:graphic>
      </p:graphicFrame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726DEE75-79D0-9C4E-CA5B-AD0A24F6CD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602527"/>
              </p:ext>
            </p:extLst>
          </p:nvPr>
        </p:nvGraphicFramePr>
        <p:xfrm>
          <a:off x="6812102" y="2155595"/>
          <a:ext cx="4599872" cy="11125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551873">
                  <a:extLst>
                    <a:ext uri="{9D8B030D-6E8A-4147-A177-3AD203B41FA5}">
                      <a16:colId xmlns:a16="http://schemas.microsoft.com/office/drawing/2014/main" val="3510623468"/>
                    </a:ext>
                  </a:extLst>
                </a:gridCol>
                <a:gridCol w="1511300">
                  <a:extLst>
                    <a:ext uri="{9D8B030D-6E8A-4147-A177-3AD203B41FA5}">
                      <a16:colId xmlns:a16="http://schemas.microsoft.com/office/drawing/2014/main" val="1268436475"/>
                    </a:ext>
                  </a:extLst>
                </a:gridCol>
                <a:gridCol w="1536699">
                  <a:extLst>
                    <a:ext uri="{9D8B030D-6E8A-4147-A177-3AD203B41FA5}">
                      <a16:colId xmlns:a16="http://schemas.microsoft.com/office/drawing/2014/main" val="21745458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sz="160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fr-FR" sz="1600" dirty="0"/>
                        <a:t>w/o </a:t>
                      </a:r>
                      <a:r>
                        <a:rPr lang="fr-FR" sz="1600" i="1" dirty="0" err="1"/>
                        <a:t>Cheese</a:t>
                      </a:r>
                      <a:endParaRPr lang="fr-FR" sz="1600" i="1" dirty="0"/>
                    </a:p>
                  </a:txBody>
                  <a:tcPr>
                    <a:solidFill>
                      <a:srgbClr val="240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With </a:t>
                      </a:r>
                      <a:r>
                        <a:rPr lang="fr-FR" sz="1600" i="1" dirty="0" err="1"/>
                        <a:t>Cheese</a:t>
                      </a:r>
                      <a:endParaRPr lang="fr-FR" sz="1600" i="1" dirty="0"/>
                    </a:p>
                  </a:txBody>
                  <a:tcPr>
                    <a:solidFill>
                      <a:srgbClr val="240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61108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1" dirty="0">
                          <a:solidFill>
                            <a:schemeClr val="bg1"/>
                          </a:solidFill>
                        </a:rPr>
                        <a:t>Coordination</a:t>
                      </a:r>
                    </a:p>
                  </a:txBody>
                  <a:tcPr>
                    <a:solidFill>
                      <a:srgbClr val="240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43.42</a:t>
                      </a:r>
                    </a:p>
                  </a:txBody>
                  <a:tcPr>
                    <a:solidFill>
                      <a:srgbClr val="E9E4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38.82</a:t>
                      </a:r>
                    </a:p>
                  </a:txBody>
                  <a:tcPr>
                    <a:solidFill>
                      <a:srgbClr val="E9E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1856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600" b="1" dirty="0" err="1">
                          <a:solidFill>
                            <a:schemeClr val="bg1"/>
                          </a:solidFill>
                        </a:rPr>
                        <a:t>Believability</a:t>
                      </a:r>
                      <a:endParaRPr lang="fr-FR" sz="1600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240F7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45.39</a:t>
                      </a:r>
                    </a:p>
                  </a:txBody>
                  <a:tcPr>
                    <a:solidFill>
                      <a:srgbClr val="E9E4F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600" dirty="0"/>
                        <a:t>58.74</a:t>
                      </a:r>
                    </a:p>
                  </a:txBody>
                  <a:tcPr>
                    <a:solidFill>
                      <a:srgbClr val="E9E4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2533976"/>
                  </a:ext>
                </a:extLst>
              </a:tr>
            </a:tbl>
          </a:graphicData>
        </a:graphic>
      </p:graphicFrame>
      <p:sp>
        <p:nvSpPr>
          <p:cNvPr id="18" name="ZoneTexte 17">
            <a:extLst>
              <a:ext uri="{FF2B5EF4-FFF2-40B4-BE49-F238E27FC236}">
                <a16:creationId xmlns:a16="http://schemas.microsoft.com/office/drawing/2014/main" id="{8140DF44-D400-CD70-E03C-106F1BA1B0A6}"/>
              </a:ext>
            </a:extLst>
          </p:cNvPr>
          <p:cNvSpPr txBox="1"/>
          <p:nvPr/>
        </p:nvSpPr>
        <p:spPr>
          <a:xfrm>
            <a:off x="863609" y="5425662"/>
            <a:ext cx="4561216" cy="4234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cs typeface="Calibri" panose="020F0502020204030204" pitchFamily="34" charset="0"/>
              </a:rPr>
              <a:t>Generate </a:t>
            </a:r>
            <a:r>
              <a:rPr lang="en-US" sz="1600" b="1" dirty="0">
                <a:cs typeface="Calibri" panose="020F0502020204030204" pitchFamily="34" charset="0"/>
              </a:rPr>
              <a:t>smoother movements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F753D3D-6959-AF86-FF99-376D7567DADC}"/>
              </a:ext>
            </a:extLst>
          </p:cNvPr>
          <p:cNvSpPr txBox="1"/>
          <p:nvPr/>
        </p:nvSpPr>
        <p:spPr>
          <a:xfrm>
            <a:off x="6812102" y="3464639"/>
            <a:ext cx="61007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>
                <a:cs typeface="Calibri" panose="020F0502020204030204" pitchFamily="34" charset="0"/>
              </a:rPr>
              <a:t>Increase the perception of believability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dirty="0">
                <a:cs typeface="Calibri" panose="020F0502020204030204" pitchFamily="34" charset="0"/>
              </a:rPr>
              <a:t>Reduce the perception of synchronization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101FEFC-1430-5032-A211-4220CC5D05D0}"/>
              </a:ext>
            </a:extLst>
          </p:cNvPr>
          <p:cNvSpPr txBox="1"/>
          <p:nvPr/>
        </p:nvSpPr>
        <p:spPr>
          <a:xfrm>
            <a:off x="8092440" y="1575478"/>
            <a:ext cx="288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u="sng" dirty="0">
                <a:cs typeface="Calibri" panose="020F0502020204030204" pitchFamily="34" charset="0"/>
              </a:rPr>
              <a:t>Subjective </a:t>
            </a:r>
            <a:r>
              <a:rPr lang="fr-FR" sz="1600" b="1" u="sng" dirty="0" err="1">
                <a:cs typeface="Calibri" panose="020F0502020204030204" pitchFamily="34" charset="0"/>
              </a:rPr>
              <a:t>evaluation</a:t>
            </a:r>
            <a:endParaRPr lang="fr-FR" sz="1600" b="1" u="sng" dirty="0">
              <a:cs typeface="Calibri" panose="020F0502020204030204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B42C55F3-785A-BDD1-382B-3C9D0D386227}"/>
              </a:ext>
            </a:extLst>
          </p:cNvPr>
          <p:cNvSpPr txBox="1"/>
          <p:nvPr/>
        </p:nvSpPr>
        <p:spPr>
          <a:xfrm>
            <a:off x="6812102" y="5273211"/>
            <a:ext cx="4561215" cy="584775"/>
          </a:xfrm>
          <a:prstGeom prst="rect">
            <a:avLst/>
          </a:prstGeom>
          <a:ln>
            <a:solidFill>
              <a:srgbClr val="240F7F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240F7F"/>
                </a:solidFill>
                <a:cs typeface="Calibri" panose="020F0502020204030204" pitchFamily="34" charset="0"/>
              </a:rPr>
              <a:t>A</a:t>
            </a:r>
            <a:r>
              <a:rPr lang="en-US" sz="1600" b="1" i="0" u="none" strike="noStrike" baseline="0" dirty="0">
                <a:solidFill>
                  <a:srgbClr val="240F7F"/>
                </a:solidFill>
                <a:cs typeface="Calibri" panose="020F0502020204030204" pitchFamily="34" charset="0"/>
              </a:rPr>
              <a:t>dding data does</a:t>
            </a:r>
            <a:r>
              <a:rPr lang="en-US" sz="1600" b="1" i="0" u="none" strike="noStrike" dirty="0">
                <a:solidFill>
                  <a:srgbClr val="240F7F"/>
                </a:solidFill>
                <a:cs typeface="Calibri" panose="020F0502020204030204" pitchFamily="34" charset="0"/>
              </a:rPr>
              <a:t> no</a:t>
            </a:r>
            <a:r>
              <a:rPr lang="en-US" sz="1600" b="1" i="0" u="none" strike="noStrike" baseline="0" dirty="0">
                <a:solidFill>
                  <a:srgbClr val="240F7F"/>
                </a:solidFill>
                <a:cs typeface="Calibri" panose="020F0502020204030204" pitchFamily="34" charset="0"/>
              </a:rPr>
              <a:t>t necessarily increase performances</a:t>
            </a:r>
          </a:p>
        </p:txBody>
      </p:sp>
      <p:sp>
        <p:nvSpPr>
          <p:cNvPr id="5" name="Google Shape;100;p1">
            <a:extLst>
              <a:ext uri="{FF2B5EF4-FFF2-40B4-BE49-F238E27FC236}">
                <a16:creationId xmlns:a16="http://schemas.microsoft.com/office/drawing/2014/main" id="{9EDD9A57-15FD-AFBF-FF2A-14DFADEC0761}"/>
              </a:ext>
            </a:extLst>
          </p:cNvPr>
          <p:cNvSpPr txBox="1">
            <a:spLocks/>
          </p:cNvSpPr>
          <p:nvPr/>
        </p:nvSpPr>
        <p:spPr>
          <a:xfrm>
            <a:off x="11544300" y="6553200"/>
            <a:ext cx="49325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fr-FR" sz="1400" smtClean="0"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32</a:t>
            </a:fld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255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801"/>
    </mc:Choice>
    <mc:Fallback xmlns="">
      <p:transition spd="slow" advTm="5080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2E63605E-C901-19E4-2D74-8854061548B7}"/>
              </a:ext>
            </a:extLst>
          </p:cNvPr>
          <p:cNvSpPr txBox="1"/>
          <p:nvPr/>
        </p:nvSpPr>
        <p:spPr>
          <a:xfrm>
            <a:off x="838382" y="1697010"/>
            <a:ext cx="1041345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2004756">
              <a:defRPr/>
            </a:pPr>
            <a:r>
              <a:rPr lang="en-US" sz="1600" dirty="0">
                <a:cs typeface="Calibri" panose="020F0502020204030204" pitchFamily="34" charset="0"/>
              </a:rPr>
              <a:t>Training by </a:t>
            </a:r>
            <a:r>
              <a:rPr lang="en-US" sz="1600" b="1" dirty="0">
                <a:cs typeface="Calibri" panose="020F0502020204030204" pitchFamily="34" charset="0"/>
              </a:rPr>
              <a:t>practice is a good form of learning </a:t>
            </a:r>
          </a:p>
          <a:p>
            <a:pPr algn="just" defTabSz="2004756">
              <a:defRPr/>
            </a:pPr>
            <a:endParaRPr lang="en-US" sz="1600" dirty="0">
              <a:cs typeface="Calibri" panose="020F0502020204030204" pitchFamily="34" charset="0"/>
            </a:endParaRPr>
          </a:p>
          <a:p>
            <a:pPr algn="just" defTabSz="2004756">
              <a:defRPr/>
            </a:pPr>
            <a:r>
              <a:rPr lang="en-US" sz="1600" dirty="0">
                <a:cs typeface="Calibri" panose="020F0502020204030204" pitchFamily="34" charset="0"/>
              </a:rPr>
              <a:t>Still </a:t>
            </a:r>
            <a:r>
              <a:rPr lang="en-US" sz="1600" b="1" dirty="0">
                <a:cs typeface="Calibri" panose="020F0502020204030204" pitchFamily="34" charset="0"/>
              </a:rPr>
              <a:t>many obstacles </a:t>
            </a:r>
            <a:r>
              <a:rPr lang="en-US" sz="1600" dirty="0">
                <a:cs typeface="Calibri" panose="020F0502020204030204" pitchFamily="34" charset="0"/>
              </a:rPr>
              <a:t>to their use:</a:t>
            </a:r>
          </a:p>
          <a:p>
            <a:pPr marL="285750" indent="-285750" algn="just" defTabSz="2004756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cs typeface="Calibri" panose="020F0502020204030204" pitchFamily="34" charset="0"/>
              </a:rPr>
              <a:t>high production costs</a:t>
            </a:r>
          </a:p>
          <a:p>
            <a:pPr marL="285750" indent="-285750" algn="just" defTabSz="2004756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cs typeface="Calibri" panose="020F0502020204030204" pitchFamily="34" charset="0"/>
              </a:rPr>
              <a:t>resistance to change</a:t>
            </a:r>
          </a:p>
          <a:p>
            <a:pPr marL="285750" indent="-285750" algn="just" defTabSz="2004756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cs typeface="Calibri" panose="020F0502020204030204" pitchFamily="34" charset="0"/>
              </a:rPr>
              <a:t>lack of believability</a:t>
            </a:r>
          </a:p>
          <a:p>
            <a:pPr marL="285750" indent="-285750" algn="just" defTabSz="2004756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cs typeface="Calibri" panose="020F0502020204030204" pitchFamily="34" charset="0"/>
              </a:rPr>
              <a:t>…</a:t>
            </a:r>
          </a:p>
          <a:p>
            <a:pPr algn="just" defTabSz="2004756">
              <a:defRPr/>
            </a:pPr>
            <a:endParaRPr lang="en-US" sz="1600" dirty="0">
              <a:cs typeface="Calibri" panose="020F0502020204030204" pitchFamily="34" charset="0"/>
            </a:endParaRPr>
          </a:p>
          <a:p>
            <a:pPr algn="just" defTabSz="2004756">
              <a:defRPr/>
            </a:pPr>
            <a:r>
              <a:rPr lang="en-US" sz="1600" dirty="0">
                <a:cs typeface="Calibri" panose="020F0502020204030204" pitchFamily="34" charset="0"/>
              </a:rPr>
              <a:t>Many important dimensions:</a:t>
            </a:r>
          </a:p>
          <a:p>
            <a:pPr marL="285750" indent="-285750" algn="just" defTabSz="2004756"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cs typeface="Calibri" panose="020F0502020204030204" pitchFamily="34" charset="0"/>
              </a:rPr>
              <a:t>natural language generation and understanding             </a:t>
            </a:r>
          </a:p>
          <a:p>
            <a:pPr marL="285750" indent="-285750" algn="just" defTabSz="2004756">
              <a:buFont typeface="Arial" panose="020B0604020202020204" pitchFamily="34" charset="0"/>
              <a:buChar char="•"/>
              <a:defRPr/>
            </a:pPr>
            <a:r>
              <a:rPr lang="en-US" sz="1600" b="1" dirty="0">
                <a:cs typeface="Calibri" panose="020F0502020204030204" pitchFamily="34" charset="0"/>
              </a:rPr>
              <a:t>non-verbal behavior generation and understanding</a:t>
            </a:r>
          </a:p>
          <a:p>
            <a:pPr algn="just" defTabSz="2004756">
              <a:defRPr/>
            </a:pPr>
            <a:endParaRPr lang="en-US" sz="1600" b="1" dirty="0">
              <a:cs typeface="Calibri" panose="020F0502020204030204" pitchFamily="34" charset="0"/>
            </a:endParaRPr>
          </a:p>
          <a:p>
            <a:pPr algn="just" defTabSz="2004756">
              <a:defRPr/>
            </a:pPr>
            <a:endParaRPr lang="en-US" sz="1600" dirty="0">
              <a:cs typeface="Calibri" panose="020F0502020204030204" pitchFamily="34" charset="0"/>
            </a:endParaRPr>
          </a:p>
          <a:p>
            <a:pPr algn="just" defTabSz="2004756">
              <a:defRPr/>
            </a:pPr>
            <a:r>
              <a:rPr lang="en-US" sz="1600" b="1" dirty="0">
                <a:cs typeface="Calibri" panose="020F0502020204030204" pitchFamily="34" charset="0"/>
              </a:rPr>
              <a:t>Very few virtual agents deployed in the field of conflict management </a:t>
            </a:r>
            <a:r>
              <a:rPr lang="en-US" sz="1600" dirty="0">
                <a:cs typeface="Calibri" panose="020F0502020204030204" pitchFamily="34" charset="0"/>
              </a:rPr>
              <a:t>training</a:t>
            </a:r>
          </a:p>
          <a:p>
            <a:pPr algn="just" defTabSz="2004756">
              <a:defRPr/>
            </a:pPr>
            <a:r>
              <a:rPr lang="en-US" sz="1600" dirty="0">
                <a:cs typeface="Calibri" panose="020F0502020204030204" pitchFamily="34" charset="0"/>
              </a:rPr>
              <a:t>Existing ones controlled using Wizard-of-Oz</a:t>
            </a:r>
          </a:p>
          <a:p>
            <a:pPr algn="just" defTabSz="2004756">
              <a:defRPr/>
            </a:pPr>
            <a:endParaRPr lang="en-US" sz="1600" dirty="0">
              <a:cs typeface="Calibri" panose="020F0502020204030204" pitchFamily="34" charset="0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DA834BF3-BD43-7C27-5C40-430D71E9B32A}"/>
              </a:ext>
            </a:extLst>
          </p:cNvPr>
          <p:cNvSpPr txBox="1">
            <a:spLocks/>
          </p:cNvSpPr>
          <p:nvPr/>
        </p:nvSpPr>
        <p:spPr>
          <a:xfrm>
            <a:off x="940166" y="835919"/>
            <a:ext cx="10058400" cy="694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Training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virtual</a:t>
            </a:r>
            <a:r>
              <a:rPr lang="fr-FR" dirty="0"/>
              <a:t> agent</a:t>
            </a:r>
          </a:p>
        </p:txBody>
      </p:sp>
      <p:sp>
        <p:nvSpPr>
          <p:cNvPr id="2" name="Accolade fermante 1">
            <a:extLst>
              <a:ext uri="{FF2B5EF4-FFF2-40B4-BE49-F238E27FC236}">
                <a16:creationId xmlns:a16="http://schemas.microsoft.com/office/drawing/2014/main" id="{93243BF0-281E-F52C-C0FB-AA2FEA896383}"/>
              </a:ext>
            </a:extLst>
          </p:cNvPr>
          <p:cNvSpPr/>
          <p:nvPr/>
        </p:nvSpPr>
        <p:spPr>
          <a:xfrm>
            <a:off x="6432850" y="3882224"/>
            <a:ext cx="193876" cy="555570"/>
          </a:xfrm>
          <a:prstGeom prst="rightBrace">
            <a:avLst/>
          </a:prstGeom>
          <a:ln>
            <a:solidFill>
              <a:srgbClr val="240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853B962-354C-D9F6-8370-F9014CD4C911}"/>
              </a:ext>
            </a:extLst>
          </p:cNvPr>
          <p:cNvSpPr txBox="1"/>
          <p:nvPr/>
        </p:nvSpPr>
        <p:spPr>
          <a:xfrm>
            <a:off x="6728510" y="3990732"/>
            <a:ext cx="462510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a typeface="Calibri"/>
                <a:cs typeface="Calibri"/>
                <a:sym typeface="Calibri"/>
              </a:rPr>
              <a:t>focus on the agent's non-verbal behavior</a:t>
            </a:r>
            <a:endParaRPr lang="fr-FR" sz="1600" dirty="0"/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74BBADA4-BF2A-8E7F-6147-6785FAD5A091}"/>
              </a:ext>
            </a:extLst>
          </p:cNvPr>
          <p:cNvSpPr txBox="1">
            <a:spLocks/>
          </p:cNvSpPr>
          <p:nvPr/>
        </p:nvSpPr>
        <p:spPr>
          <a:xfrm>
            <a:off x="11544300" y="6553200"/>
            <a:ext cx="49325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fr-FR" sz="1400" smtClean="0"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4</a:t>
            </a:fld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673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2E63605E-C901-19E4-2D74-8854061548B7}"/>
              </a:ext>
            </a:extLst>
          </p:cNvPr>
          <p:cNvSpPr txBox="1"/>
          <p:nvPr/>
        </p:nvSpPr>
        <p:spPr>
          <a:xfrm>
            <a:off x="940166" y="1686075"/>
            <a:ext cx="9637395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1600" dirty="0">
                <a:ea typeface="Calibri"/>
                <a:cs typeface="Calibri"/>
                <a:sym typeface="Calibri"/>
              </a:rPr>
              <a:t>For :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a typeface="Calibri"/>
                <a:cs typeface="Calibri"/>
                <a:sym typeface="Calibri"/>
              </a:rPr>
              <a:t>Socio-emotional information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a typeface="Calibri"/>
                <a:cs typeface="Calibri"/>
                <a:sym typeface="Calibri"/>
              </a:rPr>
              <a:t>Perception of the virtual agent in general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a typeface="Calibri"/>
                <a:cs typeface="Calibri"/>
                <a:sym typeface="Calibri"/>
              </a:rPr>
              <a:t>Speech intelligibility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ea typeface="Calibri"/>
                <a:cs typeface="Calibri"/>
                <a:sym typeface="Calibri"/>
              </a:rPr>
              <a:t>Information retention</a:t>
            </a:r>
            <a:endParaRPr lang="fr-FR" sz="1600" b="1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fr-FR" sz="1600" b="1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fr-FR" sz="1600" b="1" dirty="0">
              <a:solidFill>
                <a:schemeClr val="tx1"/>
              </a:solidFill>
              <a:cs typeface="Calibri" panose="020F0502020204030204" pitchFamily="34" charset="0"/>
            </a:endParaRPr>
          </a:p>
          <a:p>
            <a:endParaRPr lang="fr-FR" sz="1600" dirty="0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DA834BF3-BD43-7C27-5C40-430D71E9B32A}"/>
              </a:ext>
            </a:extLst>
          </p:cNvPr>
          <p:cNvSpPr txBox="1">
            <a:spLocks/>
          </p:cNvSpPr>
          <p:nvPr/>
        </p:nvSpPr>
        <p:spPr>
          <a:xfrm>
            <a:off x="940166" y="835919"/>
            <a:ext cx="10058400" cy="694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Why focus on non-verbal behavior?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4AAD488-5843-EBA9-5818-6E751CC535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6606" y="3788897"/>
            <a:ext cx="1606975" cy="224379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19CB3A0-A52D-8A4F-7563-34A7A51C7E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5304" y="3788897"/>
            <a:ext cx="1506530" cy="223115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D563A4C-2C3E-7DC3-9518-780CAD77E3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8343" y="3778286"/>
            <a:ext cx="1595314" cy="2243795"/>
          </a:xfrm>
          <a:prstGeom prst="rect">
            <a:avLst/>
          </a:prstGeom>
        </p:spPr>
      </p:pic>
      <p:sp>
        <p:nvSpPr>
          <p:cNvPr id="2" name="Google Shape;100;p1">
            <a:extLst>
              <a:ext uri="{FF2B5EF4-FFF2-40B4-BE49-F238E27FC236}">
                <a16:creationId xmlns:a16="http://schemas.microsoft.com/office/drawing/2014/main" id="{6614EC63-8828-69E9-0D21-A377258BCDA7}"/>
              </a:ext>
            </a:extLst>
          </p:cNvPr>
          <p:cNvSpPr txBox="1">
            <a:spLocks/>
          </p:cNvSpPr>
          <p:nvPr/>
        </p:nvSpPr>
        <p:spPr>
          <a:xfrm>
            <a:off x="11544300" y="6553200"/>
            <a:ext cx="49325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fr-FR" sz="1400" smtClean="0"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5</a:t>
            </a:fld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299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DA834BF3-BD43-7C27-5C40-430D71E9B32A}"/>
              </a:ext>
            </a:extLst>
          </p:cNvPr>
          <p:cNvSpPr txBox="1">
            <a:spLocks/>
          </p:cNvSpPr>
          <p:nvPr/>
        </p:nvSpPr>
        <p:spPr>
          <a:xfrm>
            <a:off x="940166" y="835919"/>
            <a:ext cx="10058400" cy="694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+mn-lt"/>
              </a:rPr>
              <a:t>Automatic generation of non-verbal behavior</a:t>
            </a:r>
          </a:p>
        </p:txBody>
      </p:sp>
      <p:graphicFrame>
        <p:nvGraphicFramePr>
          <p:cNvPr id="29" name="Diagramme 28">
            <a:extLst>
              <a:ext uri="{FF2B5EF4-FFF2-40B4-BE49-F238E27FC236}">
                <a16:creationId xmlns:a16="http://schemas.microsoft.com/office/drawing/2014/main" id="{E21A6623-E1EE-88F4-69D6-E7DAC5CE20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13064888"/>
              </p:ext>
            </p:extLst>
          </p:nvPr>
        </p:nvGraphicFramePr>
        <p:xfrm>
          <a:off x="647700" y="2311401"/>
          <a:ext cx="10906125" cy="1508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3" name="Image 32" descr="Une image contenant texte, capture d’écran, Visage humain, personne&#10;&#10;Description générée automatiquement">
            <a:extLst>
              <a:ext uri="{FF2B5EF4-FFF2-40B4-BE49-F238E27FC236}">
                <a16:creationId xmlns:a16="http://schemas.microsoft.com/office/drawing/2014/main" id="{A3953033-7A77-AB13-0F60-B61388D4599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66536"/>
          <a:stretch/>
        </p:blipFill>
        <p:spPr>
          <a:xfrm>
            <a:off x="897552" y="4340897"/>
            <a:ext cx="1730440" cy="1676362"/>
          </a:xfrm>
          <a:prstGeom prst="rect">
            <a:avLst/>
          </a:prstGeom>
        </p:spPr>
      </p:pic>
      <p:pic>
        <p:nvPicPr>
          <p:cNvPr id="34" name="Image 33" descr="Une image contenant texte, capture d’écran, Visage humain, personne&#10;&#10;Description générée automatiquement">
            <a:extLst>
              <a:ext uri="{FF2B5EF4-FFF2-40B4-BE49-F238E27FC236}">
                <a16:creationId xmlns:a16="http://schemas.microsoft.com/office/drawing/2014/main" id="{209FD498-DBD8-5D13-332D-7666EBFE19A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874" r="40698" b="32799"/>
          <a:stretch/>
        </p:blipFill>
        <p:spPr>
          <a:xfrm>
            <a:off x="2627992" y="4345719"/>
            <a:ext cx="2134508" cy="1676362"/>
          </a:xfrm>
          <a:prstGeom prst="rect">
            <a:avLst/>
          </a:prstGeom>
        </p:spPr>
      </p:pic>
      <p:pic>
        <p:nvPicPr>
          <p:cNvPr id="35" name="Image 34" descr="Une image contenant texte, capture d’écran, Visage humain, personne&#10;&#10;Description générée automatiquement">
            <a:extLst>
              <a:ext uri="{FF2B5EF4-FFF2-40B4-BE49-F238E27FC236}">
                <a16:creationId xmlns:a16="http://schemas.microsoft.com/office/drawing/2014/main" id="{36CBC8CC-1E11-ADE7-9D09-EA542B53571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9424" b="32799"/>
          <a:stretch/>
        </p:blipFill>
        <p:spPr>
          <a:xfrm>
            <a:off x="6489700" y="4340897"/>
            <a:ext cx="1727200" cy="1676362"/>
          </a:xfrm>
          <a:prstGeom prst="rect">
            <a:avLst/>
          </a:prstGeom>
        </p:spPr>
      </p:pic>
      <p:pic>
        <p:nvPicPr>
          <p:cNvPr id="36" name="Image 35" descr="Une image contenant texte, capture d’écran, Visage humain, personne&#10;&#10;Description générée automatiquement">
            <a:extLst>
              <a:ext uri="{FF2B5EF4-FFF2-40B4-BE49-F238E27FC236}">
                <a16:creationId xmlns:a16="http://schemas.microsoft.com/office/drawing/2014/main" id="{AE05F2AA-9A5D-8F3E-E746-D459A17A993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243" r="21181" b="32799"/>
          <a:stretch/>
        </p:blipFill>
        <p:spPr>
          <a:xfrm>
            <a:off x="4762500" y="4345719"/>
            <a:ext cx="1727200" cy="1676362"/>
          </a:xfrm>
          <a:prstGeom prst="rect">
            <a:avLst/>
          </a:prstGeom>
        </p:spPr>
      </p:pic>
      <p:pic>
        <p:nvPicPr>
          <p:cNvPr id="38" name="Image 37" descr="Une image contenant texte, capture d’écran, Visage humain, personne&#10;&#10;Description générée automatiquement">
            <a:extLst>
              <a:ext uri="{FF2B5EF4-FFF2-40B4-BE49-F238E27FC236}">
                <a16:creationId xmlns:a16="http://schemas.microsoft.com/office/drawing/2014/main" id="{C58902B0-0980-E346-2199-12E7A5EEC49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79424" r="14686" b="32799"/>
          <a:stretch/>
        </p:blipFill>
        <p:spPr>
          <a:xfrm>
            <a:off x="8216900" y="4340897"/>
            <a:ext cx="494392" cy="1676362"/>
          </a:xfrm>
          <a:prstGeom prst="rect">
            <a:avLst/>
          </a:prstGeom>
        </p:spPr>
      </p:pic>
      <p:pic>
        <p:nvPicPr>
          <p:cNvPr id="39" name="Image 38" descr="Une image contenant Visage humain, sourcil, Front, Menton&#10;&#10;Description générée automatiquement">
            <a:extLst>
              <a:ext uri="{FF2B5EF4-FFF2-40B4-BE49-F238E27FC236}">
                <a16:creationId xmlns:a16="http://schemas.microsoft.com/office/drawing/2014/main" id="{B03C5196-6151-45B8-F4C2-C9C0C2E5FE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87808" y="4521782"/>
            <a:ext cx="1727200" cy="1314591"/>
          </a:xfrm>
          <a:prstGeom prst="rect">
            <a:avLst/>
          </a:prstGeom>
        </p:spPr>
      </p:pic>
      <p:sp>
        <p:nvSpPr>
          <p:cNvPr id="2" name="Google Shape;100;p1">
            <a:extLst>
              <a:ext uri="{FF2B5EF4-FFF2-40B4-BE49-F238E27FC236}">
                <a16:creationId xmlns:a16="http://schemas.microsoft.com/office/drawing/2014/main" id="{1F4873AA-221F-8A00-7FE4-413B8F9BBDA7}"/>
              </a:ext>
            </a:extLst>
          </p:cNvPr>
          <p:cNvSpPr txBox="1">
            <a:spLocks/>
          </p:cNvSpPr>
          <p:nvPr/>
        </p:nvSpPr>
        <p:spPr>
          <a:xfrm>
            <a:off x="11544300" y="6553200"/>
            <a:ext cx="49325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fr-FR" sz="1400" smtClean="0"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6</a:t>
            </a:fld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075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>
            <a:extLst>
              <a:ext uri="{FF2B5EF4-FFF2-40B4-BE49-F238E27FC236}">
                <a16:creationId xmlns:a16="http://schemas.microsoft.com/office/drawing/2014/main" id="{2E63605E-C901-19E4-2D74-8854061548B7}"/>
              </a:ext>
            </a:extLst>
          </p:cNvPr>
          <p:cNvSpPr txBox="1"/>
          <p:nvPr/>
        </p:nvSpPr>
        <p:spPr>
          <a:xfrm>
            <a:off x="940166" y="1730851"/>
            <a:ext cx="10058400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/>
              <a:t>Data collection</a:t>
            </a:r>
            <a:endParaRPr lang="fr-FR" dirty="0"/>
          </a:p>
          <a:p>
            <a:r>
              <a:rPr lang="fr-FR" sz="1600" dirty="0" err="1"/>
              <a:t>Difficult</a:t>
            </a:r>
            <a:r>
              <a:rPr lang="fr-FR" sz="1600" dirty="0"/>
              <a:t> to </a:t>
            </a:r>
            <a:r>
              <a:rPr lang="fr-FR" sz="1600" dirty="0" err="1"/>
              <a:t>collect</a:t>
            </a:r>
            <a:r>
              <a:rPr lang="fr-FR" sz="1600" dirty="0"/>
              <a:t>, </a:t>
            </a:r>
            <a:r>
              <a:rPr lang="fr-FR" sz="1600" dirty="0" err="1"/>
              <a:t>low</a:t>
            </a:r>
            <a:r>
              <a:rPr lang="fr-FR" sz="1600" dirty="0"/>
              <a:t> </a:t>
            </a:r>
            <a:r>
              <a:rPr lang="fr-FR" sz="1600" dirty="0" err="1"/>
              <a:t>quality</a:t>
            </a:r>
            <a:r>
              <a:rPr lang="fr-FR" sz="1600" dirty="0"/>
              <a:t>…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/>
              <a:t>Multimodality</a:t>
            </a:r>
            <a:r>
              <a:rPr lang="fr-FR" b="1" dirty="0"/>
              <a:t> </a:t>
            </a:r>
          </a:p>
          <a:p>
            <a:r>
              <a:rPr lang="en-US" sz="1600" dirty="0"/>
              <a:t>temporal and spatial information, semantic content, interlocutor behavior...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 err="1">
                <a:ea typeface="Calibri"/>
                <a:cs typeface="Calibri"/>
                <a:sym typeface="Calibri"/>
              </a:rPr>
              <a:t>Idiosyncrasy</a:t>
            </a:r>
            <a:r>
              <a:rPr lang="fr-FR" b="1" dirty="0">
                <a:ea typeface="Calibri"/>
                <a:cs typeface="Calibri"/>
                <a:sym typeface="Calibri"/>
              </a:rPr>
              <a:t> of </a:t>
            </a:r>
            <a:r>
              <a:rPr lang="fr-FR" b="1" dirty="0" err="1">
                <a:ea typeface="Calibri"/>
                <a:cs typeface="Calibri"/>
                <a:sym typeface="Calibri"/>
              </a:rPr>
              <a:t>gestures</a:t>
            </a:r>
            <a:endParaRPr lang="fr-FR" b="1" dirty="0">
              <a:ea typeface="Calibri"/>
              <a:cs typeface="Calibri"/>
              <a:sym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ea typeface="Calibri"/>
              <a:cs typeface="Calibri"/>
              <a:sym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ea typeface="Calibri"/>
                <a:cs typeface="Calibri"/>
                <a:sym typeface="Calibri"/>
              </a:rPr>
              <a:t>Redundancy of behavior and speech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ea typeface="Calibri"/>
              <a:cs typeface="Calibri"/>
              <a:sym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ea typeface="Calibri"/>
                <a:cs typeface="Calibri"/>
                <a:sym typeface="Calibri"/>
              </a:rPr>
              <a:t>Temporal </a:t>
            </a:r>
            <a:r>
              <a:rPr lang="fr-FR" b="1" dirty="0" err="1">
                <a:ea typeface="Calibri"/>
                <a:cs typeface="Calibri"/>
                <a:sym typeface="Calibri"/>
              </a:rPr>
              <a:t>synchronization</a:t>
            </a:r>
            <a:endParaRPr lang="fr-FR" b="1" dirty="0">
              <a:ea typeface="Calibri"/>
              <a:cs typeface="Calibri"/>
              <a:sym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b="1" dirty="0">
              <a:ea typeface="Calibri"/>
              <a:cs typeface="Calibri"/>
              <a:sym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ea typeface="Calibri"/>
                <a:cs typeface="Calibri"/>
                <a:sym typeface="Calibri"/>
              </a:rPr>
              <a:t>High </a:t>
            </a:r>
            <a:r>
              <a:rPr lang="fr-FR" b="1" dirty="0" err="1">
                <a:ea typeface="Calibri"/>
                <a:cs typeface="Calibri"/>
                <a:sym typeface="Calibri"/>
              </a:rPr>
              <a:t>subjectivity</a:t>
            </a:r>
            <a:endParaRPr lang="fr-FR" b="1" dirty="0">
              <a:ea typeface="Calibri"/>
              <a:cs typeface="Calibri"/>
              <a:sym typeface="Calibri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DA834BF3-BD43-7C27-5C40-430D71E9B32A}"/>
              </a:ext>
            </a:extLst>
          </p:cNvPr>
          <p:cNvSpPr txBox="1">
            <a:spLocks/>
          </p:cNvSpPr>
          <p:nvPr/>
        </p:nvSpPr>
        <p:spPr>
          <a:xfrm>
            <a:off x="940166" y="835919"/>
            <a:ext cx="10058400" cy="694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Challenges in behavior </a:t>
            </a:r>
            <a:r>
              <a:rPr lang="fr-FR" dirty="0" err="1"/>
              <a:t>generation</a:t>
            </a:r>
            <a:endParaRPr lang="fr-FR" dirty="0"/>
          </a:p>
        </p:txBody>
      </p:sp>
      <p:sp>
        <p:nvSpPr>
          <p:cNvPr id="3" name="Google Shape;100;p1">
            <a:extLst>
              <a:ext uri="{FF2B5EF4-FFF2-40B4-BE49-F238E27FC236}">
                <a16:creationId xmlns:a16="http://schemas.microsoft.com/office/drawing/2014/main" id="{F01F2FEE-1F2A-780E-ACFF-7673F09D2CD3}"/>
              </a:ext>
            </a:extLst>
          </p:cNvPr>
          <p:cNvSpPr txBox="1">
            <a:spLocks/>
          </p:cNvSpPr>
          <p:nvPr/>
        </p:nvSpPr>
        <p:spPr>
          <a:xfrm>
            <a:off x="11544300" y="6553200"/>
            <a:ext cx="49325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fr-FR" sz="1400" smtClean="0"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7</a:t>
            </a:fld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923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DA834BF3-BD43-7C27-5C40-430D71E9B32A}"/>
              </a:ext>
            </a:extLst>
          </p:cNvPr>
          <p:cNvSpPr txBox="1">
            <a:spLocks/>
          </p:cNvSpPr>
          <p:nvPr/>
        </p:nvSpPr>
        <p:spPr>
          <a:xfrm>
            <a:off x="940166" y="835919"/>
            <a:ext cx="10058400" cy="694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The 4 </a:t>
            </a:r>
            <a:r>
              <a:rPr lang="fr-FR" dirty="0" err="1"/>
              <a:t>Steps</a:t>
            </a:r>
            <a:r>
              <a:rPr lang="fr-FR" dirty="0"/>
              <a:t> of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thesis</a:t>
            </a:r>
            <a:endParaRPr lang="fr-FR" dirty="0"/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74BBADA4-BF2A-8E7F-6147-6785FAD5A091}"/>
              </a:ext>
            </a:extLst>
          </p:cNvPr>
          <p:cNvSpPr txBox="1">
            <a:spLocks/>
          </p:cNvSpPr>
          <p:nvPr/>
        </p:nvSpPr>
        <p:spPr>
          <a:xfrm>
            <a:off x="11544300" y="6553200"/>
            <a:ext cx="49325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fr-FR" sz="1400" smtClean="0"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8</a:t>
            </a:fld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BF235576-AF36-A070-A9A4-DC57689C6868}"/>
              </a:ext>
            </a:extLst>
          </p:cNvPr>
          <p:cNvCxnSpPr>
            <a:cxnSpLocks/>
            <a:stCxn id="7" idx="4"/>
            <a:endCxn id="9" idx="4"/>
          </p:cNvCxnSpPr>
          <p:nvPr/>
        </p:nvCxnSpPr>
        <p:spPr>
          <a:xfrm>
            <a:off x="1121471" y="2333492"/>
            <a:ext cx="16176" cy="3207340"/>
          </a:xfrm>
          <a:prstGeom prst="line">
            <a:avLst/>
          </a:prstGeom>
          <a:ln w="76200">
            <a:solidFill>
              <a:srgbClr val="D0D1D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FF58D542-EE7C-3E1A-E575-A9BECE69A783}"/>
              </a:ext>
            </a:extLst>
          </p:cNvPr>
          <p:cNvSpPr/>
          <p:nvPr/>
        </p:nvSpPr>
        <p:spPr>
          <a:xfrm>
            <a:off x="940166" y="2007511"/>
            <a:ext cx="362610" cy="325981"/>
          </a:xfrm>
          <a:prstGeom prst="ellipse">
            <a:avLst/>
          </a:prstGeom>
          <a:solidFill>
            <a:srgbClr val="D0D1D9"/>
          </a:solidFill>
          <a:ln w="38100">
            <a:solidFill>
              <a:srgbClr val="D0D1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06151B61-4EC0-5C3B-A7D0-B2A0E2EBF6E3}"/>
              </a:ext>
            </a:extLst>
          </p:cNvPr>
          <p:cNvSpPr/>
          <p:nvPr/>
        </p:nvSpPr>
        <p:spPr>
          <a:xfrm>
            <a:off x="956342" y="4197382"/>
            <a:ext cx="362610" cy="325981"/>
          </a:xfrm>
          <a:prstGeom prst="ellipse">
            <a:avLst/>
          </a:prstGeom>
          <a:solidFill>
            <a:srgbClr val="D0D1D9"/>
          </a:solidFill>
          <a:ln w="38100">
            <a:solidFill>
              <a:srgbClr val="D0D1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1149BFCB-4FAD-F164-06FC-3AE48511FAD4}"/>
              </a:ext>
            </a:extLst>
          </p:cNvPr>
          <p:cNvSpPr/>
          <p:nvPr/>
        </p:nvSpPr>
        <p:spPr>
          <a:xfrm>
            <a:off x="956342" y="5214851"/>
            <a:ext cx="362610" cy="325981"/>
          </a:xfrm>
          <a:prstGeom prst="ellipse">
            <a:avLst/>
          </a:prstGeom>
          <a:solidFill>
            <a:srgbClr val="D0D1D9"/>
          </a:solidFill>
          <a:ln w="38100">
            <a:solidFill>
              <a:srgbClr val="D0D1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85282E4C-4AA9-8A1D-1923-A4B4CC04C3B5}"/>
              </a:ext>
            </a:extLst>
          </p:cNvPr>
          <p:cNvSpPr/>
          <p:nvPr/>
        </p:nvSpPr>
        <p:spPr>
          <a:xfrm>
            <a:off x="956342" y="2964494"/>
            <a:ext cx="362610" cy="325981"/>
          </a:xfrm>
          <a:prstGeom prst="ellipse">
            <a:avLst/>
          </a:prstGeom>
          <a:solidFill>
            <a:srgbClr val="D0D1D9"/>
          </a:solidFill>
          <a:ln w="38100">
            <a:solidFill>
              <a:srgbClr val="D0D1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5B79EE8-FE5E-3D06-78D7-432A4A083F5A}"/>
              </a:ext>
            </a:extLst>
          </p:cNvPr>
          <p:cNvSpPr txBox="1"/>
          <p:nvPr/>
        </p:nvSpPr>
        <p:spPr>
          <a:xfrm>
            <a:off x="1137647" y="1822470"/>
            <a:ext cx="9555752" cy="4199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>
              <a:lnSpc>
                <a:spcPct val="1500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Generate rhythmically relevant nonverbal behaviors for the virtual agent as he speaks </a:t>
            </a:r>
          </a:p>
          <a:p>
            <a:pPr lvl="1" algn="just">
              <a:lnSpc>
                <a:spcPct val="150000"/>
              </a:lnSpc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lnSpc>
                <a:spcPct val="1500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Generate semantically and contextually relevant non-verbal behaviors for the virtual agent</a:t>
            </a:r>
          </a:p>
          <a:p>
            <a:pPr lvl="1" algn="just">
              <a:lnSpc>
                <a:spcPct val="150000"/>
              </a:lnSpc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lnSpc>
                <a:spcPct val="1500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Incorporate a socio-affective dimension</a:t>
            </a:r>
          </a:p>
          <a:p>
            <a:pPr lvl="1" algn="just">
              <a:lnSpc>
                <a:spcPct val="150000"/>
              </a:lnSpc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 algn="just">
              <a:lnSpc>
                <a:spcPct val="1500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Take into account the user's multimodal signals and adjusting the simulation accordingly 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26C72AC1-9DF0-8327-22AD-E84764BCDBD9}"/>
              </a:ext>
            </a:extLst>
          </p:cNvPr>
          <p:cNvSpPr/>
          <p:nvPr/>
        </p:nvSpPr>
        <p:spPr>
          <a:xfrm>
            <a:off x="1498601" y="1860570"/>
            <a:ext cx="9510533" cy="526563"/>
          </a:xfrm>
          <a:prstGeom prst="roundRect">
            <a:avLst/>
          </a:prstGeom>
          <a:noFill/>
          <a:ln w="57150" cap="flat" cmpd="sng" algn="ctr">
            <a:solidFill>
              <a:srgbClr val="D0D1D9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8252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2">
            <a:extLst>
              <a:ext uri="{FF2B5EF4-FFF2-40B4-BE49-F238E27FC236}">
                <a16:creationId xmlns:a16="http://schemas.microsoft.com/office/drawing/2014/main" id="{DA834BF3-BD43-7C27-5C40-430D71E9B32A}"/>
              </a:ext>
            </a:extLst>
          </p:cNvPr>
          <p:cNvSpPr txBox="1">
            <a:spLocks/>
          </p:cNvSpPr>
          <p:nvPr/>
        </p:nvSpPr>
        <p:spPr>
          <a:xfrm>
            <a:off x="940166" y="835919"/>
            <a:ext cx="10058400" cy="6949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The 4 </a:t>
            </a:r>
            <a:r>
              <a:rPr lang="fr-FR" dirty="0" err="1"/>
              <a:t>Steps</a:t>
            </a:r>
            <a:r>
              <a:rPr lang="fr-FR" dirty="0"/>
              <a:t> of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thesis</a:t>
            </a:r>
            <a:endParaRPr lang="fr-FR" dirty="0"/>
          </a:p>
        </p:txBody>
      </p:sp>
      <p:sp>
        <p:nvSpPr>
          <p:cNvPr id="4" name="Google Shape;100;p1">
            <a:extLst>
              <a:ext uri="{FF2B5EF4-FFF2-40B4-BE49-F238E27FC236}">
                <a16:creationId xmlns:a16="http://schemas.microsoft.com/office/drawing/2014/main" id="{74BBADA4-BF2A-8E7F-6147-6785FAD5A091}"/>
              </a:ext>
            </a:extLst>
          </p:cNvPr>
          <p:cNvSpPr txBox="1">
            <a:spLocks/>
          </p:cNvSpPr>
          <p:nvPr/>
        </p:nvSpPr>
        <p:spPr>
          <a:xfrm>
            <a:off x="11544300" y="6553200"/>
            <a:ext cx="493252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0000000-1234-1234-1234-123412341234}" type="slidenum">
              <a:rPr lang="fr-FR" sz="1400" smtClean="0"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9</a:t>
            </a:fld>
            <a:endParaRPr lang="fr-FR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BF235576-AF36-A070-A9A4-DC57689C6868}"/>
              </a:ext>
            </a:extLst>
          </p:cNvPr>
          <p:cNvCxnSpPr>
            <a:cxnSpLocks/>
            <a:stCxn id="7" idx="4"/>
            <a:endCxn id="7" idx="4"/>
          </p:cNvCxnSpPr>
          <p:nvPr/>
        </p:nvCxnSpPr>
        <p:spPr>
          <a:xfrm>
            <a:off x="1121471" y="2333492"/>
            <a:ext cx="0" cy="0"/>
          </a:xfrm>
          <a:prstGeom prst="line">
            <a:avLst/>
          </a:prstGeom>
          <a:ln w="76200">
            <a:solidFill>
              <a:srgbClr val="D0D1D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FF58D542-EE7C-3E1A-E575-A9BECE69A783}"/>
              </a:ext>
            </a:extLst>
          </p:cNvPr>
          <p:cNvSpPr/>
          <p:nvPr/>
        </p:nvSpPr>
        <p:spPr>
          <a:xfrm>
            <a:off x="940166" y="2007511"/>
            <a:ext cx="362610" cy="325981"/>
          </a:xfrm>
          <a:prstGeom prst="ellipse">
            <a:avLst/>
          </a:prstGeom>
          <a:solidFill>
            <a:srgbClr val="D0D1D9"/>
          </a:solidFill>
          <a:ln w="38100">
            <a:solidFill>
              <a:srgbClr val="D0D1D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5B79EE8-FE5E-3D06-78D7-432A4A083F5A}"/>
              </a:ext>
            </a:extLst>
          </p:cNvPr>
          <p:cNvSpPr txBox="1"/>
          <p:nvPr/>
        </p:nvSpPr>
        <p:spPr>
          <a:xfrm>
            <a:off x="1137647" y="1822470"/>
            <a:ext cx="9555752" cy="9679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algn="just">
              <a:lnSpc>
                <a:spcPct val="150000"/>
              </a:lnSpc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Generate rhythmically relevant nonverbal behaviors for the virtual agent as he speaks </a:t>
            </a:r>
          </a:p>
          <a:p>
            <a:pPr lvl="1" algn="just">
              <a:lnSpc>
                <a:spcPct val="150000"/>
              </a:lnSpc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2" descr="Document texte - Icônes interface gratuites">
            <a:extLst>
              <a:ext uri="{FF2B5EF4-FFF2-40B4-BE49-F238E27FC236}">
                <a16:creationId xmlns:a16="http://schemas.microsoft.com/office/drawing/2014/main" id="{F5373F4C-6FAA-C66E-CF7D-C19BE3151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322" y="3298272"/>
            <a:ext cx="576404" cy="57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Icône Contrôle, correction, équipement, options, paramètres dans Control  Collection">
            <a:extLst>
              <a:ext uri="{FF2B5EF4-FFF2-40B4-BE49-F238E27FC236}">
                <a16:creationId xmlns:a16="http://schemas.microsoft.com/office/drawing/2014/main" id="{95A2EA2D-1DBE-B124-389B-9F8021C69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274" y="4333779"/>
            <a:ext cx="461156" cy="46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Figure 4 from Identifying Anxiety Through Tracked Head Movements in a  Virtual Classroom | Semantic Scholar">
            <a:extLst>
              <a:ext uri="{FF2B5EF4-FFF2-40B4-BE49-F238E27FC236}">
                <a16:creationId xmlns:a16="http://schemas.microsoft.com/office/drawing/2014/main" id="{9A4A72AB-03D9-312B-F61A-1CF3952D36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77" b="17533"/>
          <a:stretch/>
        </p:blipFill>
        <p:spPr bwMode="auto">
          <a:xfrm>
            <a:off x="1748501" y="4297512"/>
            <a:ext cx="614234" cy="547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3831185-7C85-3F30-307F-E8C8FB2CC0CF}"/>
              </a:ext>
            </a:extLst>
          </p:cNvPr>
          <p:cNvSpPr txBox="1"/>
          <p:nvPr/>
        </p:nvSpPr>
        <p:spPr>
          <a:xfrm>
            <a:off x="988240" y="4823827"/>
            <a:ext cx="22634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Non-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linguistic</a:t>
            </a: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dirty="0" err="1">
                <a:latin typeface="Calibri" panose="020F0502020204030204" pitchFamily="34" charset="0"/>
                <a:cs typeface="Calibri" panose="020F0502020204030204" pitchFamily="34" charset="0"/>
              </a:rPr>
              <a:t>modalities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2CE8327-2F39-B09A-EAF1-C21DED48B269}"/>
              </a:ext>
            </a:extLst>
          </p:cNvPr>
          <p:cNvSpPr txBox="1"/>
          <p:nvPr/>
        </p:nvSpPr>
        <p:spPr>
          <a:xfrm>
            <a:off x="3033492" y="4809381"/>
            <a:ext cx="13364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Control Input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18B7BEB-8597-947B-032D-76ACF5DC670E}"/>
              </a:ext>
            </a:extLst>
          </p:cNvPr>
          <p:cNvSpPr txBox="1"/>
          <p:nvPr/>
        </p:nvSpPr>
        <p:spPr>
          <a:xfrm>
            <a:off x="1699680" y="3938336"/>
            <a:ext cx="13364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Text input</a:t>
            </a:r>
          </a:p>
        </p:txBody>
      </p:sp>
      <p:pic>
        <p:nvPicPr>
          <p:cNvPr id="17" name="Image 16" descr="Une image contenant texte, Visage humain, capture d’écran&#10;&#10;Description générée automatiquement">
            <a:extLst>
              <a:ext uri="{FF2B5EF4-FFF2-40B4-BE49-F238E27FC236}">
                <a16:creationId xmlns:a16="http://schemas.microsoft.com/office/drawing/2014/main" id="{FC8E111F-4843-8A0A-F361-48D3EC3067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609"/>
          <a:stretch/>
        </p:blipFill>
        <p:spPr>
          <a:xfrm>
            <a:off x="4269508" y="3211753"/>
            <a:ext cx="6270886" cy="1992524"/>
          </a:xfrm>
          <a:prstGeom prst="rect">
            <a:avLst/>
          </a:prstGeom>
        </p:spPr>
      </p:pic>
      <p:pic>
        <p:nvPicPr>
          <p:cNvPr id="18" name="Picture 4" descr="Ondes audio - Icônes la musique gratuites">
            <a:extLst>
              <a:ext uri="{FF2B5EF4-FFF2-40B4-BE49-F238E27FC236}">
                <a16:creationId xmlns:a16="http://schemas.microsoft.com/office/drawing/2014/main" id="{345D96DF-CA81-851F-3E48-9CD29576D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575" y="3311967"/>
            <a:ext cx="604750" cy="60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6493266-431E-EBB6-2DD5-6B8FFD6437EC}"/>
              </a:ext>
            </a:extLst>
          </p:cNvPr>
          <p:cNvSpPr txBox="1"/>
          <p:nvPr/>
        </p:nvSpPr>
        <p:spPr>
          <a:xfrm>
            <a:off x="2969549" y="3966164"/>
            <a:ext cx="13364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Audio input</a:t>
            </a: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EC598B03-52D2-3244-3797-078EDCC46CBB}"/>
              </a:ext>
            </a:extLst>
          </p:cNvPr>
          <p:cNvSpPr/>
          <p:nvPr/>
        </p:nvSpPr>
        <p:spPr>
          <a:xfrm>
            <a:off x="2969549" y="3196767"/>
            <a:ext cx="1299959" cy="1094485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47581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eu chau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les Pitch" id="{BA0280BF-E6B4-464B-BF28-F0D2A23065D1}" vid="{A1F0DEB3-06CD-4A85-8D08-B66BE056CE0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700" row="6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96C458A-6CC1-4FEE-AC7F-D0ABFD0DD393}">
  <we:reference id="wa104178141" version="4.3.3.0" store="en-U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FDE7DE8-0743-4BE4-AE4C-DC7F07012C0F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DFD056C4-A927-4BAC-8BD5-4F73ED8EFD7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B4A24C-CCE9-4740-BAFA-219F1C86C74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Copy version (1)</Template>
  <TotalTime>0</TotalTime>
  <Words>1548</Words>
  <Application>Microsoft Office PowerPoint</Application>
  <PresentationFormat>Grand écran</PresentationFormat>
  <Paragraphs>384</Paragraphs>
  <Slides>32</Slides>
  <Notes>30</Notes>
  <HiddenSlides>0</HiddenSlides>
  <MMClips>2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Century Gothic</vt:lpstr>
      <vt:lpstr>Noto Sans Symbols</vt:lpstr>
      <vt:lpstr>Wingdings</vt:lpstr>
      <vt:lpstr>RetrospectVTI</vt:lpstr>
      <vt:lpstr>Présentation PowerPoint</vt:lpstr>
      <vt:lpstr>What are we going to talk about?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AND NOW ?</vt:lpstr>
      <vt:lpstr>Présentation PowerPoint</vt:lpstr>
      <vt:lpstr>AND NOW ?</vt:lpstr>
      <vt:lpstr>Présentation PowerPoint</vt:lpstr>
      <vt:lpstr>Présentation PowerPoint</vt:lpstr>
      <vt:lpstr>Présentation PowerPoint</vt:lpstr>
      <vt:lpstr>AND NOW ?</vt:lpstr>
      <vt:lpstr>Présentation PowerPoint</vt:lpstr>
      <vt:lpstr>AND NOW ?</vt:lpstr>
      <vt:lpstr>Présentation PowerPoint</vt:lpstr>
      <vt:lpstr>Présentation PowerPoint</vt:lpstr>
      <vt:lpstr>Selected features 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2020-09-22T16:52:13Z</dcterms:created>
  <dcterms:modified xsi:type="dcterms:W3CDTF">2024-02-28T09:08:01Z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