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04" r:id="rId3"/>
    <p:sldId id="306" r:id="rId4"/>
    <p:sldId id="305" r:id="rId5"/>
    <p:sldId id="307" r:id="rId6"/>
    <p:sldId id="308" r:id="rId7"/>
    <p:sldId id="309" r:id="rId8"/>
    <p:sldId id="289" r:id="rId9"/>
    <p:sldId id="292" r:id="rId10"/>
    <p:sldId id="260" r:id="rId11"/>
    <p:sldId id="290" r:id="rId12"/>
    <p:sldId id="295" r:id="rId13"/>
    <p:sldId id="316" r:id="rId14"/>
    <p:sldId id="296" r:id="rId15"/>
    <p:sldId id="287" r:id="rId16"/>
    <p:sldId id="299" r:id="rId17"/>
    <p:sldId id="314" r:id="rId18"/>
    <p:sldId id="300" r:id="rId19"/>
    <p:sldId id="315" r:id="rId20"/>
    <p:sldId id="301" r:id="rId21"/>
    <p:sldId id="318" r:id="rId22"/>
    <p:sldId id="317" r:id="rId23"/>
    <p:sldId id="302" r:id="rId24"/>
    <p:sldId id="303" r:id="rId25"/>
    <p:sldId id="319" r:id="rId26"/>
    <p:sldId id="310" r:id="rId27"/>
    <p:sldId id="268" r:id="rId28"/>
    <p:sldId id="31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o Pinto Arata" initials="LPA" lastIdx="2" clrIdx="0">
    <p:extLst>
      <p:ext uri="{19B8F6BF-5375-455C-9EA6-DF929625EA0E}">
        <p15:presenceInfo xmlns:p15="http://schemas.microsoft.com/office/powerpoint/2012/main" userId="af112219f31c6c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3FF"/>
    <a:srgbClr val="000000"/>
    <a:srgbClr val="A0A0A0"/>
    <a:srgbClr val="D6DDFF"/>
    <a:srgbClr val="FFFFFF"/>
    <a:srgbClr val="5E96CE"/>
    <a:srgbClr val="278400"/>
    <a:srgbClr val="F64949"/>
    <a:srgbClr val="E7E6E6"/>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6910" autoAdjust="0"/>
  </p:normalViewPr>
  <p:slideViewPr>
    <p:cSldViewPr snapToGrid="0">
      <p:cViewPr varScale="1">
        <p:scale>
          <a:sx n="97" d="100"/>
          <a:sy n="97" d="100"/>
        </p:scale>
        <p:origin x="206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8CA53-3272-4621-8744-DF71C4BC527A}" type="datetimeFigureOut">
              <a:rPr lang="fr-FR" smtClean="0"/>
              <a:t>25/05/2022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6D0A5-FBE4-4BE9-AE3F-2634F765A4E5}" type="slidenum">
              <a:rPr lang="fr-FR" smtClean="0"/>
              <a:t>‹N°›</a:t>
            </a:fld>
            <a:endParaRPr lang="fr-FR"/>
          </a:p>
        </p:txBody>
      </p:sp>
    </p:spTree>
    <p:extLst>
      <p:ext uri="{BB962C8B-B14F-4D97-AF65-F5344CB8AC3E}">
        <p14:creationId xmlns:p14="http://schemas.microsoft.com/office/powerpoint/2010/main" val="1663019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Phras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fr.wikipedia.org/wiki/Stemma_(linguistiqu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1</a:t>
            </a:fld>
            <a:endParaRPr lang="fr-FR"/>
          </a:p>
        </p:txBody>
      </p:sp>
    </p:spTree>
    <p:extLst>
      <p:ext uri="{BB962C8B-B14F-4D97-AF65-F5344CB8AC3E}">
        <p14:creationId xmlns:p14="http://schemas.microsoft.com/office/powerpoint/2010/main" val="321910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dirty="0">
                <a:effectLst/>
                <a:latin typeface="Calibri" panose="020F0502020204030204" pitchFamily="34" charset="0"/>
                <a:ea typeface="Calibri" panose="020F0502020204030204" pitchFamily="34" charset="0"/>
                <a:cs typeface="Times New Roman" panose="02020603050405020304" pitchFamily="18" charset="0"/>
              </a:rPr>
              <a:t>Notre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troisième objectif</a:t>
            </a:r>
            <a:r>
              <a:rPr lang="fr-FR" sz="1800" dirty="0">
                <a:effectLst/>
                <a:latin typeface="Calibri" panose="020F0502020204030204" pitchFamily="34" charset="0"/>
                <a:ea typeface="Calibri" panose="020F0502020204030204" pitchFamily="34" charset="0"/>
                <a:cs typeface="Times New Roman" panose="02020603050405020304" pitchFamily="18" charset="0"/>
              </a:rPr>
              <a:t> est d’étudier comment l’apprentissage des séquences multi-mots est modulée par l’espacement entre l’apparition de ces séquences. Est-ce qu’il existe un espacement maximal entre chaque répétition de la séquence multi-mots, avant que les individus ne se rappelle plus ? </a:t>
            </a:r>
            <a:endParaRPr lang="fr-FR" noProof="0"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10</a:t>
            </a:fld>
            <a:endParaRPr lang="fr-FR"/>
          </a:p>
        </p:txBody>
      </p:sp>
    </p:spTree>
    <p:extLst>
      <p:ext uri="{BB962C8B-B14F-4D97-AF65-F5344CB8AC3E}">
        <p14:creationId xmlns:p14="http://schemas.microsoft.com/office/powerpoint/2010/main" val="55506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Enfin, grâce aux résultats de ces objectifs, nous allons développer un model computationnel qui intègre ces contraintes cognitives, et des représentations plus complexes inspirés du TAL. Pour l’évaluer, nous pourrions étudier sa capacité à rendre compte des données collectées dans les tâches, et aussi évaluer sa performance avec d’autres modèles</a:t>
            </a:r>
          </a:p>
          <a:p>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11</a:t>
            </a:fld>
            <a:endParaRPr lang="fr-FR"/>
          </a:p>
        </p:txBody>
      </p:sp>
    </p:spTree>
    <p:extLst>
      <p:ext uri="{BB962C8B-B14F-4D97-AF65-F5344CB8AC3E}">
        <p14:creationId xmlns:p14="http://schemas.microsoft.com/office/powerpoint/2010/main" val="109189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dirty="0">
                <a:effectLst/>
                <a:latin typeface="Calibri" panose="020F0502020204030204" pitchFamily="34" charset="0"/>
                <a:ea typeface="Calibri" panose="020F0502020204030204" pitchFamily="34" charset="0"/>
                <a:cs typeface="Times New Roman" panose="02020603050405020304" pitchFamily="18" charset="0"/>
              </a:rPr>
              <a:t>L’objectif de cette étude était d’étudier l’extraction et l’acquisition des unités multi-mots lors d’une situation de lecture</a:t>
            </a:r>
          </a:p>
          <a:p>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r>
              <a:rPr lang="fr-FR" sz="900" dirty="0">
                <a:effectLst/>
                <a:latin typeface="Calibri" panose="020F0502020204030204" pitchFamily="34" charset="0"/>
                <a:ea typeface="Calibri" panose="020F0502020204030204" pitchFamily="34" charset="0"/>
                <a:cs typeface="Times New Roman" panose="02020603050405020304" pitchFamily="18" charset="0"/>
              </a:rPr>
              <a:t>A la base de cette étude, nous avions deux hypothèses générales : 1) que les participants seraient en mesure d’extraire les régularités environnementales contenues dans la tâche </a:t>
            </a:r>
          </a:p>
          <a:p>
            <a:r>
              <a:rPr lang="fr-FR" sz="900" dirty="0">
                <a:effectLst/>
                <a:latin typeface="Calibri" panose="020F0502020204030204" pitchFamily="34" charset="0"/>
                <a:ea typeface="Calibri" panose="020F0502020204030204" pitchFamily="34" charset="0"/>
                <a:cs typeface="Times New Roman" panose="02020603050405020304" pitchFamily="18" charset="0"/>
              </a:rPr>
              <a:t>2) que le langage se développe progressivement avec la répétition des items. </a:t>
            </a:r>
          </a:p>
          <a:p>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r>
              <a:rPr lang="fr-FR" sz="900" dirty="0">
                <a:effectLst/>
                <a:latin typeface="Calibri" panose="020F0502020204030204" pitchFamily="34" charset="0"/>
                <a:ea typeface="Calibri" panose="020F0502020204030204" pitchFamily="34" charset="0"/>
                <a:cs typeface="Times New Roman" panose="02020603050405020304" pitchFamily="18" charset="0"/>
              </a:rPr>
              <a:t>Donc, plus ils voient ces mots apparaitre ensemble, plus ils auront tendance à les regrouper en une seule unité</a:t>
            </a:r>
            <a:endParaRPr lang="en-GB" sz="900" dirty="0"/>
          </a:p>
          <a:p>
            <a:endParaRPr lang="en-GB" sz="900" dirty="0"/>
          </a:p>
          <a:p>
            <a:pPr algn="l"/>
            <a:r>
              <a:rPr lang="fr-FR" sz="900" dirty="0">
                <a:effectLst/>
                <a:latin typeface="Calibri" panose="020F0502020204030204" pitchFamily="34" charset="0"/>
                <a:ea typeface="Calibri" panose="020F0502020204030204" pitchFamily="34" charset="0"/>
                <a:cs typeface="Times New Roman" panose="02020603050405020304" pitchFamily="18" charset="0"/>
              </a:rPr>
              <a:t>Pour répondre à cette question, je compte m’appuyer sur un protocole expérimental où l’on demande aux participants de lire à voix haute le plus rapidement possible des mots qui sont présentés un par un sur un écran d’ordinateur et on enregistre le temps qu’il mette à lire chaque mot</a:t>
            </a:r>
            <a:endParaRPr lang="fr-FR" sz="900" noProof="0" dirty="0"/>
          </a:p>
          <a:p>
            <a:pPr algn="l"/>
            <a:endParaRPr lang="fr-FR" noProof="0" dirty="0"/>
          </a:p>
          <a:p>
            <a:pPr algn="l"/>
            <a:r>
              <a:rPr lang="fr-FR" sz="1200" dirty="0">
                <a:effectLst/>
                <a:latin typeface="Calibri" panose="020F0502020204030204" pitchFamily="34" charset="0"/>
                <a:ea typeface="Calibri" panose="020F0502020204030204" pitchFamily="34" charset="0"/>
                <a:cs typeface="Times New Roman" panose="02020603050405020304" pitchFamily="18" charset="0"/>
              </a:rPr>
              <a:t>une séquence de 3 mots est toujours présentée dans le même ordre, et entre deux répétitions de cette séquence de mots il y a un nombre variable de mots aléatoires. L’idée étant d’étudier l’évolution des temps de lecture des mots dans la séquence pour voir si une association entre les mots se développe avec la répétition de celle-ci. </a:t>
            </a:r>
          </a:p>
          <a:p>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12</a:t>
            </a:fld>
            <a:endParaRPr lang="fr-FR"/>
          </a:p>
        </p:txBody>
      </p:sp>
    </p:spTree>
    <p:extLst>
      <p:ext uri="{BB962C8B-B14F-4D97-AF65-F5344CB8AC3E}">
        <p14:creationId xmlns:p14="http://schemas.microsoft.com/office/powerpoint/2010/main" val="62893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noProof="0" dirty="0"/>
          </a:p>
          <a:p>
            <a:pPr algn="l"/>
            <a:r>
              <a:rPr lang="fr-FR" sz="1200" dirty="0">
                <a:effectLst/>
                <a:latin typeface="Calibri" panose="020F0502020204030204" pitchFamily="34" charset="0"/>
                <a:ea typeface="Calibri" panose="020F0502020204030204" pitchFamily="34" charset="0"/>
                <a:cs typeface="Times New Roman" panose="02020603050405020304" pitchFamily="18" charset="0"/>
              </a:rPr>
              <a:t>Pour répondre à cette question, je compte m’appuyer sur un protocole expérimental où l’on demande aux participants de lire à voix haute le plus rapidement possible des mots qui sont présentés un par un sur un écran d’ordinateur et on enregistre le temps qu’il mette à lire chaque mot</a:t>
            </a:r>
            <a:endParaRPr lang="fr-FR" noProof="0" dirty="0"/>
          </a:p>
          <a:p>
            <a:pPr algn="l"/>
            <a:endParaRPr lang="fr-FR" noProof="0" dirty="0"/>
          </a:p>
          <a:p>
            <a:pPr algn="l"/>
            <a:r>
              <a:rPr lang="fr-FR" sz="1200" dirty="0">
                <a:effectLst/>
                <a:latin typeface="Calibri" panose="020F0502020204030204" pitchFamily="34" charset="0"/>
                <a:ea typeface="Calibri" panose="020F0502020204030204" pitchFamily="34" charset="0"/>
                <a:cs typeface="Times New Roman" panose="02020603050405020304" pitchFamily="18" charset="0"/>
              </a:rPr>
              <a:t>une séquence de 3 mots est toujours présentée dans le même ordre, et entre deux répétitions de cette séquence de mots il y a un nombre variable de mots aléatoires. L’idée étant d’étudier l’évolution des temps de lecture des mots dans la séquence pour voir si une association entre les mots se développe avec la répétition de celle-ci. </a:t>
            </a:r>
          </a:p>
          <a:p>
            <a:pPr algn="l"/>
            <a:endParaRPr lang="fr-FR" sz="1200" noProof="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Si cette association entre les mots se développe on devrait observer une diminution des temps de réponse pour les mots qui sont prédictibles, c’est-à-dire le 2</a:t>
            </a:r>
            <a:r>
              <a:rPr lang="fr-FR" sz="12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fr-FR" sz="1200" dirty="0">
                <a:effectLst/>
                <a:latin typeface="Calibri" panose="020F0502020204030204" pitchFamily="34" charset="0"/>
                <a:ea typeface="Calibri" panose="020F0502020204030204" pitchFamily="34" charset="0"/>
                <a:cs typeface="Times New Roman" panose="02020603050405020304" pitchFamily="18" charset="0"/>
              </a:rPr>
              <a:t> mots de la séquence qui peut être prédit par le premier et le 3</a:t>
            </a:r>
            <a:r>
              <a:rPr lang="fr-FR" sz="12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fr-FR" sz="1200" dirty="0">
                <a:effectLst/>
                <a:latin typeface="Calibri" panose="020F0502020204030204" pitchFamily="34" charset="0"/>
                <a:ea typeface="Calibri" panose="020F0502020204030204" pitchFamily="34" charset="0"/>
                <a:cs typeface="Times New Roman" panose="02020603050405020304" pitchFamily="18" charset="0"/>
              </a:rPr>
              <a:t> qui peut être prédit par le 1</a:t>
            </a:r>
            <a:r>
              <a:rPr lang="fr-FR" sz="12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fr-FR" sz="1200" dirty="0">
                <a:effectLst/>
                <a:latin typeface="Calibri" panose="020F0502020204030204" pitchFamily="34" charset="0"/>
                <a:ea typeface="Calibri" panose="020F0502020204030204" pitchFamily="34" charset="0"/>
                <a:cs typeface="Times New Roman" panose="02020603050405020304" pitchFamily="18" charset="0"/>
              </a:rPr>
              <a:t> et le 2</a:t>
            </a:r>
            <a:r>
              <a:rPr lang="fr-FR" sz="12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fr-FR" sz="1200" dirty="0">
                <a:effectLst/>
                <a:latin typeface="Calibri" panose="020F0502020204030204" pitchFamily="34" charset="0"/>
                <a:ea typeface="Calibri" panose="020F0502020204030204" pitchFamily="34" charset="0"/>
                <a:cs typeface="Times New Roman" panose="02020603050405020304" pitchFamily="18" charset="0"/>
              </a:rPr>
              <a:t> mot dans la séquence.</a:t>
            </a:r>
          </a:p>
          <a:p>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14</a:t>
            </a:fld>
            <a:endParaRPr lang="fr-FR"/>
          </a:p>
        </p:txBody>
      </p:sp>
    </p:spTree>
    <p:extLst>
      <p:ext uri="{BB962C8B-B14F-4D97-AF65-F5344CB8AC3E}">
        <p14:creationId xmlns:p14="http://schemas.microsoft.com/office/powerpoint/2010/main" val="393591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24</a:t>
            </a:fld>
            <a:endParaRPr lang="fr-FR"/>
          </a:p>
        </p:txBody>
      </p:sp>
    </p:spTree>
    <p:extLst>
      <p:ext uri="{BB962C8B-B14F-4D97-AF65-F5344CB8AC3E}">
        <p14:creationId xmlns:p14="http://schemas.microsoft.com/office/powerpoint/2010/main" val="3124151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Exp3 et 4 nous renseignent sur la structure du lexique et les associations dans la tête des gens. En effet, ces unités qui a priori sont déjà encodés (exp4) bénéficient d’un traitement plus rapide</a:t>
            </a:r>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25</a:t>
            </a:fld>
            <a:endParaRPr lang="fr-FR"/>
          </a:p>
        </p:txBody>
      </p:sp>
    </p:spTree>
    <p:extLst>
      <p:ext uri="{BB962C8B-B14F-4D97-AF65-F5344CB8AC3E}">
        <p14:creationId xmlns:p14="http://schemas.microsoft.com/office/powerpoint/2010/main" val="270723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0"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26</a:t>
            </a:fld>
            <a:endParaRPr lang="fr-FR"/>
          </a:p>
        </p:txBody>
      </p:sp>
    </p:spTree>
    <p:extLst>
      <p:ext uri="{BB962C8B-B14F-4D97-AF65-F5344CB8AC3E}">
        <p14:creationId xmlns:p14="http://schemas.microsoft.com/office/powerpoint/2010/main" val="270723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considéré comme le fondateur de la grammaire de dépendance, il a été un des premier à proposer une formalisation des structures syntaxiques de la </a:t>
            </a:r>
            <a:r>
              <a:rPr lang="fr-FR" dirty="0">
                <a:hlinkClick r:id="rId3" tooltip="Phrase"/>
              </a:rPr>
              <a:t>phrase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Pareil</a:t>
            </a:r>
            <a:r>
              <a:rPr lang="en-US" dirty="0"/>
              <a:t> que Chomsky, </a:t>
            </a:r>
            <a:r>
              <a:rPr lang="fr-FR" dirty="0"/>
              <a:t>Tesnière a également soutenu avec véhémence que la syntaxe est autonome de la morphologie et de la sémantique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sz="1800" b="0" i="0" u="none" strike="noStrike" baseline="0" dirty="0">
                <a:solidFill>
                  <a:srgbClr val="000000"/>
                </a:solidFill>
                <a:latin typeface="Times New Roman" panose="02020603050405020304" pitchFamily="18" charset="0"/>
              </a:rPr>
              <a:t>Mais à différence de Chomsky, Tesnière ne cherche pas à décrire une langue unique, mais plutôt ‘l’édification d’une </a:t>
            </a:r>
            <a:r>
              <a:rPr lang="fr-FR" sz="1800" b="1" i="1" u="none" strike="noStrike" baseline="0" dirty="0">
                <a:solidFill>
                  <a:srgbClr val="000000"/>
                </a:solidFill>
                <a:latin typeface="Times New Roman" panose="02020603050405020304" pitchFamily="18" charset="0"/>
              </a:rPr>
              <a:t>syntaxe générale’</a:t>
            </a:r>
            <a:r>
              <a:rPr lang="fr-FR" sz="1800" b="0" i="0" u="none" strike="noStrike" baseline="0" dirty="0">
                <a:solidFill>
                  <a:srgbClr val="000000"/>
                </a:solidFill>
                <a:latin typeface="Times New Roman" panose="02020603050405020304" pitchFamily="18" charset="0"/>
              </a:rPr>
              <a:t>. Sans viser à une syntaxe universelle, comme le voudra plus tard Noam Chomsky, ce que Tesnière considère comme une utopie </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Times New Roman" panose="02020603050405020304" pitchFamily="18" charset="0"/>
              </a:rPr>
              <a:t>Les deux linguistes ont des points communs : la valorisation de la syntaxe comme centre des études de la langue, la base structuraliste, la recherche de la formalisation et le choix de graphes, le souci de donner une description la plus générale possible... </a:t>
            </a:r>
            <a:endParaRPr lang="en-GB" dirty="0"/>
          </a:p>
          <a:p>
            <a:endParaRPr lang="fr-FR" dirty="0"/>
          </a:p>
          <a:p>
            <a:r>
              <a:rPr lang="fr-FR" dirty="0"/>
              <a:t>Pour représenter l'ordre structural, Tesnière utilise une représentation graphique qu'il appelle </a:t>
            </a:r>
            <a:r>
              <a:rPr lang="fr-FR" i="1" dirty="0">
                <a:hlinkClick r:id="rId4" tooltip="Stemma (linguistique)"/>
              </a:rPr>
              <a:t>stemma</a:t>
            </a:r>
            <a:r>
              <a:rPr lang="fr-FR" dirty="0"/>
              <a:t>. Le stemma sert à visualiser des relations verticales et horizontales au sein des constructions syntaxiques.</a:t>
            </a:r>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2</a:t>
            </a:fld>
            <a:endParaRPr lang="fr-FR"/>
          </a:p>
        </p:txBody>
      </p:sp>
    </p:spTree>
    <p:extLst>
      <p:ext uri="{BB962C8B-B14F-4D97-AF65-F5344CB8AC3E}">
        <p14:creationId xmlns:p14="http://schemas.microsoft.com/office/powerpoint/2010/main" val="341080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Arbres</a:t>
            </a:r>
            <a:r>
              <a:rPr lang="en-GB" dirty="0"/>
              <a:t> </a:t>
            </a:r>
            <a:r>
              <a:rPr lang="en-GB" dirty="0" err="1"/>
              <a:t>syntaxiques</a:t>
            </a:r>
            <a:r>
              <a:rPr lang="en-GB" dirty="0"/>
              <a:t> </a:t>
            </a:r>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3</a:t>
            </a:fld>
            <a:endParaRPr lang="fr-FR"/>
          </a:p>
        </p:txBody>
      </p:sp>
    </p:spTree>
    <p:extLst>
      <p:ext uri="{BB962C8B-B14F-4D97-AF65-F5344CB8AC3E}">
        <p14:creationId xmlns:p14="http://schemas.microsoft.com/office/powerpoint/2010/main" val="92612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dirty="0"/>
              <a:t>A différence de Tesnière, Chomsky dans les années 50 change l’étude du langage à jamais avec la publication de son livre « </a:t>
            </a:r>
            <a:r>
              <a:rPr lang="fr-FR" sz="2800" dirty="0" err="1"/>
              <a:t>Syntactic</a:t>
            </a:r>
            <a:r>
              <a:rPr lang="fr-FR" sz="2800" dirty="0"/>
              <a:t> Structures », où il propose l’hypothèse de l’existence d’une grammaire universelle qu’il définit comme … En effet, il pense que la mère exposition au langage et surtout que l’apprentissage associatif ne peuvent pas expliquer l’acquisition du langage </a:t>
            </a:r>
            <a:r>
              <a:rPr lang="fr-FR" sz="2800"/>
              <a:t>chez l’humain </a:t>
            </a:r>
            <a:endParaRPr lang="fr-FR" sz="2800" dirty="0"/>
          </a:p>
          <a:p>
            <a:endParaRPr lang="fr-FR" sz="2800" dirty="0"/>
          </a:p>
          <a:p>
            <a:r>
              <a:rPr lang="fr-FR" sz="2800" dirty="0"/>
              <a:t>l'hypothèse centrale que les contraintes de UG (quelle que soit leur forme) sont fondamentalement arbitraires, c'est-à-dire non déterminées par des considérations fonctionnelles </a:t>
            </a:r>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4</a:t>
            </a:fld>
            <a:endParaRPr lang="fr-FR"/>
          </a:p>
        </p:txBody>
      </p:sp>
    </p:spTree>
    <p:extLst>
      <p:ext uri="{BB962C8B-B14F-4D97-AF65-F5344CB8AC3E}">
        <p14:creationId xmlns:p14="http://schemas.microsoft.com/office/powerpoint/2010/main" val="335601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Times New Roman" panose="02020603050405020304" pitchFamily="18" charset="0"/>
              </a:rPr>
              <a:t>Example construction : the </a:t>
            </a:r>
            <a:r>
              <a:rPr lang="fr-FR" b="0" i="0" dirty="0" err="1">
                <a:effectLst/>
                <a:latin typeface="Times New Roman" panose="02020603050405020304" pitchFamily="18" charset="0"/>
              </a:rPr>
              <a:t>Xer</a:t>
            </a:r>
            <a:r>
              <a:rPr lang="fr-FR" b="0" i="0" dirty="0">
                <a:effectLst/>
                <a:latin typeface="Times New Roman" panose="02020603050405020304" pitchFamily="18" charset="0"/>
              </a:rPr>
              <a:t>, the </a:t>
            </a:r>
            <a:r>
              <a:rPr lang="fr-FR" b="0" i="0" dirty="0" err="1">
                <a:effectLst/>
                <a:latin typeface="Times New Roman" panose="02020603050405020304" pitchFamily="18" charset="0"/>
              </a:rPr>
              <a:t>Yer</a:t>
            </a:r>
            <a:r>
              <a:rPr lang="fr-FR" b="0" i="0" dirty="0">
                <a:effectLst/>
                <a:latin typeface="Times New Roman" panose="02020603050405020304" pitchFamily="18" charset="0"/>
              </a:rPr>
              <a:t>, SUBJ V OBJ (schéma linguistique abstrait) </a:t>
            </a:r>
            <a:br>
              <a:rPr lang="fr-FR" dirty="0"/>
            </a:br>
            <a:endParaRPr lang="en-US" b="0" i="0" dirty="0">
              <a:effectLst/>
              <a:latin typeface="Times New Roman" panose="02020603050405020304" pitchFamily="18" charset="0"/>
            </a:endParaRPr>
          </a:p>
          <a:p>
            <a:endParaRPr lang="en-US" b="0" i="0" dirty="0">
              <a:effectLst/>
              <a:latin typeface="Times New Roman" panose="02020603050405020304" pitchFamily="18" charset="0"/>
            </a:endParaRPr>
          </a:p>
          <a:p>
            <a:r>
              <a:rPr lang="en-US" b="0" i="0" dirty="0">
                <a:effectLst/>
                <a:latin typeface="Times New Roman" panose="02020603050405020304" pitchFamily="18" charset="0"/>
              </a:rPr>
              <a:t>an utterance is viewed as consisting of a set of constructions</a:t>
            </a:r>
          </a:p>
          <a:p>
            <a:endParaRPr lang="en-US" b="0" i="0" dirty="0">
              <a:effectLst/>
              <a:latin typeface="Times New Roman" panose="02020603050405020304" pitchFamily="18" charset="0"/>
            </a:endParaRPr>
          </a:p>
          <a:p>
            <a:pPr algn="l"/>
            <a:r>
              <a:rPr lang="fr-FR" sz="1200" dirty="0">
                <a:effectLst/>
                <a:latin typeface="Calibri" panose="020F0502020204030204" pitchFamily="34" charset="0"/>
                <a:ea typeface="Calibri" panose="020F0502020204030204" pitchFamily="34" charset="0"/>
                <a:cs typeface="Times New Roman" panose="02020603050405020304" pitchFamily="18" charset="0"/>
              </a:rPr>
              <a:t>Cette approche théorique, longtemps dominante, cède le pas ces dernières années à une autre vision plus constructiviste qui essaie de rendre compte de la complexité du langage en supposant que cette capacité se développe graduellement avec l’usage qu’en font les enfants, sans faire l’hypothèse d’un système de règles innées</a:t>
            </a:r>
          </a:p>
          <a:p>
            <a:pPr algn="l"/>
            <a:r>
              <a:rPr lang="fr-FR" dirty="0"/>
              <a:t>on va juste coller des séquences les unes à la suite des autres</a:t>
            </a:r>
          </a:p>
          <a:p>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5</a:t>
            </a:fld>
            <a:endParaRPr lang="fr-FR"/>
          </a:p>
        </p:txBody>
      </p:sp>
    </p:spTree>
    <p:extLst>
      <p:ext uri="{BB962C8B-B14F-4D97-AF65-F5344CB8AC3E}">
        <p14:creationId xmlns:p14="http://schemas.microsoft.com/office/powerpoint/2010/main" val="400066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dans ma thèse, je m’intéresse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a:t>
            </a:r>
            <a:r>
              <a:rPr lang="fr-FR" dirty="0" err="1"/>
              <a:t>chunks</a:t>
            </a:r>
            <a:r>
              <a:rPr lang="fr-FR" dirty="0"/>
              <a:t> </a:t>
            </a:r>
            <a:r>
              <a:rPr lang="fr-FR" dirty="0" err="1"/>
              <a:t>multimots</a:t>
            </a:r>
            <a:r>
              <a:rPr lang="fr-FR" dirty="0"/>
              <a:t> sont un regroupement continue ou discontinue d'éléments significatifs agissant comme une seule unité </a:t>
            </a:r>
            <a:endParaRPr lang="en-US" sz="1200" dirty="0">
              <a:solidFill>
                <a:schemeClr val="tx1">
                  <a:lumMod val="75000"/>
                  <a:lumOff val="25000"/>
                </a:schemeClr>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Verdana" panose="020B0604030504040204" pitchFamily="34" charset="0"/>
                <a:ea typeface="Verdana" panose="020B0604030504040204" pitchFamily="34" charset="0"/>
              </a:rPr>
              <a:t>Collocations, multiword expressions, fixed expressions, phrases formulaic sequences</a:t>
            </a:r>
          </a:p>
          <a:p>
            <a:endParaRPr lang="en-GB" dirty="0"/>
          </a:p>
          <a:p>
            <a:r>
              <a:rPr lang="fr-FR" noProof="0" dirty="0"/>
              <a:t>Pendant longtemps ces </a:t>
            </a:r>
            <a:r>
              <a:rPr lang="fr-FR" noProof="0" dirty="0" err="1"/>
              <a:t>multiword</a:t>
            </a:r>
            <a:r>
              <a:rPr lang="fr-FR" noProof="0" dirty="0"/>
              <a:t> </a:t>
            </a:r>
            <a:r>
              <a:rPr lang="fr-FR" noProof="0" dirty="0" err="1"/>
              <a:t>chunks</a:t>
            </a:r>
            <a:r>
              <a:rPr lang="fr-FR" noProof="0" dirty="0"/>
              <a:t> ont été vus comme une rareté, voire exceptions non digne d’étude dans le langage dans l’approche chomskyenne. En effet, les mots étaient l’unité de base du langage. </a:t>
            </a:r>
          </a:p>
          <a:p>
            <a:r>
              <a:rPr lang="fr-FR" noProof="0" dirty="0"/>
              <a:t>Cependant, maintenant on sait que ces </a:t>
            </a:r>
            <a:r>
              <a:rPr lang="fr-FR" noProof="0" dirty="0" err="1"/>
              <a:t>chunks</a:t>
            </a:r>
            <a:r>
              <a:rPr lang="fr-FR" noProof="0" dirty="0"/>
              <a:t> </a:t>
            </a:r>
            <a:r>
              <a:rPr lang="fr-FR" noProof="0" dirty="0" err="1"/>
              <a:t>multimots</a:t>
            </a:r>
            <a:r>
              <a:rPr lang="fr-FR" noProof="0" dirty="0"/>
              <a:t> sont aussi rares que l’on pensait, et sont plutôt très fréquents. </a:t>
            </a:r>
          </a:p>
          <a:p>
            <a:endParaRPr lang="en-GB" dirty="0"/>
          </a:p>
          <a:p>
            <a:r>
              <a:rPr lang="fr-FR" noProof="0" dirty="0"/>
              <a:t>Par exemple, Bannard et Matthews montrent que certains </a:t>
            </a:r>
            <a:r>
              <a:rPr lang="fr-FR" noProof="0" dirty="0" err="1"/>
              <a:t>chunks</a:t>
            </a:r>
            <a:r>
              <a:rPr lang="fr-FR" noProof="0" dirty="0"/>
              <a:t> </a:t>
            </a:r>
            <a:r>
              <a:rPr lang="fr-FR" noProof="0" dirty="0" err="1"/>
              <a:t>multimots</a:t>
            </a:r>
            <a:r>
              <a:rPr lang="fr-FR" noProof="0" dirty="0"/>
              <a:t> sont plus fréquents que des mots isolés dans la langue</a:t>
            </a:r>
          </a:p>
          <a:p>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6</a:t>
            </a:fld>
            <a:endParaRPr lang="fr-FR"/>
          </a:p>
        </p:txBody>
      </p:sp>
    </p:spTree>
    <p:extLst>
      <p:ext uri="{BB962C8B-B14F-4D97-AF65-F5344CB8AC3E}">
        <p14:creationId xmlns:p14="http://schemas.microsoft.com/office/powerpoint/2010/main" val="396346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7</a:t>
            </a:fld>
            <a:endParaRPr lang="fr-FR"/>
          </a:p>
        </p:txBody>
      </p:sp>
    </p:spTree>
    <p:extLst>
      <p:ext uri="{BB962C8B-B14F-4D97-AF65-F5344CB8AC3E}">
        <p14:creationId xmlns:p14="http://schemas.microsoft.com/office/powerpoint/2010/main" val="32982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dirty="0">
                <a:effectLst/>
                <a:latin typeface="Calibri" panose="020F0502020204030204" pitchFamily="34" charset="0"/>
                <a:ea typeface="Calibri" panose="020F0502020204030204" pitchFamily="34" charset="0"/>
                <a:cs typeface="Times New Roman" panose="02020603050405020304" pitchFamily="18" charset="0"/>
              </a:rPr>
              <a:t>Premièrement</a:t>
            </a:r>
            <a:r>
              <a:rPr lang="fr-FR" sz="1800" dirty="0">
                <a:effectLst/>
                <a:latin typeface="Calibri" panose="020F0502020204030204" pitchFamily="34" charset="0"/>
                <a:ea typeface="Calibri" panose="020F0502020204030204" pitchFamily="34" charset="0"/>
                <a:cs typeface="Times New Roman" panose="02020603050405020304" pitchFamily="18" charset="0"/>
              </a:rPr>
              <a:t>, nous allons étudier la capacité des individus à apprendre des séquences multi-mots et quel est 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longueur maximale</a:t>
            </a:r>
            <a:r>
              <a:rPr lang="fr-FR" sz="1800" dirty="0">
                <a:effectLst/>
                <a:latin typeface="Calibri" panose="020F0502020204030204" pitchFamily="34" charset="0"/>
                <a:ea typeface="Calibri" panose="020F0502020204030204" pitchFamily="34" charset="0"/>
                <a:cs typeface="Times New Roman" panose="02020603050405020304" pitchFamily="18" charset="0"/>
              </a:rPr>
              <a:t> des séquences multi-mots.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words can be gathered into one chunk</a:t>
            </a:r>
          </a:p>
          <a:p>
            <a:pPr algn="l"/>
            <a:endParaRPr lang="fr-FR" noProof="0" dirty="0"/>
          </a:p>
          <a:p>
            <a:pPr algn="l"/>
            <a:endParaRPr lang="fr-FR" noProof="0"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8</a:t>
            </a:fld>
            <a:endParaRPr lang="fr-FR"/>
          </a:p>
        </p:txBody>
      </p:sp>
    </p:spTree>
    <p:extLst>
      <p:ext uri="{BB962C8B-B14F-4D97-AF65-F5344CB8AC3E}">
        <p14:creationId xmlns:p14="http://schemas.microsoft.com/office/powerpoint/2010/main" val="30011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Deuxièmement</a:t>
            </a:r>
            <a:r>
              <a:rPr lang="fr-FR" sz="1800" dirty="0">
                <a:effectLst/>
                <a:latin typeface="Calibri" panose="020F0502020204030204" pitchFamily="34" charset="0"/>
                <a:ea typeface="Calibri" panose="020F0502020204030204" pitchFamily="34" charset="0"/>
                <a:cs typeface="Times New Roman" panose="02020603050405020304" pitchFamily="18" charset="0"/>
              </a:rPr>
              <a:t>, nous voulons étudier combien de fois une séquence multi-mots doit-elle être répétée pour être apprise. Pour ce faire, nous allons utiliser des outils de TAL, notamment des analyses de corpus, pour calculer la fréquence de séquence multi-mots qui apparaissent souvent dans le langage naturel</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Ainsi, nous allons étudier le temps de lecture de ces séquences, et voir s’il est modulé par la fréquence d’apparition dans la langue, et à partir de quelle fréquence on va observer de temps de lecture plus rapides</a:t>
            </a:r>
          </a:p>
          <a:p>
            <a:pPr algn="l"/>
            <a:endParaRPr lang="en-GB" dirty="0"/>
          </a:p>
        </p:txBody>
      </p:sp>
      <p:sp>
        <p:nvSpPr>
          <p:cNvPr id="4" name="Espace réservé du numéro de diapositive 3"/>
          <p:cNvSpPr>
            <a:spLocks noGrp="1"/>
          </p:cNvSpPr>
          <p:nvPr>
            <p:ph type="sldNum" sz="quarter" idx="5"/>
          </p:nvPr>
        </p:nvSpPr>
        <p:spPr/>
        <p:txBody>
          <a:bodyPr/>
          <a:lstStyle/>
          <a:p>
            <a:fld id="{26A6D0A5-FBE4-4BE9-AE3F-2634F765A4E5}" type="slidenum">
              <a:rPr lang="fr-FR" smtClean="0"/>
              <a:t>9</a:t>
            </a:fld>
            <a:endParaRPr lang="fr-FR"/>
          </a:p>
        </p:txBody>
      </p:sp>
    </p:spTree>
    <p:extLst>
      <p:ext uri="{BB962C8B-B14F-4D97-AF65-F5344CB8AC3E}">
        <p14:creationId xmlns:p14="http://schemas.microsoft.com/office/powerpoint/2010/main" val="339094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pPr eaLnBrk="1" latinLnBrk="0" hangingPunct="1"/>
            <a:fld id="{2418DCC2-242A-4CCC-8DDC-4D0153CFAC0A}" type="datetime1">
              <a:rPr lang="en-US" smtClean="0"/>
              <a:t>5/25/2022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‹N°›</a:t>
            </a:fld>
            <a:endParaRPr kumimoji="0" lang="en-US" sz="180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218F7FC-B684-40A2-9954-E871021C9A55}" type="datetime1">
              <a:rPr lang="en-US" smtClean="0"/>
              <a:t>5/25/2022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15ED3EB-74E8-48D7-A5DD-AF377BD60D8E}" type="datetime1">
              <a:rPr lang="en-US" smtClean="0"/>
              <a:t>5/25/2022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F8231C30-52F8-4EF5-84D0-8438D00109B3}" type="datetime1">
              <a:rPr lang="en-US" smtClean="0"/>
              <a:t>5/25/2022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19FAF2A6-A77F-4B49-8240-84EE222E5A8A}" type="datetime1">
              <a:rPr lang="en-US" smtClean="0"/>
              <a:t>5/25/2022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27DAEF74-ABC1-418B-9676-209F2D2280F6}" type="datetime1">
              <a:rPr lang="en-US" smtClean="0"/>
              <a:t>5/25/2022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0326F176-C503-4CCA-AE45-215183F8FFE1}" type="datetime1">
              <a:rPr lang="en-US" smtClean="0"/>
              <a:t>5/25/2022</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‹N°›</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E87164D9-DD35-4AA9-9D59-2E1D93B67B27}" type="datetime1">
              <a:rPr lang="en-US" smtClean="0"/>
              <a:t>5/25/2022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63061D41-09D4-45F7-AA2C-0F830BE4BD42}" type="datetime1">
              <a:rPr lang="en-US" smtClean="0"/>
              <a:t>5/25/2022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93D878C8-2131-4F96-9709-9A8081A096BB}" type="datetime1">
              <a:rPr lang="en-US" smtClean="0"/>
              <a:t>5/25/2022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414B4053-AC7C-4D16-8A6E-11EF0FD7EF11}" type="datetime1">
              <a:rPr lang="en-US" smtClean="0"/>
              <a:t>5/25/2022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02406713-685A-47FF-A017-C7816F1950F0}" type="datetime1">
              <a:rPr lang="en-US" smtClean="0"/>
              <a:t>5/25/2022</a:t>
            </a:fld>
            <a:endParaRPr lang="en-US" sz="80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‹N°›</a:t>
            </a:fld>
            <a:endParaRPr kumimoji="0" lang="en-US" sz="180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lnSpc>
                <a:spcPct val="150000"/>
              </a:lnSpc>
            </a:pPr>
            <a:r>
              <a:rPr lang="en-US" sz="3500" b="1" dirty="0"/>
              <a:t>The dynamics of multiword chunks acquisition</a:t>
            </a:r>
            <a:endParaRPr lang="en-US" sz="3500" dirty="0"/>
          </a:p>
        </p:txBody>
      </p:sp>
      <p:sp>
        <p:nvSpPr>
          <p:cNvPr id="3" name="Subtitle 2"/>
          <p:cNvSpPr>
            <a:spLocks noGrp="1"/>
          </p:cNvSpPr>
          <p:nvPr>
            <p:ph type="subTitle" idx="4294967295"/>
          </p:nvPr>
        </p:nvSpPr>
        <p:spPr>
          <a:xfrm>
            <a:off x="647700" y="3038475"/>
            <a:ext cx="7848600" cy="2586743"/>
          </a:xfrm>
        </p:spPr>
        <p:txBody>
          <a:bodyPr vert="horz" anchor="t">
            <a:normAutofit/>
          </a:bodyPr>
          <a:lstStyle/>
          <a:p>
            <a:pPr marL="0" indent="0" algn="ctr">
              <a:buNone/>
            </a:pPr>
            <a:r>
              <a:rPr lang="fr-FR" dirty="0">
                <a:latin typeface="Trebuchet MS"/>
              </a:rPr>
              <a:t>Leonardo Pinto Arata (PhD candidate) </a:t>
            </a:r>
          </a:p>
          <a:p>
            <a:pPr marL="0" indent="0" algn="ctr">
              <a:buNone/>
            </a:pPr>
            <a:endParaRPr lang="fr-FR" sz="2400" u="sng" dirty="0">
              <a:latin typeface="Trebuchet MS"/>
            </a:endParaRPr>
          </a:p>
          <a:p>
            <a:pPr marL="0" indent="0" algn="ctr">
              <a:buNone/>
            </a:pPr>
            <a:r>
              <a:rPr lang="fr-FR" sz="2100" dirty="0">
                <a:latin typeface="Trebuchet MS"/>
              </a:rPr>
              <a:t>Laboratoire de Psychologie Cognitive </a:t>
            </a:r>
          </a:p>
          <a:p>
            <a:pPr marL="0" indent="0" algn="ctr">
              <a:buNone/>
            </a:pPr>
            <a:r>
              <a:rPr lang="fr-FR" sz="2100" dirty="0">
                <a:latin typeface="Trebuchet MS"/>
              </a:rPr>
              <a:t>Laboratoire d’Informatique et Systèmes</a:t>
            </a:r>
          </a:p>
          <a:p>
            <a:pPr marL="0" indent="0" algn="ctr">
              <a:buNone/>
            </a:pPr>
            <a:endParaRPr lang="fr-FR" sz="2100" dirty="0">
              <a:latin typeface="Trebuchet MS"/>
            </a:endParaRPr>
          </a:p>
          <a:p>
            <a:pPr marL="0" indent="0" algn="ctr">
              <a:buNone/>
            </a:pPr>
            <a:r>
              <a:rPr lang="fr-FR" sz="2100" i="1" dirty="0">
                <a:effectLst/>
                <a:latin typeface="Trebuchet MS "/>
              </a:rPr>
              <a:t>Jeunes Talents TALEP </a:t>
            </a:r>
            <a:r>
              <a:rPr lang="fr-FR" sz="2100" dirty="0">
                <a:effectLst/>
                <a:latin typeface="Trebuchet MS "/>
              </a:rPr>
              <a:t>(JTT)</a:t>
            </a:r>
            <a:endParaRPr lang="en-US" sz="2500" dirty="0">
              <a:latin typeface="Trebuchet MS "/>
            </a:endParaRPr>
          </a:p>
          <a:p>
            <a:pPr marL="63500"/>
            <a:endParaRPr lang="en-US" sz="1800" dirty="0"/>
          </a:p>
        </p:txBody>
      </p:sp>
      <p:pic>
        <p:nvPicPr>
          <p:cNvPr id="8" name="Image 7" descr="Une image contenant texte&#10;&#10;Description générée automatiquement">
            <a:extLst>
              <a:ext uri="{FF2B5EF4-FFF2-40B4-BE49-F238E27FC236}">
                <a16:creationId xmlns:a16="http://schemas.microsoft.com/office/drawing/2014/main" id="{11B641CD-9674-4FB6-BED6-7744186B2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569" y="6015743"/>
            <a:ext cx="1581150" cy="714375"/>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4F9449F7-880E-4A0B-A343-3D5B164C7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5971526"/>
            <a:ext cx="1580400" cy="758592"/>
          </a:xfrm>
          <a:prstGeom prst="rect">
            <a:avLst/>
          </a:prstGeom>
        </p:spPr>
      </p:pic>
      <p:pic>
        <p:nvPicPr>
          <p:cNvPr id="16" name="Image 15">
            <a:extLst>
              <a:ext uri="{FF2B5EF4-FFF2-40B4-BE49-F238E27FC236}">
                <a16:creationId xmlns:a16="http://schemas.microsoft.com/office/drawing/2014/main" id="{F4EFBC73-091B-486A-97D4-3A5225E5AB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227" y="6079971"/>
            <a:ext cx="1580400" cy="541701"/>
          </a:xfrm>
          <a:prstGeom prst="rect">
            <a:avLst/>
          </a:prstGeom>
        </p:spPr>
      </p:pic>
      <p:pic>
        <p:nvPicPr>
          <p:cNvPr id="18" name="Image 17">
            <a:extLst>
              <a:ext uri="{FF2B5EF4-FFF2-40B4-BE49-F238E27FC236}">
                <a16:creationId xmlns:a16="http://schemas.microsoft.com/office/drawing/2014/main" id="{591591C6-EFA2-4EAD-835A-E367D8EB9F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5136" y="5971527"/>
            <a:ext cx="759600" cy="759600"/>
          </a:xfrm>
          <a:prstGeom prst="rect">
            <a:avLst/>
          </a:prstGeom>
        </p:spPr>
      </p:pic>
    </p:spTree>
    <p:extLst>
      <p:ext uri="{BB962C8B-B14F-4D97-AF65-F5344CB8AC3E}">
        <p14:creationId xmlns:p14="http://schemas.microsoft.com/office/powerpoint/2010/main" val="3299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CA9B6-EF33-4835-87A5-C7D319FC274A}"/>
              </a:ext>
            </a:extLst>
          </p:cNvPr>
          <p:cNvSpPr>
            <a:spLocks noGrp="1"/>
          </p:cNvSpPr>
          <p:nvPr>
            <p:ph type="title"/>
          </p:nvPr>
        </p:nvSpPr>
        <p:spPr>
          <a:xfrm>
            <a:off x="457200" y="547200"/>
            <a:ext cx="8229600" cy="1066800"/>
          </a:xfrm>
        </p:spPr>
        <p:txBody>
          <a:bodyPr>
            <a:normAutofit/>
          </a:bodyPr>
          <a:lstStyle/>
          <a:p>
            <a:pPr algn="ctr"/>
            <a:r>
              <a:rPr lang="en-GB" sz="3500" dirty="0"/>
              <a:t>Research Questions</a:t>
            </a:r>
          </a:p>
        </p:txBody>
      </p:sp>
      <p:sp>
        <p:nvSpPr>
          <p:cNvPr id="3" name="Espace réservé du contenu 2">
            <a:extLst>
              <a:ext uri="{FF2B5EF4-FFF2-40B4-BE49-F238E27FC236}">
                <a16:creationId xmlns:a16="http://schemas.microsoft.com/office/drawing/2014/main" id="{90431DA3-E114-4C9E-911B-CF20A2B96661}"/>
              </a:ext>
            </a:extLst>
          </p:cNvPr>
          <p:cNvSpPr>
            <a:spLocks noGrp="1"/>
          </p:cNvSpPr>
          <p:nvPr>
            <p:ph idx="1"/>
          </p:nvPr>
        </p:nvSpPr>
        <p:spPr>
          <a:xfrm>
            <a:off x="457200" y="1461600"/>
            <a:ext cx="8229600" cy="5381167"/>
          </a:xfrm>
        </p:spPr>
        <p:txBody>
          <a:bodyPr>
            <a:normAutofit/>
          </a:bodyPr>
          <a:lstStyle/>
          <a:p>
            <a:pPr marL="925830" lvl="1" indent="-514350" algn="just">
              <a:lnSpc>
                <a:spcPct val="160000"/>
              </a:lnSpc>
              <a:buClr>
                <a:schemeClr val="accent3"/>
              </a:buClr>
              <a:buFont typeface="+mj-lt"/>
              <a:buAutoNum type="arabicPeriod" startAt="2"/>
            </a:pPr>
            <a:endParaRPr lang="fr-FR" sz="1800" dirty="0">
              <a:solidFill>
                <a:schemeClr val="tx1">
                  <a:lumMod val="75000"/>
                  <a:lumOff val="25000"/>
                </a:schemeClr>
              </a:solidFill>
            </a:endParaRPr>
          </a:p>
          <a:p>
            <a:pPr marL="925830" lvl="1" indent="-514350" algn="just">
              <a:lnSpc>
                <a:spcPct val="160000"/>
              </a:lnSpc>
              <a:buClr>
                <a:schemeClr val="accent3"/>
              </a:buClr>
              <a:buFont typeface="+mj-lt"/>
              <a:buAutoNum type="arabicPeriod" startAt="2"/>
            </a:pPr>
            <a:endParaRPr lang="fr-FR" sz="1800" dirty="0">
              <a:solidFill>
                <a:schemeClr val="tx1">
                  <a:lumMod val="75000"/>
                  <a:lumOff val="25000"/>
                </a:schemeClr>
              </a:solidFill>
            </a:endParaRPr>
          </a:p>
          <a:p>
            <a:pPr marL="925830" lvl="1" indent="-514350">
              <a:lnSpc>
                <a:spcPct val="160000"/>
              </a:lnSpc>
              <a:buClr>
                <a:schemeClr val="accent3"/>
              </a:buClr>
              <a:buFont typeface="+mj-lt"/>
              <a:buAutoNum type="arabicPeriod" startAt="3"/>
            </a:pPr>
            <a:r>
              <a:rPr lang="en-US" sz="1700" dirty="0">
                <a:solidFill>
                  <a:schemeClr val="tx1">
                    <a:lumMod val="75000"/>
                    <a:lumOff val="25000"/>
                  </a:schemeClr>
                </a:solidFill>
                <a:latin typeface="Verdana" panose="020B0604030504040204" pitchFamily="34" charset="0"/>
                <a:ea typeface="Verdana" panose="020B0604030504040204" pitchFamily="34" charset="0"/>
              </a:rPr>
              <a:t>What is the </a:t>
            </a:r>
            <a:r>
              <a:rPr lang="en-US" sz="1700" b="1" dirty="0">
                <a:solidFill>
                  <a:schemeClr val="tx1">
                    <a:lumMod val="75000"/>
                    <a:lumOff val="25000"/>
                  </a:schemeClr>
                </a:solidFill>
                <a:latin typeface="Verdana" panose="020B0604030504040204" pitchFamily="34" charset="0"/>
                <a:ea typeface="Verdana" panose="020B0604030504040204" pitchFamily="34" charset="0"/>
              </a:rPr>
              <a:t>maximal</a:t>
            </a:r>
            <a:r>
              <a:rPr lang="en-US" sz="1700" dirty="0">
                <a:solidFill>
                  <a:schemeClr val="tx1">
                    <a:lumMod val="75000"/>
                    <a:lumOff val="25000"/>
                  </a:schemeClr>
                </a:solidFill>
                <a:latin typeface="Verdana" panose="020B0604030504040204" pitchFamily="34" charset="0"/>
                <a:ea typeface="Verdana" panose="020B0604030504040204" pitchFamily="34" charset="0"/>
              </a:rPr>
              <a:t> </a:t>
            </a:r>
            <a:r>
              <a:rPr lang="en-US" sz="1700" b="1" dirty="0">
                <a:solidFill>
                  <a:schemeClr val="tx1">
                    <a:lumMod val="75000"/>
                    <a:lumOff val="25000"/>
                  </a:schemeClr>
                </a:solidFill>
                <a:latin typeface="Verdana" panose="020B0604030504040204" pitchFamily="34" charset="0"/>
                <a:ea typeface="Verdana" panose="020B0604030504040204" pitchFamily="34" charset="0"/>
              </a:rPr>
              <a:t>spacing </a:t>
            </a:r>
            <a:r>
              <a:rPr lang="en-US" sz="1700" dirty="0">
                <a:solidFill>
                  <a:schemeClr val="tx1">
                    <a:lumMod val="75000"/>
                    <a:lumOff val="25000"/>
                  </a:schemeClr>
                </a:solidFill>
                <a:latin typeface="Verdana" panose="020B0604030504040204" pitchFamily="34" charset="0"/>
                <a:ea typeface="Verdana" panose="020B0604030504040204" pitchFamily="34" charset="0"/>
              </a:rPr>
              <a:t>between two repetitions of a multiword chunk to memorize it ?</a:t>
            </a:r>
            <a:br>
              <a:rPr lang="fr-FR" sz="1700" dirty="0">
                <a:solidFill>
                  <a:schemeClr val="tx1">
                    <a:lumMod val="75000"/>
                    <a:lumOff val="25000"/>
                  </a:schemeClr>
                </a:solidFill>
                <a:latin typeface="Verdana" panose="020B0604030504040204" pitchFamily="34" charset="0"/>
                <a:ea typeface="Verdana" panose="020B0604030504040204" pitchFamily="34" charset="0"/>
              </a:rPr>
            </a:br>
            <a:endParaRPr lang="fr-FR" sz="1700" dirty="0">
              <a:solidFill>
                <a:schemeClr val="tx1">
                  <a:lumMod val="75000"/>
                  <a:lumOff val="25000"/>
                </a:schemeClr>
              </a:solidFill>
              <a:latin typeface="Verdana" panose="020B0604030504040204" pitchFamily="34" charset="0"/>
              <a:ea typeface="Verdana" panose="020B0604030504040204" pitchFamily="34" charset="0"/>
            </a:endParaRPr>
          </a:p>
          <a:p>
            <a:pPr marL="925830" lvl="1" indent="-514350">
              <a:lnSpc>
                <a:spcPct val="160000"/>
              </a:lnSpc>
              <a:buFont typeface="+mj-lt"/>
              <a:buAutoNum type="arabicPeriod" startAt="3"/>
            </a:pPr>
            <a:endParaRPr lang="fr-FR" sz="1800" dirty="0">
              <a:solidFill>
                <a:schemeClr val="tx1">
                  <a:lumMod val="75000"/>
                  <a:lumOff val="25000"/>
                </a:schemeClr>
              </a:solidFill>
            </a:endParaRPr>
          </a:p>
          <a:p>
            <a:pPr marL="925830" lvl="1" indent="-514350" algn="just">
              <a:lnSpc>
                <a:spcPct val="160000"/>
              </a:lnSpc>
              <a:buFont typeface="+mj-lt"/>
              <a:buAutoNum type="arabicPeriod" startAt="3"/>
            </a:pPr>
            <a:endParaRPr lang="fr-FR" sz="1800" dirty="0">
              <a:solidFill>
                <a:schemeClr val="tx1">
                  <a:lumMod val="75000"/>
                  <a:lumOff val="25000"/>
                </a:schemeClr>
              </a:solidFill>
            </a:endParaRPr>
          </a:p>
          <a:p>
            <a:pPr lvl="2">
              <a:lnSpc>
                <a:spcPct val="160000"/>
              </a:lnSpc>
            </a:pPr>
            <a:endParaRPr lang="fr-FR" dirty="0">
              <a:solidFill>
                <a:schemeClr val="tx1">
                  <a:lumMod val="85000"/>
                  <a:lumOff val="15000"/>
                </a:schemeClr>
              </a:solidFill>
            </a:endParaRPr>
          </a:p>
          <a:p>
            <a:pPr marL="411480" lvl="1" indent="0">
              <a:lnSpc>
                <a:spcPct val="160000"/>
              </a:lnSpc>
              <a:buNone/>
            </a:pPr>
            <a:endParaRPr lang="fr-FR" dirty="0">
              <a:solidFill>
                <a:schemeClr val="tx1">
                  <a:lumMod val="85000"/>
                  <a:lumOff val="15000"/>
                </a:schemeClr>
              </a:solidFill>
            </a:endParaRPr>
          </a:p>
        </p:txBody>
      </p:sp>
      <p:sp>
        <p:nvSpPr>
          <p:cNvPr id="8" name="Espace réservé du numéro de diapositive 1">
            <a:extLst>
              <a:ext uri="{FF2B5EF4-FFF2-40B4-BE49-F238E27FC236}">
                <a16:creationId xmlns:a16="http://schemas.microsoft.com/office/drawing/2014/main" id="{590A23FF-BD3F-4CC5-A4CD-4E8B5EA6AA8F}"/>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10</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cxnSp>
        <p:nvCxnSpPr>
          <p:cNvPr id="7" name="Connecteur droit avec flèche 6">
            <a:extLst>
              <a:ext uri="{FF2B5EF4-FFF2-40B4-BE49-F238E27FC236}">
                <a16:creationId xmlns:a16="http://schemas.microsoft.com/office/drawing/2014/main" id="{848F18A8-EB82-43B2-B4A0-B76A78BBF09F}"/>
              </a:ext>
            </a:extLst>
          </p:cNvPr>
          <p:cNvCxnSpPr>
            <a:cxnSpLocks/>
          </p:cNvCxnSpPr>
          <p:nvPr/>
        </p:nvCxnSpPr>
        <p:spPr>
          <a:xfrm>
            <a:off x="3335593" y="4348526"/>
            <a:ext cx="1140542" cy="0"/>
          </a:xfrm>
          <a:prstGeom prst="straightConnector1">
            <a:avLst/>
          </a:prstGeom>
          <a:ln w="285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1B8ED45-F238-447E-BDC1-D47DBDEC2A4F}"/>
              </a:ext>
            </a:extLst>
          </p:cNvPr>
          <p:cNvPicPr>
            <a:picLocks noChangeAspect="1"/>
          </p:cNvPicPr>
          <p:nvPr/>
        </p:nvPicPr>
        <p:blipFill>
          <a:blip r:embed="rId3"/>
          <a:stretch>
            <a:fillRect/>
          </a:stretch>
        </p:blipFill>
        <p:spPr>
          <a:xfrm>
            <a:off x="1488562" y="4009361"/>
            <a:ext cx="6510070" cy="381366"/>
          </a:xfrm>
          <a:prstGeom prst="rect">
            <a:avLst/>
          </a:prstGeom>
        </p:spPr>
      </p:pic>
    </p:spTree>
    <p:extLst>
      <p:ext uri="{BB962C8B-B14F-4D97-AF65-F5344CB8AC3E}">
        <p14:creationId xmlns:p14="http://schemas.microsoft.com/office/powerpoint/2010/main" val="15355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CA9B6-EF33-4835-87A5-C7D319FC274A}"/>
              </a:ext>
            </a:extLst>
          </p:cNvPr>
          <p:cNvSpPr>
            <a:spLocks noGrp="1"/>
          </p:cNvSpPr>
          <p:nvPr>
            <p:ph type="title"/>
          </p:nvPr>
        </p:nvSpPr>
        <p:spPr>
          <a:xfrm>
            <a:off x="457200" y="547200"/>
            <a:ext cx="8229600" cy="1066800"/>
          </a:xfrm>
        </p:spPr>
        <p:txBody>
          <a:bodyPr>
            <a:normAutofit/>
          </a:bodyPr>
          <a:lstStyle/>
          <a:p>
            <a:pPr algn="ctr"/>
            <a:r>
              <a:rPr lang="en-GB" sz="3500" dirty="0"/>
              <a:t>Research Questions</a:t>
            </a:r>
          </a:p>
        </p:txBody>
      </p:sp>
      <p:sp>
        <p:nvSpPr>
          <p:cNvPr id="3" name="Espace réservé du contenu 2">
            <a:extLst>
              <a:ext uri="{FF2B5EF4-FFF2-40B4-BE49-F238E27FC236}">
                <a16:creationId xmlns:a16="http://schemas.microsoft.com/office/drawing/2014/main" id="{90431DA3-E114-4C9E-911B-CF20A2B96661}"/>
              </a:ext>
            </a:extLst>
          </p:cNvPr>
          <p:cNvSpPr>
            <a:spLocks noGrp="1"/>
          </p:cNvSpPr>
          <p:nvPr>
            <p:ph idx="1"/>
          </p:nvPr>
        </p:nvSpPr>
        <p:spPr>
          <a:xfrm>
            <a:off x="457200" y="1461600"/>
            <a:ext cx="8003754" cy="5381167"/>
          </a:xfrm>
        </p:spPr>
        <p:txBody>
          <a:bodyPr>
            <a:normAutofit/>
          </a:bodyPr>
          <a:lstStyle/>
          <a:p>
            <a:pPr marL="1447038" lvl="3" indent="-514350" algn="just">
              <a:lnSpc>
                <a:spcPct val="160000"/>
              </a:lnSpc>
              <a:buFont typeface="Arial" panose="020B0604020202020204" pitchFamily="34" charset="0"/>
              <a:buChar char="•"/>
            </a:pPr>
            <a:endParaRPr lang="fr-FR" sz="1600" dirty="0">
              <a:solidFill>
                <a:schemeClr val="tx1">
                  <a:lumMod val="75000"/>
                  <a:lumOff val="25000"/>
                </a:schemeClr>
              </a:solidFill>
              <a:latin typeface="Verdana" panose="020B0604030504040204" pitchFamily="34" charset="0"/>
              <a:ea typeface="Verdana" panose="020B0604030504040204" pitchFamily="34" charset="0"/>
            </a:endParaRPr>
          </a:p>
          <a:p>
            <a:pPr marL="411480" lvl="1" indent="0" algn="just">
              <a:lnSpc>
                <a:spcPct val="160000"/>
              </a:lnSpc>
              <a:buNone/>
            </a:pPr>
            <a:endParaRPr lang="fr-FR" sz="2000" dirty="0">
              <a:solidFill>
                <a:schemeClr val="tx1">
                  <a:lumMod val="75000"/>
                  <a:lumOff val="25000"/>
                </a:schemeClr>
              </a:solidFill>
            </a:endParaRPr>
          </a:p>
          <a:p>
            <a:pPr marL="925830" lvl="1" indent="-514350">
              <a:lnSpc>
                <a:spcPct val="160000"/>
              </a:lnSpc>
              <a:buFont typeface="+mj-lt"/>
              <a:buAutoNum type="arabicPeriod" startAt="2"/>
            </a:pPr>
            <a:endParaRPr lang="fr-FR" sz="1800" dirty="0">
              <a:solidFill>
                <a:schemeClr val="tx1">
                  <a:lumMod val="75000"/>
                  <a:lumOff val="25000"/>
                </a:schemeClr>
              </a:solidFill>
            </a:endParaRPr>
          </a:p>
          <a:p>
            <a:pPr marL="704088" lvl="2" indent="0">
              <a:lnSpc>
                <a:spcPct val="160000"/>
              </a:lnSpc>
              <a:buNone/>
            </a:pPr>
            <a:endParaRPr lang="fr-FR" sz="1800" dirty="0">
              <a:solidFill>
                <a:schemeClr val="tx1">
                  <a:lumMod val="75000"/>
                  <a:lumOff val="25000"/>
                </a:schemeClr>
              </a:solidFill>
            </a:endParaRPr>
          </a:p>
          <a:p>
            <a:pPr marL="411480" lvl="1" indent="0">
              <a:lnSpc>
                <a:spcPct val="160000"/>
              </a:lnSpc>
              <a:buNone/>
            </a:pPr>
            <a:endParaRPr lang="fr-FR" dirty="0">
              <a:solidFill>
                <a:schemeClr val="tx1">
                  <a:lumMod val="85000"/>
                  <a:lumOff val="15000"/>
                </a:schemeClr>
              </a:solidFill>
            </a:endParaRPr>
          </a:p>
        </p:txBody>
      </p:sp>
      <p:sp>
        <p:nvSpPr>
          <p:cNvPr id="5" name="Espace réservé du numéro de diapositive 1">
            <a:extLst>
              <a:ext uri="{FF2B5EF4-FFF2-40B4-BE49-F238E27FC236}">
                <a16:creationId xmlns:a16="http://schemas.microsoft.com/office/drawing/2014/main" id="{3622D17A-32BC-4C67-91A2-3E9FB77BCBE8}"/>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11</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7" name="Espace réservé du contenu 2">
            <a:extLst>
              <a:ext uri="{FF2B5EF4-FFF2-40B4-BE49-F238E27FC236}">
                <a16:creationId xmlns:a16="http://schemas.microsoft.com/office/drawing/2014/main" id="{F6B15EC3-6175-469A-8BC7-E67B01C8583F}"/>
              </a:ext>
            </a:extLst>
          </p:cNvPr>
          <p:cNvSpPr txBox="1">
            <a:spLocks/>
          </p:cNvSpPr>
          <p:nvPr/>
        </p:nvSpPr>
        <p:spPr>
          <a:xfrm>
            <a:off x="457200" y="1461600"/>
            <a:ext cx="8229600" cy="5381167"/>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925830" lvl="1" indent="-514350" algn="just">
              <a:lnSpc>
                <a:spcPct val="160000"/>
              </a:lnSpc>
              <a:buClr>
                <a:schemeClr val="accent3"/>
              </a:buClr>
              <a:buFont typeface="+mj-lt"/>
              <a:buAutoNum type="arabicPeriod" startAt="2"/>
            </a:pPr>
            <a:endParaRPr lang="fr-FR" sz="1800" dirty="0">
              <a:solidFill>
                <a:schemeClr val="tx1">
                  <a:lumMod val="75000"/>
                  <a:lumOff val="25000"/>
                </a:schemeClr>
              </a:solidFill>
            </a:endParaRPr>
          </a:p>
          <a:p>
            <a:pPr marL="925830" lvl="1" indent="-514350" algn="just">
              <a:lnSpc>
                <a:spcPct val="160000"/>
              </a:lnSpc>
              <a:buClr>
                <a:schemeClr val="accent3"/>
              </a:buClr>
              <a:buFont typeface="+mj-lt"/>
              <a:buAutoNum type="arabicPeriod" startAt="2"/>
            </a:pPr>
            <a:endParaRPr lang="fr-FR" sz="1800" dirty="0">
              <a:solidFill>
                <a:schemeClr val="tx1">
                  <a:lumMod val="75000"/>
                  <a:lumOff val="25000"/>
                </a:schemeClr>
              </a:solidFill>
            </a:endParaRPr>
          </a:p>
          <a:p>
            <a:pPr marL="925830" lvl="1" indent="-514350" algn="just">
              <a:lnSpc>
                <a:spcPct val="160000"/>
              </a:lnSpc>
              <a:buClr>
                <a:schemeClr val="accent3"/>
              </a:buClr>
              <a:buFont typeface="+mj-lt"/>
              <a:buAutoNum type="arabicPeriod" startAt="4"/>
            </a:pPr>
            <a:r>
              <a:rPr lang="en-GB" sz="1600" b="1" dirty="0">
                <a:solidFill>
                  <a:schemeClr val="tx1">
                    <a:lumMod val="75000"/>
                    <a:lumOff val="25000"/>
                  </a:schemeClr>
                </a:solidFill>
                <a:latin typeface="Verdana" panose="020B0604030504040204" pitchFamily="34" charset="0"/>
                <a:ea typeface="Verdana" panose="020B0604030504040204" pitchFamily="34" charset="0"/>
              </a:rPr>
              <a:t>Testing </a:t>
            </a:r>
            <a:r>
              <a:rPr lang="en-GB" sz="1600" dirty="0">
                <a:solidFill>
                  <a:schemeClr val="tx1">
                    <a:lumMod val="75000"/>
                    <a:lumOff val="25000"/>
                  </a:schemeClr>
                </a:solidFill>
                <a:latin typeface="Verdana" panose="020B0604030504040204" pitchFamily="34" charset="0"/>
                <a:ea typeface="Verdana" panose="020B0604030504040204" pitchFamily="34" charset="0"/>
              </a:rPr>
              <a:t>of a computational model</a:t>
            </a:r>
          </a:p>
          <a:p>
            <a:pPr marL="1191006" lvl="2" indent="-514350" algn="just">
              <a:lnSpc>
                <a:spcPct val="160000"/>
              </a:lnSpc>
              <a:buClr>
                <a:schemeClr val="accent2"/>
              </a:buClr>
              <a:buFont typeface="Arial" panose="020B0604020202020204" pitchFamily="34" charset="0"/>
              <a:buChar char="•"/>
            </a:pPr>
            <a:r>
              <a:rPr lang="en-GB" sz="1600" dirty="0">
                <a:solidFill>
                  <a:schemeClr val="tx1">
                    <a:lumMod val="75000"/>
                    <a:lumOff val="25000"/>
                  </a:schemeClr>
                </a:solidFill>
                <a:latin typeface="Verdana" panose="020B0604030504040204" pitchFamily="34" charset="0"/>
                <a:ea typeface="Verdana" panose="020B0604030504040204" pitchFamily="34" charset="0"/>
              </a:rPr>
              <a:t>Integration of cognitive constraints </a:t>
            </a:r>
          </a:p>
          <a:p>
            <a:pPr marL="1447038" lvl="3" indent="-514350" algn="just">
              <a:lnSpc>
                <a:spcPct val="160000"/>
              </a:lnSpc>
              <a:buFont typeface="Arial" panose="020B0604020202020204" pitchFamily="34" charset="0"/>
              <a:buChar char="•"/>
            </a:pPr>
            <a:r>
              <a:rPr lang="en-GB" sz="1600" b="1" dirty="0">
                <a:solidFill>
                  <a:schemeClr val="tx1">
                    <a:lumMod val="75000"/>
                    <a:lumOff val="25000"/>
                  </a:schemeClr>
                </a:solidFill>
                <a:latin typeface="Verdana" panose="020B0604030504040204" pitchFamily="34" charset="0"/>
                <a:ea typeface="Verdana" panose="020B0604030504040204" pitchFamily="34" charset="0"/>
              </a:rPr>
              <a:t>Length</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n-GB" sz="1600" b="1" dirty="0">
                <a:solidFill>
                  <a:schemeClr val="tx1">
                    <a:lumMod val="75000"/>
                    <a:lumOff val="25000"/>
                  </a:schemeClr>
                </a:solidFill>
                <a:latin typeface="Verdana" panose="020B0604030504040204" pitchFamily="34" charset="0"/>
                <a:ea typeface="Verdana" panose="020B0604030504040204" pitchFamily="34" charset="0"/>
              </a:rPr>
              <a:t>frequency</a:t>
            </a:r>
            <a:r>
              <a:rPr lang="en-GB" sz="1600" dirty="0">
                <a:solidFill>
                  <a:schemeClr val="tx1">
                    <a:lumMod val="75000"/>
                    <a:lumOff val="25000"/>
                  </a:schemeClr>
                </a:solidFill>
                <a:latin typeface="Verdana" panose="020B0604030504040204" pitchFamily="34" charset="0"/>
                <a:ea typeface="Verdana" panose="020B0604030504040204" pitchFamily="34" charset="0"/>
              </a:rPr>
              <a:t> and </a:t>
            </a:r>
            <a:r>
              <a:rPr lang="en-GB" sz="1600" b="1" dirty="0">
                <a:solidFill>
                  <a:schemeClr val="tx1">
                    <a:lumMod val="75000"/>
                    <a:lumOff val="25000"/>
                  </a:schemeClr>
                </a:solidFill>
                <a:latin typeface="Verdana" panose="020B0604030504040204" pitchFamily="34" charset="0"/>
                <a:ea typeface="Verdana" panose="020B0604030504040204" pitchFamily="34" charset="0"/>
              </a:rPr>
              <a:t>repetition spacing</a:t>
            </a:r>
          </a:p>
          <a:p>
            <a:pPr marL="411480" lvl="1" indent="0">
              <a:lnSpc>
                <a:spcPct val="160000"/>
              </a:lnSpc>
              <a:buClr>
                <a:schemeClr val="accent3"/>
              </a:buClr>
              <a:buNone/>
            </a:pPr>
            <a:br>
              <a:rPr lang="fr-FR" sz="1700" dirty="0">
                <a:solidFill>
                  <a:schemeClr val="tx1">
                    <a:lumMod val="75000"/>
                    <a:lumOff val="25000"/>
                  </a:schemeClr>
                </a:solidFill>
                <a:latin typeface="Verdana" panose="020B0604030504040204" pitchFamily="34" charset="0"/>
                <a:ea typeface="Verdana" panose="020B0604030504040204" pitchFamily="34" charset="0"/>
              </a:rPr>
            </a:br>
            <a:endParaRPr lang="fr-FR" sz="1700" dirty="0">
              <a:solidFill>
                <a:schemeClr val="tx1">
                  <a:lumMod val="75000"/>
                  <a:lumOff val="25000"/>
                </a:schemeClr>
              </a:solidFill>
              <a:latin typeface="Verdana" panose="020B0604030504040204" pitchFamily="34" charset="0"/>
              <a:ea typeface="Verdana" panose="020B0604030504040204" pitchFamily="34" charset="0"/>
            </a:endParaRPr>
          </a:p>
          <a:p>
            <a:pPr marL="925830" lvl="1" indent="-514350">
              <a:lnSpc>
                <a:spcPct val="160000"/>
              </a:lnSpc>
              <a:buFont typeface="+mj-lt"/>
              <a:buAutoNum type="arabicPeriod" startAt="3"/>
            </a:pPr>
            <a:endParaRPr lang="fr-FR" sz="1800" dirty="0">
              <a:solidFill>
                <a:schemeClr val="tx1">
                  <a:lumMod val="75000"/>
                  <a:lumOff val="25000"/>
                </a:schemeClr>
              </a:solidFill>
            </a:endParaRPr>
          </a:p>
          <a:p>
            <a:pPr marL="925830" lvl="1" indent="-514350" algn="just">
              <a:lnSpc>
                <a:spcPct val="160000"/>
              </a:lnSpc>
              <a:buFont typeface="+mj-lt"/>
              <a:buAutoNum type="arabicPeriod" startAt="3"/>
            </a:pPr>
            <a:endParaRPr lang="fr-FR" sz="1800" dirty="0">
              <a:solidFill>
                <a:schemeClr val="tx1">
                  <a:lumMod val="75000"/>
                  <a:lumOff val="25000"/>
                </a:schemeClr>
              </a:solidFill>
            </a:endParaRPr>
          </a:p>
          <a:p>
            <a:pPr lvl="2">
              <a:lnSpc>
                <a:spcPct val="160000"/>
              </a:lnSpc>
            </a:pPr>
            <a:endParaRPr lang="fr-FR" dirty="0">
              <a:solidFill>
                <a:schemeClr val="tx1">
                  <a:lumMod val="85000"/>
                  <a:lumOff val="15000"/>
                </a:schemeClr>
              </a:solidFill>
            </a:endParaRPr>
          </a:p>
          <a:p>
            <a:pPr marL="411480" lvl="1" indent="0">
              <a:lnSpc>
                <a:spcPct val="160000"/>
              </a:lnSpc>
              <a:buFont typeface="Georgia"/>
              <a:buNone/>
            </a:pPr>
            <a:endParaRPr lang="fr-FR" dirty="0">
              <a:solidFill>
                <a:schemeClr val="tx1">
                  <a:lumMod val="85000"/>
                  <a:lumOff val="15000"/>
                </a:schemeClr>
              </a:solidFill>
            </a:endParaRPr>
          </a:p>
        </p:txBody>
      </p:sp>
      <p:pic>
        <p:nvPicPr>
          <p:cNvPr id="6" name="Image 5">
            <a:extLst>
              <a:ext uri="{FF2B5EF4-FFF2-40B4-BE49-F238E27FC236}">
                <a16:creationId xmlns:a16="http://schemas.microsoft.com/office/drawing/2014/main" id="{472A7E66-92A3-4E85-8F3D-248B776107C1}"/>
              </a:ext>
            </a:extLst>
          </p:cNvPr>
          <p:cNvPicPr>
            <a:picLocks noChangeAspect="1"/>
          </p:cNvPicPr>
          <p:nvPr/>
        </p:nvPicPr>
        <p:blipFill>
          <a:blip r:embed="rId3"/>
          <a:stretch>
            <a:fillRect/>
          </a:stretch>
        </p:blipFill>
        <p:spPr>
          <a:xfrm>
            <a:off x="1364416" y="4034644"/>
            <a:ext cx="6189321" cy="1914928"/>
          </a:xfrm>
          <a:prstGeom prst="rect">
            <a:avLst/>
          </a:prstGeom>
        </p:spPr>
      </p:pic>
    </p:spTree>
    <p:extLst>
      <p:ext uri="{BB962C8B-B14F-4D97-AF65-F5344CB8AC3E}">
        <p14:creationId xmlns:p14="http://schemas.microsoft.com/office/powerpoint/2010/main" val="216071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C36B9D4-76A0-41DA-B44B-D2D6F591782C}"/>
              </a:ext>
            </a:extLst>
          </p:cNvPr>
          <p:cNvPicPr>
            <a:picLocks noChangeAspect="1"/>
          </p:cNvPicPr>
          <p:nvPr/>
        </p:nvPicPr>
        <p:blipFill>
          <a:blip r:embed="rId3"/>
          <a:stretch>
            <a:fillRect/>
          </a:stretch>
        </p:blipFill>
        <p:spPr>
          <a:xfrm>
            <a:off x="1456362" y="2589909"/>
            <a:ext cx="6718374" cy="2572735"/>
          </a:xfrm>
          <a:prstGeom prst="rect">
            <a:avLst/>
          </a:prstGeom>
        </p:spPr>
      </p:pic>
      <p:sp>
        <p:nvSpPr>
          <p:cNvPr id="6" name="ZoneTexte 5">
            <a:extLst>
              <a:ext uri="{FF2B5EF4-FFF2-40B4-BE49-F238E27FC236}">
                <a16:creationId xmlns:a16="http://schemas.microsoft.com/office/drawing/2014/main" id="{B02D4F0F-D96E-4443-AB32-7EBA058D6160}"/>
              </a:ext>
            </a:extLst>
          </p:cNvPr>
          <p:cNvSpPr txBox="1"/>
          <p:nvPr/>
        </p:nvSpPr>
        <p:spPr>
          <a:xfrm>
            <a:off x="1597521" y="2905401"/>
            <a:ext cx="560987" cy="292388"/>
          </a:xfrm>
          <a:prstGeom prst="rect">
            <a:avLst/>
          </a:prstGeom>
          <a:noFill/>
        </p:spPr>
        <p:txBody>
          <a:bodyPr wrap="none" rtlCol="0">
            <a:spAutoFit/>
          </a:bodyPr>
          <a:lstStyle/>
          <a:p>
            <a:pPr algn="ctr"/>
            <a:r>
              <a:rPr lang="fr-FR" sz="1300" dirty="0" err="1">
                <a:latin typeface="Calibri" panose="020F0502020204030204" pitchFamily="34" charset="0"/>
                <a:cs typeface="Calibri" panose="020F0502020204030204" pitchFamily="34" charset="0"/>
              </a:rPr>
              <a:t>prase</a:t>
            </a:r>
            <a:endParaRPr lang="en-GB" sz="1300" dirty="0">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A9572B9B-9F7A-4C89-BFA9-F49BC7C9697B}"/>
              </a:ext>
            </a:extLst>
          </p:cNvPr>
          <p:cNvSpPr txBox="1"/>
          <p:nvPr/>
        </p:nvSpPr>
        <p:spPr>
          <a:xfrm>
            <a:off x="2936604" y="3081091"/>
            <a:ext cx="660757" cy="292388"/>
          </a:xfrm>
          <a:prstGeom prst="rect">
            <a:avLst/>
          </a:prstGeom>
          <a:noFill/>
        </p:spPr>
        <p:txBody>
          <a:bodyPr wrap="square" rtlCol="0">
            <a:spAutoFit/>
          </a:bodyPr>
          <a:lstStyle/>
          <a:p>
            <a:pPr algn="ctr"/>
            <a:r>
              <a:rPr lang="fr-FR" sz="1300" dirty="0">
                <a:latin typeface="Calibri" panose="020F0502020204030204" pitchFamily="34" charset="0"/>
                <a:cs typeface="Calibri" panose="020F0502020204030204" pitchFamily="34" charset="0"/>
              </a:rPr>
              <a:t>tasse</a:t>
            </a:r>
          </a:p>
        </p:txBody>
      </p:sp>
      <p:sp>
        <p:nvSpPr>
          <p:cNvPr id="8" name="ZoneTexte 7">
            <a:extLst>
              <a:ext uri="{FF2B5EF4-FFF2-40B4-BE49-F238E27FC236}">
                <a16:creationId xmlns:a16="http://schemas.microsoft.com/office/drawing/2014/main" id="{E9605B78-5F9D-46F4-B72D-181147005AC8}"/>
              </a:ext>
            </a:extLst>
          </p:cNvPr>
          <p:cNvSpPr txBox="1"/>
          <p:nvPr/>
        </p:nvSpPr>
        <p:spPr>
          <a:xfrm>
            <a:off x="4282873" y="3250472"/>
            <a:ext cx="660758" cy="292388"/>
          </a:xfrm>
          <a:prstGeom prst="rect">
            <a:avLst/>
          </a:prstGeom>
          <a:noFill/>
        </p:spPr>
        <p:txBody>
          <a:bodyPr wrap="square" rtlCol="0">
            <a:spAutoFit/>
          </a:bodyPr>
          <a:lstStyle/>
          <a:p>
            <a:pPr algn="ctr"/>
            <a:r>
              <a:rPr lang="fr-FR" sz="1300" dirty="0">
                <a:latin typeface="Calibri" panose="020F0502020204030204" pitchFamily="34" charset="0"/>
                <a:cs typeface="Calibri" panose="020F0502020204030204" pitchFamily="34" charset="0"/>
              </a:rPr>
              <a:t>poème</a:t>
            </a:r>
          </a:p>
        </p:txBody>
      </p:sp>
      <p:sp>
        <p:nvSpPr>
          <p:cNvPr id="9" name="ZoneTexte 8">
            <a:extLst>
              <a:ext uri="{FF2B5EF4-FFF2-40B4-BE49-F238E27FC236}">
                <a16:creationId xmlns:a16="http://schemas.microsoft.com/office/drawing/2014/main" id="{1ACE622D-79C8-4CF7-B633-7FB0982C135A}"/>
              </a:ext>
            </a:extLst>
          </p:cNvPr>
          <p:cNvSpPr txBox="1"/>
          <p:nvPr/>
        </p:nvSpPr>
        <p:spPr>
          <a:xfrm>
            <a:off x="5709664" y="3418510"/>
            <a:ext cx="568875" cy="292388"/>
          </a:xfrm>
          <a:prstGeom prst="rect">
            <a:avLst/>
          </a:prstGeom>
          <a:noFill/>
        </p:spPr>
        <p:txBody>
          <a:bodyPr wrap="none" rtlCol="0">
            <a:spAutoFit/>
          </a:bodyPr>
          <a:lstStyle/>
          <a:p>
            <a:pPr algn="ctr"/>
            <a:r>
              <a:rPr lang="fr-FR" sz="1300" dirty="0">
                <a:latin typeface="Calibri" panose="020F0502020204030204" pitchFamily="34" charset="0"/>
                <a:cs typeface="Calibri" panose="020F0502020204030204" pitchFamily="34" charset="0"/>
              </a:rPr>
              <a:t>corde</a:t>
            </a:r>
          </a:p>
        </p:txBody>
      </p:sp>
      <p:sp>
        <p:nvSpPr>
          <p:cNvPr id="10" name="ZoneTexte 9">
            <a:extLst>
              <a:ext uri="{FF2B5EF4-FFF2-40B4-BE49-F238E27FC236}">
                <a16:creationId xmlns:a16="http://schemas.microsoft.com/office/drawing/2014/main" id="{783414C7-3B1C-4EBC-9E3E-41BA85E4C005}"/>
              </a:ext>
            </a:extLst>
          </p:cNvPr>
          <p:cNvSpPr txBox="1"/>
          <p:nvPr/>
        </p:nvSpPr>
        <p:spPr>
          <a:xfrm>
            <a:off x="7102564" y="3601891"/>
            <a:ext cx="506614" cy="292388"/>
          </a:xfrm>
          <a:prstGeom prst="rect">
            <a:avLst/>
          </a:prstGeom>
          <a:noFill/>
        </p:spPr>
        <p:txBody>
          <a:bodyPr wrap="none" rtlCol="0">
            <a:spAutoFit/>
          </a:bodyPr>
          <a:lstStyle/>
          <a:p>
            <a:pPr algn="ctr"/>
            <a:r>
              <a:rPr lang="fr-FR" sz="1300" dirty="0">
                <a:latin typeface="Calibri" panose="020F0502020204030204" pitchFamily="34" charset="0"/>
                <a:cs typeface="Calibri" panose="020F0502020204030204" pitchFamily="34" charset="0"/>
              </a:rPr>
              <a:t>stylo</a:t>
            </a:r>
          </a:p>
        </p:txBody>
      </p:sp>
      <p:sp>
        <p:nvSpPr>
          <p:cNvPr id="11" name="ZoneTexte 10">
            <a:extLst>
              <a:ext uri="{FF2B5EF4-FFF2-40B4-BE49-F238E27FC236}">
                <a16:creationId xmlns:a16="http://schemas.microsoft.com/office/drawing/2014/main" id="{39FCEC0A-2A43-4D66-A4AB-357D32264DD9}"/>
              </a:ext>
            </a:extLst>
          </p:cNvPr>
          <p:cNvSpPr txBox="1"/>
          <p:nvPr/>
        </p:nvSpPr>
        <p:spPr>
          <a:xfrm>
            <a:off x="1644777" y="3302887"/>
            <a:ext cx="481222" cy="292388"/>
          </a:xfrm>
          <a:prstGeom prst="rect">
            <a:avLst/>
          </a:prstGeom>
          <a:noFill/>
        </p:spPr>
        <p:txBody>
          <a:bodyPr wrap="none" rtlCol="0">
            <a:spAutoFit/>
          </a:bodyPr>
          <a:lstStyle/>
          <a:p>
            <a:pPr algn="ctr"/>
            <a:r>
              <a:rPr lang="en-GB" sz="1300" dirty="0">
                <a:latin typeface="Calibri" panose="020F0502020204030204" pitchFamily="34" charset="0"/>
                <a:cs typeface="Calibri" panose="020F0502020204030204" pitchFamily="34" charset="0"/>
              </a:rPr>
              <a:t>PW</a:t>
            </a:r>
            <a:r>
              <a:rPr lang="en-GB" sz="1300" baseline="-25000" dirty="0">
                <a:latin typeface="Calibri" panose="020F0502020204030204" pitchFamily="34" charset="0"/>
                <a:cs typeface="Calibri" panose="020F0502020204030204" pitchFamily="34" charset="0"/>
              </a:rPr>
              <a:t>R</a:t>
            </a:r>
          </a:p>
        </p:txBody>
      </p:sp>
      <p:sp>
        <p:nvSpPr>
          <p:cNvPr id="12" name="ZoneTexte 11">
            <a:extLst>
              <a:ext uri="{FF2B5EF4-FFF2-40B4-BE49-F238E27FC236}">
                <a16:creationId xmlns:a16="http://schemas.microsoft.com/office/drawing/2014/main" id="{381A796D-E506-42BB-9A5F-19998FBC630C}"/>
              </a:ext>
            </a:extLst>
          </p:cNvPr>
          <p:cNvSpPr txBox="1"/>
          <p:nvPr/>
        </p:nvSpPr>
        <p:spPr>
          <a:xfrm>
            <a:off x="3063515" y="3498388"/>
            <a:ext cx="389851" cy="292388"/>
          </a:xfrm>
          <a:prstGeom prst="rect">
            <a:avLst/>
          </a:prstGeom>
          <a:noFill/>
        </p:spPr>
        <p:txBody>
          <a:bodyPr wrap="none" rtlCol="0">
            <a:spAutoFit/>
          </a:bodyPr>
          <a:lstStyle/>
          <a:p>
            <a:pPr algn="ctr"/>
            <a:r>
              <a:rPr lang="en-GB" sz="1300" dirty="0">
                <a:solidFill>
                  <a:srgbClr val="2123FF"/>
                </a:solidFill>
                <a:latin typeface="Calibri" panose="020F0502020204030204" pitchFamily="34" charset="0"/>
                <a:cs typeface="Calibri" panose="020F0502020204030204" pitchFamily="34" charset="0"/>
              </a:rPr>
              <a:t>W</a:t>
            </a:r>
            <a:r>
              <a:rPr lang="en-GB" sz="1300" baseline="-25000" dirty="0">
                <a:solidFill>
                  <a:srgbClr val="2123FF"/>
                </a:solidFill>
                <a:latin typeface="Calibri" panose="020F0502020204030204" pitchFamily="34" charset="0"/>
                <a:cs typeface="Calibri" panose="020F0502020204030204" pitchFamily="34" charset="0"/>
              </a:rPr>
              <a:t>1</a:t>
            </a:r>
          </a:p>
        </p:txBody>
      </p:sp>
      <p:sp>
        <p:nvSpPr>
          <p:cNvPr id="13" name="ZoneTexte 12">
            <a:extLst>
              <a:ext uri="{FF2B5EF4-FFF2-40B4-BE49-F238E27FC236}">
                <a16:creationId xmlns:a16="http://schemas.microsoft.com/office/drawing/2014/main" id="{A7D830F2-40A5-4676-9712-7B988B9EFA80}"/>
              </a:ext>
            </a:extLst>
          </p:cNvPr>
          <p:cNvSpPr txBox="1"/>
          <p:nvPr/>
        </p:nvSpPr>
        <p:spPr>
          <a:xfrm>
            <a:off x="4425699" y="3685244"/>
            <a:ext cx="389851" cy="292388"/>
          </a:xfrm>
          <a:prstGeom prst="rect">
            <a:avLst/>
          </a:prstGeom>
          <a:noFill/>
        </p:spPr>
        <p:txBody>
          <a:bodyPr wrap="none" rtlCol="0">
            <a:spAutoFit/>
          </a:bodyPr>
          <a:lstStyle/>
          <a:p>
            <a:pPr algn="ctr"/>
            <a:r>
              <a:rPr lang="en-GB" sz="1300" dirty="0">
                <a:solidFill>
                  <a:srgbClr val="2123FF"/>
                </a:solidFill>
                <a:latin typeface="Calibri" panose="020F0502020204030204" pitchFamily="34" charset="0"/>
                <a:cs typeface="Calibri" panose="020F0502020204030204" pitchFamily="34" charset="0"/>
              </a:rPr>
              <a:t>W</a:t>
            </a:r>
            <a:r>
              <a:rPr lang="en-GB" sz="1300" baseline="-25000" dirty="0">
                <a:solidFill>
                  <a:srgbClr val="2123FF"/>
                </a:solidFill>
                <a:latin typeface="Calibri" panose="020F0502020204030204" pitchFamily="34" charset="0"/>
                <a:cs typeface="Calibri" panose="020F0502020204030204" pitchFamily="34" charset="0"/>
              </a:rPr>
              <a:t>2</a:t>
            </a:r>
          </a:p>
        </p:txBody>
      </p:sp>
      <p:sp>
        <p:nvSpPr>
          <p:cNvPr id="14" name="ZoneTexte 13">
            <a:extLst>
              <a:ext uri="{FF2B5EF4-FFF2-40B4-BE49-F238E27FC236}">
                <a16:creationId xmlns:a16="http://schemas.microsoft.com/office/drawing/2014/main" id="{2A344A9B-4A7E-400F-BEEA-5BC4AB66459F}"/>
              </a:ext>
            </a:extLst>
          </p:cNvPr>
          <p:cNvSpPr txBox="1"/>
          <p:nvPr/>
        </p:nvSpPr>
        <p:spPr>
          <a:xfrm>
            <a:off x="5802243" y="3831296"/>
            <a:ext cx="389851" cy="292388"/>
          </a:xfrm>
          <a:prstGeom prst="rect">
            <a:avLst/>
          </a:prstGeom>
          <a:noFill/>
        </p:spPr>
        <p:txBody>
          <a:bodyPr wrap="none" rtlCol="0">
            <a:spAutoFit/>
          </a:bodyPr>
          <a:lstStyle/>
          <a:p>
            <a:pPr algn="ctr"/>
            <a:r>
              <a:rPr lang="en-GB" sz="1300" dirty="0">
                <a:solidFill>
                  <a:srgbClr val="2123FF"/>
                </a:solidFill>
                <a:latin typeface="Calibri" panose="020F0502020204030204" pitchFamily="34" charset="0"/>
                <a:cs typeface="Calibri" panose="020F0502020204030204" pitchFamily="34" charset="0"/>
              </a:rPr>
              <a:t>W</a:t>
            </a:r>
            <a:r>
              <a:rPr lang="en-GB" sz="1300" baseline="-25000" dirty="0">
                <a:solidFill>
                  <a:srgbClr val="2123FF"/>
                </a:solidFill>
                <a:latin typeface="Calibri" panose="020F0502020204030204" pitchFamily="34" charset="0"/>
                <a:cs typeface="Calibri" panose="020F0502020204030204" pitchFamily="34" charset="0"/>
              </a:rPr>
              <a:t>3</a:t>
            </a:r>
          </a:p>
        </p:txBody>
      </p:sp>
      <p:sp>
        <p:nvSpPr>
          <p:cNvPr id="15" name="ZoneTexte 14">
            <a:extLst>
              <a:ext uri="{FF2B5EF4-FFF2-40B4-BE49-F238E27FC236}">
                <a16:creationId xmlns:a16="http://schemas.microsoft.com/office/drawing/2014/main" id="{3954DD8D-D92B-4EAC-82AD-4537BD707D04}"/>
              </a:ext>
            </a:extLst>
          </p:cNvPr>
          <p:cNvSpPr txBox="1"/>
          <p:nvPr/>
        </p:nvSpPr>
        <p:spPr>
          <a:xfrm>
            <a:off x="7161635" y="3999612"/>
            <a:ext cx="394660" cy="292388"/>
          </a:xfrm>
          <a:prstGeom prst="rect">
            <a:avLst/>
          </a:prstGeom>
          <a:noFill/>
        </p:spPr>
        <p:txBody>
          <a:bodyPr wrap="none" rtlCol="0">
            <a:spAutoFit/>
          </a:bodyPr>
          <a:lstStyle/>
          <a:p>
            <a:pPr algn="ctr"/>
            <a:r>
              <a:rPr lang="en-GB" sz="1300" dirty="0">
                <a:latin typeface="Calibri" panose="020F0502020204030204" pitchFamily="34" charset="0"/>
                <a:cs typeface="Calibri" panose="020F0502020204030204" pitchFamily="34" charset="0"/>
              </a:rPr>
              <a:t>W</a:t>
            </a:r>
            <a:r>
              <a:rPr lang="en-GB" sz="1300" baseline="-25000" dirty="0">
                <a:latin typeface="Calibri" panose="020F0502020204030204" pitchFamily="34" charset="0"/>
                <a:cs typeface="Calibri" panose="020F0502020204030204" pitchFamily="34" charset="0"/>
              </a:rPr>
              <a:t>R</a:t>
            </a:r>
          </a:p>
        </p:txBody>
      </p:sp>
      <p:sp>
        <p:nvSpPr>
          <p:cNvPr id="16" name="Espace réservé du numéro de diapositive 1">
            <a:extLst>
              <a:ext uri="{FF2B5EF4-FFF2-40B4-BE49-F238E27FC236}">
                <a16:creationId xmlns:a16="http://schemas.microsoft.com/office/drawing/2014/main" id="{DD8EDA8E-19FE-42A3-AC36-BFD1D5FB5C6C}"/>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12</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pic>
        <p:nvPicPr>
          <p:cNvPr id="4" name="Image 3">
            <a:extLst>
              <a:ext uri="{FF2B5EF4-FFF2-40B4-BE49-F238E27FC236}">
                <a16:creationId xmlns:a16="http://schemas.microsoft.com/office/drawing/2014/main" id="{3E91B5ED-DD8E-42E2-9495-D10A186D49D0}"/>
              </a:ext>
            </a:extLst>
          </p:cNvPr>
          <p:cNvPicPr>
            <a:picLocks noChangeAspect="1"/>
          </p:cNvPicPr>
          <p:nvPr/>
        </p:nvPicPr>
        <p:blipFill>
          <a:blip r:embed="rId4"/>
          <a:stretch>
            <a:fillRect/>
          </a:stretch>
        </p:blipFill>
        <p:spPr>
          <a:xfrm>
            <a:off x="1578779" y="4781026"/>
            <a:ext cx="6718374" cy="372369"/>
          </a:xfrm>
          <a:prstGeom prst="rect">
            <a:avLst/>
          </a:prstGeom>
        </p:spPr>
      </p:pic>
      <p:sp>
        <p:nvSpPr>
          <p:cNvPr id="17" name="Titre 1">
            <a:extLst>
              <a:ext uri="{FF2B5EF4-FFF2-40B4-BE49-F238E27FC236}">
                <a16:creationId xmlns:a16="http://schemas.microsoft.com/office/drawing/2014/main" id="{B4354413-0BB9-4DC9-A1F9-D339E3BFF260}"/>
              </a:ext>
            </a:extLst>
          </p:cNvPr>
          <p:cNvSpPr txBox="1">
            <a:spLocks/>
          </p:cNvSpPr>
          <p:nvPr/>
        </p:nvSpPr>
        <p:spPr>
          <a:xfrm>
            <a:off x="457200" y="54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600" i="0" u="none" strike="noStrike" baseline="0" dirty="0">
                <a:solidFill>
                  <a:schemeClr val="tx1">
                    <a:lumMod val="75000"/>
                    <a:lumOff val="25000"/>
                  </a:schemeClr>
                </a:solidFill>
                <a:latin typeface="Verdana" panose="020B0604030504040204" pitchFamily="34" charset="0"/>
                <a:ea typeface="Verdana" panose="020B0604030504040204" pitchFamily="34" charset="0"/>
              </a:rPr>
              <a:t>Lexical decision task</a:t>
            </a:r>
            <a:endParaRPr lang="en-GB" sz="3500" dirty="0"/>
          </a:p>
        </p:txBody>
      </p:sp>
    </p:spTree>
    <p:extLst>
      <p:ext uri="{BB962C8B-B14F-4D97-AF65-F5344CB8AC3E}">
        <p14:creationId xmlns:p14="http://schemas.microsoft.com/office/powerpoint/2010/main" val="136174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DBF19B3-7C08-4BA8-88FF-F7CD446AC8A3}"/>
              </a:ext>
            </a:extLst>
          </p:cNvPr>
          <p:cNvPicPr>
            <a:picLocks noChangeAspect="1"/>
          </p:cNvPicPr>
          <p:nvPr/>
        </p:nvPicPr>
        <p:blipFill>
          <a:blip r:embed="rId2"/>
          <a:stretch>
            <a:fillRect/>
          </a:stretch>
        </p:blipFill>
        <p:spPr>
          <a:xfrm>
            <a:off x="853117" y="2173001"/>
            <a:ext cx="7437765" cy="2956816"/>
          </a:xfrm>
          <a:prstGeom prst="rect">
            <a:avLst/>
          </a:prstGeom>
        </p:spPr>
      </p:pic>
      <p:sp>
        <p:nvSpPr>
          <p:cNvPr id="6" name="Espace réservé du numéro de diapositive 1">
            <a:extLst>
              <a:ext uri="{FF2B5EF4-FFF2-40B4-BE49-F238E27FC236}">
                <a16:creationId xmlns:a16="http://schemas.microsoft.com/office/drawing/2014/main" id="{BC86B427-D73B-4A40-9966-34D013B879B3}"/>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13</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2518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636D3-A4BC-4090-9533-E78D062E0801}"/>
              </a:ext>
            </a:extLst>
          </p:cNvPr>
          <p:cNvSpPr>
            <a:spLocks noGrp="1"/>
          </p:cNvSpPr>
          <p:nvPr>
            <p:ph type="title"/>
          </p:nvPr>
        </p:nvSpPr>
        <p:spPr>
          <a:xfrm>
            <a:off x="608400" y="3049200"/>
            <a:ext cx="8229600" cy="1066800"/>
          </a:xfrm>
        </p:spPr>
        <p:txBody>
          <a:bodyPr/>
          <a:lstStyle/>
          <a:p>
            <a:pPr algn="ctr"/>
            <a:r>
              <a:rPr lang="en-GB" dirty="0">
                <a:solidFill>
                  <a:schemeClr val="tx1"/>
                </a:solidFill>
              </a:rPr>
              <a:t>tasse</a:t>
            </a:r>
          </a:p>
        </p:txBody>
      </p:sp>
      <p:sp>
        <p:nvSpPr>
          <p:cNvPr id="5" name="Titre 1">
            <a:extLst>
              <a:ext uri="{FF2B5EF4-FFF2-40B4-BE49-F238E27FC236}">
                <a16:creationId xmlns:a16="http://schemas.microsoft.com/office/drawing/2014/main" id="{5C4F4E19-1B70-4EDF-9DA2-64DF12165B14}"/>
              </a:ext>
            </a:extLst>
          </p:cNvPr>
          <p:cNvSpPr txBox="1">
            <a:spLocks/>
          </p:cNvSpPr>
          <p:nvPr/>
        </p:nvSpPr>
        <p:spPr>
          <a:xfrm>
            <a:off x="608400" y="3049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err="1">
                <a:solidFill>
                  <a:schemeClr val="tx1"/>
                </a:solidFill>
              </a:rPr>
              <a:t>poème</a:t>
            </a:r>
            <a:endParaRPr lang="en-GB" dirty="0">
              <a:solidFill>
                <a:schemeClr val="tx1"/>
              </a:solidFill>
            </a:endParaRPr>
          </a:p>
        </p:txBody>
      </p:sp>
      <p:sp>
        <p:nvSpPr>
          <p:cNvPr id="6" name="Titre 1">
            <a:extLst>
              <a:ext uri="{FF2B5EF4-FFF2-40B4-BE49-F238E27FC236}">
                <a16:creationId xmlns:a16="http://schemas.microsoft.com/office/drawing/2014/main" id="{0194F9F0-A1DA-465F-B2B0-D943B6D007FB}"/>
              </a:ext>
            </a:extLst>
          </p:cNvPr>
          <p:cNvSpPr txBox="1">
            <a:spLocks/>
          </p:cNvSpPr>
          <p:nvPr/>
        </p:nvSpPr>
        <p:spPr>
          <a:xfrm>
            <a:off x="609600" y="30480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a:solidFill>
                  <a:schemeClr val="tx1"/>
                </a:solidFill>
              </a:rPr>
              <a:t>argent</a:t>
            </a:r>
          </a:p>
        </p:txBody>
      </p:sp>
      <p:sp>
        <p:nvSpPr>
          <p:cNvPr id="7" name="Titre 1">
            <a:extLst>
              <a:ext uri="{FF2B5EF4-FFF2-40B4-BE49-F238E27FC236}">
                <a16:creationId xmlns:a16="http://schemas.microsoft.com/office/drawing/2014/main" id="{D29FC5B4-109A-4470-B270-37431F534096}"/>
              </a:ext>
            </a:extLst>
          </p:cNvPr>
          <p:cNvSpPr txBox="1">
            <a:spLocks/>
          </p:cNvSpPr>
          <p:nvPr/>
        </p:nvSpPr>
        <p:spPr>
          <a:xfrm>
            <a:off x="608400" y="3049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err="1">
                <a:solidFill>
                  <a:schemeClr val="tx1"/>
                </a:solidFill>
              </a:rPr>
              <a:t>corde</a:t>
            </a:r>
            <a:endParaRPr lang="en-GB" dirty="0">
              <a:solidFill>
                <a:schemeClr val="tx1"/>
              </a:solidFill>
            </a:endParaRPr>
          </a:p>
        </p:txBody>
      </p:sp>
      <p:sp>
        <p:nvSpPr>
          <p:cNvPr id="8" name="Titre 1">
            <a:extLst>
              <a:ext uri="{FF2B5EF4-FFF2-40B4-BE49-F238E27FC236}">
                <a16:creationId xmlns:a16="http://schemas.microsoft.com/office/drawing/2014/main" id="{B403CACA-21EF-4908-8BA4-3B584FDB929C}"/>
              </a:ext>
            </a:extLst>
          </p:cNvPr>
          <p:cNvSpPr txBox="1">
            <a:spLocks/>
          </p:cNvSpPr>
          <p:nvPr/>
        </p:nvSpPr>
        <p:spPr>
          <a:xfrm>
            <a:off x="608400" y="3049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a:solidFill>
                  <a:schemeClr val="tx1"/>
                </a:solidFill>
              </a:rPr>
              <a:t>noble</a:t>
            </a:r>
          </a:p>
        </p:txBody>
      </p:sp>
      <p:sp>
        <p:nvSpPr>
          <p:cNvPr id="9" name="Titre 1">
            <a:extLst>
              <a:ext uri="{FF2B5EF4-FFF2-40B4-BE49-F238E27FC236}">
                <a16:creationId xmlns:a16="http://schemas.microsoft.com/office/drawing/2014/main" id="{35146353-F433-4A57-991B-440EDFC46A0B}"/>
              </a:ext>
            </a:extLst>
          </p:cNvPr>
          <p:cNvSpPr txBox="1">
            <a:spLocks/>
          </p:cNvSpPr>
          <p:nvPr/>
        </p:nvSpPr>
        <p:spPr>
          <a:xfrm>
            <a:off x="608400" y="3049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a:solidFill>
                  <a:schemeClr val="tx1"/>
                </a:solidFill>
              </a:rPr>
              <a:t>cadre</a:t>
            </a:r>
          </a:p>
        </p:txBody>
      </p:sp>
      <p:sp>
        <p:nvSpPr>
          <p:cNvPr id="12" name="Titre 1">
            <a:extLst>
              <a:ext uri="{FF2B5EF4-FFF2-40B4-BE49-F238E27FC236}">
                <a16:creationId xmlns:a16="http://schemas.microsoft.com/office/drawing/2014/main" id="{4A00CF59-1D2F-40EF-97BC-36FD63DC834F}"/>
              </a:ext>
            </a:extLst>
          </p:cNvPr>
          <p:cNvSpPr txBox="1">
            <a:spLocks/>
          </p:cNvSpPr>
          <p:nvPr/>
        </p:nvSpPr>
        <p:spPr>
          <a:xfrm>
            <a:off x="608400" y="3049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err="1">
                <a:solidFill>
                  <a:schemeClr val="tx1"/>
                </a:solidFill>
              </a:rPr>
              <a:t>poème</a:t>
            </a:r>
            <a:endParaRPr lang="en-GB" dirty="0">
              <a:solidFill>
                <a:schemeClr val="tx1"/>
              </a:solidFill>
            </a:endParaRPr>
          </a:p>
        </p:txBody>
      </p:sp>
      <p:sp>
        <p:nvSpPr>
          <p:cNvPr id="13" name="Titre 1">
            <a:extLst>
              <a:ext uri="{FF2B5EF4-FFF2-40B4-BE49-F238E27FC236}">
                <a16:creationId xmlns:a16="http://schemas.microsoft.com/office/drawing/2014/main" id="{BA5F8C0F-2F02-472F-8130-586A9B6E8712}"/>
              </a:ext>
            </a:extLst>
          </p:cNvPr>
          <p:cNvSpPr txBox="1">
            <a:spLocks/>
          </p:cNvSpPr>
          <p:nvPr/>
        </p:nvSpPr>
        <p:spPr>
          <a:xfrm>
            <a:off x="608400" y="3049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a:solidFill>
                  <a:schemeClr val="tx1"/>
                </a:solidFill>
              </a:rPr>
              <a:t>tasse</a:t>
            </a:r>
          </a:p>
        </p:txBody>
      </p:sp>
      <p:sp>
        <p:nvSpPr>
          <p:cNvPr id="14" name="Titre 1">
            <a:extLst>
              <a:ext uri="{FF2B5EF4-FFF2-40B4-BE49-F238E27FC236}">
                <a16:creationId xmlns:a16="http://schemas.microsoft.com/office/drawing/2014/main" id="{A45860F2-2498-4FBC-81F6-74FEB62C72DF}"/>
              </a:ext>
            </a:extLst>
          </p:cNvPr>
          <p:cNvSpPr txBox="1">
            <a:spLocks/>
          </p:cNvSpPr>
          <p:nvPr/>
        </p:nvSpPr>
        <p:spPr>
          <a:xfrm>
            <a:off x="609600" y="3049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err="1">
                <a:solidFill>
                  <a:schemeClr val="tx1"/>
                </a:solidFill>
              </a:rPr>
              <a:t>corde</a:t>
            </a:r>
            <a:endParaRPr lang="en-GB" dirty="0">
              <a:solidFill>
                <a:schemeClr val="tx1"/>
              </a:solidFill>
            </a:endParaRPr>
          </a:p>
        </p:txBody>
      </p:sp>
      <p:sp>
        <p:nvSpPr>
          <p:cNvPr id="15" name="Titre 1">
            <a:extLst>
              <a:ext uri="{FF2B5EF4-FFF2-40B4-BE49-F238E27FC236}">
                <a16:creationId xmlns:a16="http://schemas.microsoft.com/office/drawing/2014/main" id="{F338F69C-B895-4174-A87D-EE0A82DC74AB}"/>
              </a:ext>
            </a:extLst>
          </p:cNvPr>
          <p:cNvSpPr txBox="1">
            <a:spLocks/>
          </p:cNvSpPr>
          <p:nvPr/>
        </p:nvSpPr>
        <p:spPr>
          <a:xfrm>
            <a:off x="608400" y="3049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dirty="0" err="1">
                <a:solidFill>
                  <a:schemeClr val="tx1"/>
                </a:solidFill>
              </a:rPr>
              <a:t>tigre</a:t>
            </a:r>
            <a:endParaRPr lang="en-GB" dirty="0">
              <a:solidFill>
                <a:schemeClr val="tx1"/>
              </a:solidFill>
            </a:endParaRPr>
          </a:p>
        </p:txBody>
      </p:sp>
      <p:sp>
        <p:nvSpPr>
          <p:cNvPr id="16" name="Espace réservé du numéro de diapositive 1">
            <a:extLst>
              <a:ext uri="{FF2B5EF4-FFF2-40B4-BE49-F238E27FC236}">
                <a16:creationId xmlns:a16="http://schemas.microsoft.com/office/drawing/2014/main" id="{0FF18893-4ED2-4A5F-981F-940FB0DCB450}"/>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14</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768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5" fill="hold">
                            <p:stCondLst>
                              <p:cond delay="0"/>
                            </p:stCondLst>
                            <p:childTnLst>
                              <p:par>
                                <p:cTn id="16" presetID="1" presetClass="entr" presetSubtype="0" fill="hold" grpId="0" nodeType="afterEffect">
                                  <p:stCondLst>
                                    <p:cond delay="800"/>
                                  </p:stCondLst>
                                  <p:childTnLst>
                                    <p:set>
                                      <p:cBhvr>
                                        <p:cTn id="17"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18" fill="hold">
                            <p:stCondLst>
                              <p:cond delay="800"/>
                            </p:stCondLst>
                            <p:childTnLst>
                              <p:par>
                                <p:cTn id="19" presetID="1" presetClass="entr" presetSubtype="0" fill="hold" grpId="0" nodeType="afterEffect">
                                  <p:stCondLst>
                                    <p:cond delay="80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1" fill="hold">
                            <p:stCondLst>
                              <p:cond delay="1600"/>
                            </p:stCondLst>
                            <p:childTnLst>
                              <p:par>
                                <p:cTn id="22" presetID="1" presetClass="entr" presetSubtype="0" fill="hold" grpId="0" nodeType="afterEffect">
                                  <p:stCondLst>
                                    <p:cond delay="800"/>
                                  </p:stCondLst>
                                  <p:childTnLst>
                                    <p:set>
                                      <p:cBhvr>
                                        <p:cTn id="23"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24" fill="hold">
                            <p:stCondLst>
                              <p:cond delay="2400"/>
                            </p:stCondLst>
                            <p:childTnLst>
                              <p:par>
                                <p:cTn id="25" presetID="1" presetClass="entr" presetSubtype="0" fill="hold" grpId="0" nodeType="afterEffect">
                                  <p:stCondLst>
                                    <p:cond delay="80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27" fill="hold">
                            <p:stCondLst>
                              <p:cond delay="3200"/>
                            </p:stCondLst>
                            <p:childTnLst>
                              <p:par>
                                <p:cTn id="28" presetID="1" presetClass="entr" presetSubtype="0" fill="hold" grpId="0" nodeType="afterEffect">
                                  <p:stCondLst>
                                    <p:cond delay="800"/>
                                  </p:stCondLst>
                                  <p:childTnLst>
                                    <p:set>
                                      <p:cBhvr>
                                        <p:cTn id="29"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30" fill="hold">
                            <p:stCondLst>
                              <p:cond delay="4000"/>
                            </p:stCondLst>
                            <p:childTnLst>
                              <p:par>
                                <p:cTn id="31" presetID="1" presetClass="entr" presetSubtype="0" fill="hold" grpId="0" nodeType="afterEffect">
                                  <p:stCondLst>
                                    <p:cond delay="800"/>
                                  </p:stCondLst>
                                  <p:childTnLst>
                                    <p:set>
                                      <p:cBhvr>
                                        <p:cTn id="3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33" fill="hold">
                            <p:stCondLst>
                              <p:cond delay="4800"/>
                            </p:stCondLst>
                            <p:childTnLst>
                              <p:par>
                                <p:cTn id="34" presetID="1" presetClass="entr" presetSubtype="0" fill="hold" grpId="0" nodeType="afterEffect">
                                  <p:stCondLst>
                                    <p:cond delay="800"/>
                                  </p:stCondLst>
                                  <p:childTnLst>
                                    <p:set>
                                      <p:cBhvr>
                                        <p:cTn id="35"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375103-A9BE-40D7-9172-62DABB0D231E}"/>
              </a:ext>
            </a:extLst>
          </p:cNvPr>
          <p:cNvSpPr>
            <a:spLocks noGrp="1"/>
          </p:cNvSpPr>
          <p:nvPr>
            <p:ph idx="1"/>
          </p:nvPr>
        </p:nvSpPr>
        <p:spPr>
          <a:xfrm>
            <a:off x="822960" y="2160270"/>
            <a:ext cx="7715112" cy="4150530"/>
          </a:xfrm>
        </p:spPr>
        <p:txBody>
          <a:bodyPr>
            <a:normAutofit fontScale="77500" lnSpcReduction="20000"/>
          </a:bodyPr>
          <a:lstStyle/>
          <a:p>
            <a:pPr algn="just">
              <a:lnSpc>
                <a:spcPct val="100000"/>
              </a:lnSpc>
              <a:buFont typeface="Arial" panose="020B0604020202020204" pitchFamily="34" charset="0"/>
              <a:buChar char="•"/>
            </a:pPr>
            <a:r>
              <a:rPr lang="fr-FR" sz="22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Participants</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a:t>
            </a:r>
          </a:p>
          <a:p>
            <a:pPr lvl="1" algn="just">
              <a:buFont typeface="Arial" panose="020B0604020202020204" pitchFamily="34" charset="0"/>
              <a:buChar char="•"/>
            </a:pP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Sixty</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participants (20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women</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Mage = 30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years</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were</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recruited</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via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Prolific</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crowdsourcing platform. </a:t>
            </a:r>
          </a:p>
          <a:p>
            <a:pPr lvl="1" algn="just">
              <a:buFont typeface="Arial" panose="020B0604020202020204" pitchFamily="34" charset="0"/>
              <a:buChar char="•"/>
            </a:pPr>
            <a:endPar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0000"/>
              </a:lnSpc>
              <a:buFont typeface="Arial" panose="020B0604020202020204" pitchFamily="34" charset="0"/>
              <a:buChar char="•"/>
            </a:pPr>
            <a:r>
              <a:rPr lang="fr-FR" sz="22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Materials</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a:t>
            </a:r>
          </a:p>
          <a:p>
            <a:pPr lvl="1" algn="just">
              <a:buFont typeface="Arial" panose="020B0604020202020204" pitchFamily="34" charset="0"/>
              <a:buChar char="•"/>
            </a:pP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53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words</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from</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French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database</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Lexique 3.83 (New &amp; Pallier, 2020)</a:t>
            </a:r>
          </a:p>
          <a:p>
            <a:pPr lvl="1" algn="just">
              <a:buFont typeface="Arial" panose="020B0604020202020204" pitchFamily="34" charset="0"/>
              <a:buChar char="•"/>
            </a:pP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Monosyllabic</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or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disyllabic</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nouns</a:t>
            </a:r>
            <a:endPar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lvl="1" algn="just">
              <a:buFont typeface="Arial" panose="020B0604020202020204" pitchFamily="34" charset="0"/>
              <a:buChar char="•"/>
            </a:pP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Five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letters</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long</a:t>
            </a:r>
          </a:p>
          <a:p>
            <a:pPr lvl="1" algn="just">
              <a:buFont typeface="Arial" panose="020B0604020202020204" pitchFamily="34" charset="0"/>
              <a:buChar char="•"/>
            </a:pP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Frequency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between</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10 and 100 occurrences per million (freqfilms2)</a:t>
            </a:r>
          </a:p>
          <a:p>
            <a:pPr algn="just">
              <a:lnSpc>
                <a:spcPct val="100000"/>
              </a:lnSpc>
              <a:buFont typeface="Arial" panose="020B0604020202020204" pitchFamily="34" charset="0"/>
              <a:buChar char="•"/>
            </a:pPr>
            <a:endPar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buFont typeface="Arial" panose="020B0604020202020204" pitchFamily="34" charset="0"/>
              <a:buChar char="•"/>
            </a:pP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124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pseudowords</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from</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the French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Lexicon</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Project (Ferrand et al., 2010)</a:t>
            </a:r>
          </a:p>
          <a:p>
            <a:pPr lvl="1" algn="just">
              <a:buFont typeface="Arial" panose="020B0604020202020204" pitchFamily="34" charset="0"/>
              <a:buChar char="•"/>
            </a:pP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Monosyllabic</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or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disyllabic</a:t>
            </a:r>
            <a:endPar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lvl="1" algn="just">
              <a:buFont typeface="Arial" panose="020B0604020202020204" pitchFamily="34" charset="0"/>
              <a:buChar char="•"/>
            </a:pP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Five </a:t>
            </a:r>
            <a:r>
              <a:rPr lang="fr-FR" sz="22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letters</a:t>
            </a:r>
            <a:r>
              <a:rPr lang="fr-FR" sz="22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long</a:t>
            </a:r>
          </a:p>
          <a:p>
            <a:pPr>
              <a:buFont typeface="Wingdings" panose="05000000000000000000" pitchFamily="2" charset="2"/>
              <a:buChar char="v"/>
            </a:pPr>
            <a:endParaRPr lang="fr-FR" sz="1800" dirty="0">
              <a:latin typeface="Times New Roman" panose="02020603050405020304" pitchFamily="18" charset="0"/>
              <a:cs typeface="Times New Roman" panose="02020603050405020304" pitchFamily="18" charset="0"/>
            </a:endParaRPr>
          </a:p>
        </p:txBody>
      </p:sp>
      <p:sp>
        <p:nvSpPr>
          <p:cNvPr id="5" name="Espace réservé du numéro de diapositive 2">
            <a:extLst>
              <a:ext uri="{FF2B5EF4-FFF2-40B4-BE49-F238E27FC236}">
                <a16:creationId xmlns:a16="http://schemas.microsoft.com/office/drawing/2014/main" id="{BAC0BDE1-1B39-4DDC-8AA9-7AA83C118EA9}"/>
              </a:ext>
            </a:extLst>
          </p:cNvPr>
          <p:cNvSpPr>
            <a:spLocks noGrp="1"/>
          </p:cNvSpPr>
          <p:nvPr>
            <p:ph type="sldNum" sz="quarter" idx="12"/>
          </p:nvPr>
        </p:nvSpPr>
        <p:spPr>
          <a:xfrm>
            <a:off x="7971969" y="5680058"/>
            <a:ext cx="984019" cy="273844"/>
          </a:xfrm>
        </p:spPr>
        <p:txBody>
          <a:bodyPr/>
          <a:lstStyle/>
          <a:p>
            <a:fld id="{915870AB-D42B-425F-A950-E62DF46C9955}" type="slidenum">
              <a:rPr lang="fr-FR" sz="1500"/>
              <a:t>15</a:t>
            </a:fld>
            <a:endParaRPr lang="fr-FR" sz="1500" dirty="0"/>
          </a:p>
        </p:txBody>
      </p:sp>
      <p:sp>
        <p:nvSpPr>
          <p:cNvPr id="6" name="Titre 1">
            <a:extLst>
              <a:ext uri="{FF2B5EF4-FFF2-40B4-BE49-F238E27FC236}">
                <a16:creationId xmlns:a16="http://schemas.microsoft.com/office/drawing/2014/main" id="{5E71A9C9-6E0F-41E8-A0D0-4A0071613932}"/>
              </a:ext>
            </a:extLst>
          </p:cNvPr>
          <p:cNvSpPr txBox="1">
            <a:spLocks/>
          </p:cNvSpPr>
          <p:nvPr/>
        </p:nvSpPr>
        <p:spPr>
          <a:xfrm>
            <a:off x="457200" y="54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500" dirty="0"/>
              <a:t>Method</a:t>
            </a:r>
          </a:p>
        </p:txBody>
      </p:sp>
    </p:spTree>
    <p:extLst>
      <p:ext uri="{BB962C8B-B14F-4D97-AF65-F5344CB8AC3E}">
        <p14:creationId xmlns:p14="http://schemas.microsoft.com/office/powerpoint/2010/main" val="18766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B2A8F76-DD67-420E-8C2C-976630B43E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47862" y="1323974"/>
            <a:ext cx="5248275" cy="5248275"/>
          </a:xfrm>
          <a:prstGeom prst="rect">
            <a:avLst/>
          </a:prstGeom>
        </p:spPr>
      </p:pic>
      <p:sp>
        <p:nvSpPr>
          <p:cNvPr id="7" name="Titre 1">
            <a:extLst>
              <a:ext uri="{FF2B5EF4-FFF2-40B4-BE49-F238E27FC236}">
                <a16:creationId xmlns:a16="http://schemas.microsoft.com/office/drawing/2014/main" id="{EACD8FEB-0B3B-4AED-924A-2F06EA44BFAC}"/>
              </a:ext>
            </a:extLst>
          </p:cNvPr>
          <p:cNvSpPr>
            <a:spLocks noGrp="1"/>
          </p:cNvSpPr>
          <p:nvPr>
            <p:ph type="title"/>
          </p:nvPr>
        </p:nvSpPr>
        <p:spPr>
          <a:xfrm>
            <a:off x="628650" y="598640"/>
            <a:ext cx="8229600" cy="725334"/>
          </a:xfrm>
        </p:spPr>
        <p:txBody>
          <a:bodyPr>
            <a:normAutofit/>
          </a:bodyPr>
          <a:lstStyle/>
          <a:p>
            <a:pPr algn="ctr"/>
            <a:r>
              <a:rPr lang="en-GB" sz="3000" dirty="0"/>
              <a:t>Experiment 1: word triplet</a:t>
            </a:r>
          </a:p>
        </p:txBody>
      </p:sp>
      <p:sp>
        <p:nvSpPr>
          <p:cNvPr id="8" name="Espace réservé du numéro de diapositive 1">
            <a:extLst>
              <a:ext uri="{FF2B5EF4-FFF2-40B4-BE49-F238E27FC236}">
                <a16:creationId xmlns:a16="http://schemas.microsoft.com/office/drawing/2014/main" id="{C71BFBE7-EF19-4F0E-8762-3AEB9915CEFE}"/>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16</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8F607E2B-BE81-4C93-99D3-9D70444FFAB0}"/>
              </a:ext>
            </a:extLst>
          </p:cNvPr>
          <p:cNvSpPr txBox="1"/>
          <p:nvPr/>
        </p:nvSpPr>
        <p:spPr>
          <a:xfrm flipH="1">
            <a:off x="7680359" y="1345834"/>
            <a:ext cx="1005841"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N = 53</a:t>
            </a:r>
          </a:p>
        </p:txBody>
      </p:sp>
    </p:spTree>
    <p:extLst>
      <p:ext uri="{BB962C8B-B14F-4D97-AF65-F5344CB8AC3E}">
        <p14:creationId xmlns:p14="http://schemas.microsoft.com/office/powerpoint/2010/main" val="163479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375103-A9BE-40D7-9172-62DABB0D231E}"/>
              </a:ext>
            </a:extLst>
          </p:cNvPr>
          <p:cNvSpPr>
            <a:spLocks noGrp="1"/>
          </p:cNvSpPr>
          <p:nvPr>
            <p:ph idx="1"/>
          </p:nvPr>
        </p:nvSpPr>
        <p:spPr>
          <a:xfrm>
            <a:off x="822960" y="2160270"/>
            <a:ext cx="7543800" cy="4150530"/>
          </a:xfrm>
        </p:spPr>
        <p:txBody>
          <a:bodyPr>
            <a:normAutofit fontScale="92500" lnSpcReduction="20000"/>
          </a:bodyPr>
          <a:lstStyle/>
          <a:p>
            <a:pPr algn="just">
              <a:lnSpc>
                <a:spcPct val="100000"/>
              </a:lnSpc>
              <a:buFont typeface="Arial" panose="020B0604020202020204" pitchFamily="34" charset="0"/>
              <a:buChar char="•"/>
            </a:pPr>
            <a:r>
              <a:rPr lang="en-GB" sz="18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Participants</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Fifty-eight participants (25 women; Mage = 31 years) were recruited via Prolific. </a:t>
            </a:r>
          </a:p>
          <a:p>
            <a:pPr lvl="1" algn="just">
              <a:buFont typeface="Arial" panose="020B0604020202020204" pitchFamily="34" charset="0"/>
              <a:buChar char="•"/>
            </a:pPr>
            <a:endPar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0000"/>
              </a:lnSpc>
              <a:buFont typeface="Arial" panose="020B0604020202020204" pitchFamily="34" charset="0"/>
              <a:buChar char="•"/>
            </a:pPr>
            <a:r>
              <a:rPr lang="en-GB" sz="18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Materials</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124 words from French database </a:t>
            </a:r>
            <a:r>
              <a:rPr lang="en-GB" sz="18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Lexique</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3.83 (New &amp; Pallier, 2020)</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Monosyllabic or </a:t>
            </a:r>
            <a:r>
              <a:rPr lang="fr-FR" sz="18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disyllabic</a:t>
            </a:r>
            <a:r>
              <a:rPr lang="fr-FR"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nouns</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Five letters long</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Frequency between 10 and 100 occurrences per million (freqfilms2)</a:t>
            </a:r>
          </a:p>
          <a:p>
            <a:pPr algn="just">
              <a:lnSpc>
                <a:spcPct val="100000"/>
              </a:lnSpc>
              <a:buFont typeface="Arial" panose="020B0604020202020204" pitchFamily="34" charset="0"/>
              <a:buChar char="•"/>
            </a:pPr>
            <a:endPar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0000"/>
              </a:lnSpc>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53 pseudowords from the French Lexicon Project (Ferrand et al., 2010)</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Monosyllabic or </a:t>
            </a:r>
            <a:r>
              <a:rPr lang="fr-FR" sz="18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disyllabic</a:t>
            </a:r>
            <a:endPar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Five letters long</a:t>
            </a:r>
          </a:p>
          <a:p>
            <a:pPr>
              <a:buFont typeface="Wingdings" panose="05000000000000000000" pitchFamily="2" charset="2"/>
              <a:buChar char="v"/>
            </a:pPr>
            <a:endParaRPr lang="fr-FR" sz="1800" dirty="0">
              <a:latin typeface="Times New Roman" panose="02020603050405020304" pitchFamily="18" charset="0"/>
              <a:cs typeface="Times New Roman" panose="02020603050405020304" pitchFamily="18" charset="0"/>
            </a:endParaRPr>
          </a:p>
        </p:txBody>
      </p:sp>
      <p:sp>
        <p:nvSpPr>
          <p:cNvPr id="5" name="Espace réservé du numéro de diapositive 2">
            <a:extLst>
              <a:ext uri="{FF2B5EF4-FFF2-40B4-BE49-F238E27FC236}">
                <a16:creationId xmlns:a16="http://schemas.microsoft.com/office/drawing/2014/main" id="{BAC0BDE1-1B39-4DDC-8AA9-7AA83C118EA9}"/>
              </a:ext>
            </a:extLst>
          </p:cNvPr>
          <p:cNvSpPr>
            <a:spLocks noGrp="1"/>
          </p:cNvSpPr>
          <p:nvPr>
            <p:ph type="sldNum" sz="quarter" idx="12"/>
          </p:nvPr>
        </p:nvSpPr>
        <p:spPr>
          <a:xfrm>
            <a:off x="7971969" y="5680058"/>
            <a:ext cx="984019" cy="273844"/>
          </a:xfrm>
        </p:spPr>
        <p:txBody>
          <a:bodyPr/>
          <a:lstStyle/>
          <a:p>
            <a:fld id="{915870AB-D42B-425F-A950-E62DF46C9955}" type="slidenum">
              <a:rPr lang="fr-FR" sz="1500"/>
              <a:t>17</a:t>
            </a:fld>
            <a:endParaRPr lang="fr-FR" sz="1500" dirty="0"/>
          </a:p>
        </p:txBody>
      </p:sp>
      <p:sp>
        <p:nvSpPr>
          <p:cNvPr id="6" name="Titre 1">
            <a:extLst>
              <a:ext uri="{FF2B5EF4-FFF2-40B4-BE49-F238E27FC236}">
                <a16:creationId xmlns:a16="http://schemas.microsoft.com/office/drawing/2014/main" id="{5E71A9C9-6E0F-41E8-A0D0-4A0071613932}"/>
              </a:ext>
            </a:extLst>
          </p:cNvPr>
          <p:cNvSpPr txBox="1">
            <a:spLocks/>
          </p:cNvSpPr>
          <p:nvPr/>
        </p:nvSpPr>
        <p:spPr>
          <a:xfrm>
            <a:off x="457200" y="54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500" dirty="0"/>
              <a:t>Method</a:t>
            </a:r>
          </a:p>
        </p:txBody>
      </p:sp>
    </p:spTree>
    <p:extLst>
      <p:ext uri="{BB962C8B-B14F-4D97-AF65-F5344CB8AC3E}">
        <p14:creationId xmlns:p14="http://schemas.microsoft.com/office/powerpoint/2010/main" val="129823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B2A8F76-DD67-420E-8C2C-976630B43E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47862" y="1323974"/>
            <a:ext cx="5248275" cy="5248275"/>
          </a:xfrm>
          <a:prstGeom prst="rect">
            <a:avLst/>
          </a:prstGeom>
        </p:spPr>
      </p:pic>
      <p:sp>
        <p:nvSpPr>
          <p:cNvPr id="7" name="Titre 1">
            <a:extLst>
              <a:ext uri="{FF2B5EF4-FFF2-40B4-BE49-F238E27FC236}">
                <a16:creationId xmlns:a16="http://schemas.microsoft.com/office/drawing/2014/main" id="{EACD8FEB-0B3B-4AED-924A-2F06EA44BFAC}"/>
              </a:ext>
            </a:extLst>
          </p:cNvPr>
          <p:cNvSpPr>
            <a:spLocks noGrp="1"/>
          </p:cNvSpPr>
          <p:nvPr>
            <p:ph type="title"/>
          </p:nvPr>
        </p:nvSpPr>
        <p:spPr>
          <a:xfrm>
            <a:off x="628650" y="598640"/>
            <a:ext cx="8229600" cy="725334"/>
          </a:xfrm>
        </p:spPr>
        <p:txBody>
          <a:bodyPr>
            <a:normAutofit/>
          </a:bodyPr>
          <a:lstStyle/>
          <a:p>
            <a:pPr algn="ctr"/>
            <a:r>
              <a:rPr lang="en-GB" sz="3000" dirty="0"/>
              <a:t>Experiment 2: pseudoword triplet</a:t>
            </a:r>
          </a:p>
        </p:txBody>
      </p:sp>
      <p:sp>
        <p:nvSpPr>
          <p:cNvPr id="5" name="Espace réservé du numéro de diapositive 1">
            <a:extLst>
              <a:ext uri="{FF2B5EF4-FFF2-40B4-BE49-F238E27FC236}">
                <a16:creationId xmlns:a16="http://schemas.microsoft.com/office/drawing/2014/main" id="{CF619DEA-96E1-4C0B-B355-AFE04B796593}"/>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18</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8" name="ZoneTexte 7">
            <a:extLst>
              <a:ext uri="{FF2B5EF4-FFF2-40B4-BE49-F238E27FC236}">
                <a16:creationId xmlns:a16="http://schemas.microsoft.com/office/drawing/2014/main" id="{91B7B3E3-F79C-4DD3-A405-5F7FB600925C}"/>
              </a:ext>
            </a:extLst>
          </p:cNvPr>
          <p:cNvSpPr txBox="1"/>
          <p:nvPr/>
        </p:nvSpPr>
        <p:spPr>
          <a:xfrm flipH="1">
            <a:off x="7680359" y="1345834"/>
            <a:ext cx="1005841"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N = 54</a:t>
            </a:r>
          </a:p>
        </p:txBody>
      </p:sp>
    </p:spTree>
    <p:extLst>
      <p:ext uri="{BB962C8B-B14F-4D97-AF65-F5344CB8AC3E}">
        <p14:creationId xmlns:p14="http://schemas.microsoft.com/office/powerpoint/2010/main" val="1872204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375103-A9BE-40D7-9172-62DABB0D231E}"/>
              </a:ext>
            </a:extLst>
          </p:cNvPr>
          <p:cNvSpPr>
            <a:spLocks noGrp="1"/>
          </p:cNvSpPr>
          <p:nvPr>
            <p:ph idx="1"/>
          </p:nvPr>
        </p:nvSpPr>
        <p:spPr>
          <a:xfrm>
            <a:off x="822960" y="2160270"/>
            <a:ext cx="7543800" cy="4150530"/>
          </a:xfrm>
        </p:spPr>
        <p:txBody>
          <a:bodyPr>
            <a:normAutofit fontScale="92500" lnSpcReduction="20000"/>
          </a:bodyPr>
          <a:lstStyle/>
          <a:p>
            <a:pPr algn="just">
              <a:lnSpc>
                <a:spcPct val="100000"/>
              </a:lnSpc>
              <a:buFont typeface="Arial" panose="020B0604020202020204" pitchFamily="34" charset="0"/>
              <a:buChar char="•"/>
            </a:pPr>
            <a:r>
              <a:rPr lang="en-GB" sz="18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Participants</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Twenty-four participants (10 women; Mage = 31 years) were recruited via Prolific. Four of them were excluded from analysis</a:t>
            </a:r>
          </a:p>
          <a:p>
            <a:pPr algn="just">
              <a:lnSpc>
                <a:spcPct val="100000"/>
              </a:lnSpc>
              <a:buFont typeface="Arial" panose="020B0604020202020204" pitchFamily="34" charset="0"/>
              <a:buChar char="•"/>
            </a:pPr>
            <a:endParaRPr lang="en-GB" sz="18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0000"/>
              </a:lnSpc>
              <a:buFont typeface="Arial" panose="020B0604020202020204" pitchFamily="34" charset="0"/>
              <a:buChar char="•"/>
            </a:pPr>
            <a:r>
              <a:rPr lang="en-GB" sz="18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Materials</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57 words from French database </a:t>
            </a:r>
            <a:r>
              <a:rPr lang="en-GB" sz="18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Lexique</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3.83 (New &amp; Pallier, 2020)</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Monosyllabic or </a:t>
            </a:r>
            <a:r>
              <a:rPr lang="fr-FR" sz="18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disyllabic</a:t>
            </a:r>
            <a:r>
              <a:rPr lang="fr-FR"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nouns</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Five letters long</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Frequency between 10 and 100 occurrences per million (freqfilms2)</a:t>
            </a:r>
          </a:p>
          <a:p>
            <a:pPr algn="just">
              <a:lnSpc>
                <a:spcPct val="100000"/>
              </a:lnSpc>
              <a:buFont typeface="Arial" panose="020B0604020202020204" pitchFamily="34" charset="0"/>
              <a:buChar char="•"/>
            </a:pPr>
            <a:endPar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0000"/>
              </a:lnSpc>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120 pseudowords from the French Lexicon Project (Ferrand et al., 2010)</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Monosyllabic or </a:t>
            </a:r>
            <a:r>
              <a:rPr lang="fr-FR" sz="18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disyllabic</a:t>
            </a:r>
            <a:endPar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Five letters long</a:t>
            </a:r>
          </a:p>
          <a:p>
            <a:pPr>
              <a:buFont typeface="Wingdings" panose="05000000000000000000" pitchFamily="2" charset="2"/>
              <a:buChar char="v"/>
            </a:pPr>
            <a:endParaRPr lang="fr-FR" sz="1800" dirty="0">
              <a:latin typeface="Times New Roman" panose="02020603050405020304" pitchFamily="18" charset="0"/>
              <a:cs typeface="Times New Roman" panose="02020603050405020304" pitchFamily="18" charset="0"/>
            </a:endParaRPr>
          </a:p>
        </p:txBody>
      </p:sp>
      <p:sp>
        <p:nvSpPr>
          <p:cNvPr id="5" name="Espace réservé du numéro de diapositive 2">
            <a:extLst>
              <a:ext uri="{FF2B5EF4-FFF2-40B4-BE49-F238E27FC236}">
                <a16:creationId xmlns:a16="http://schemas.microsoft.com/office/drawing/2014/main" id="{BAC0BDE1-1B39-4DDC-8AA9-7AA83C118EA9}"/>
              </a:ext>
            </a:extLst>
          </p:cNvPr>
          <p:cNvSpPr>
            <a:spLocks noGrp="1"/>
          </p:cNvSpPr>
          <p:nvPr>
            <p:ph type="sldNum" sz="quarter" idx="12"/>
          </p:nvPr>
        </p:nvSpPr>
        <p:spPr>
          <a:xfrm>
            <a:off x="7971969" y="5680058"/>
            <a:ext cx="984019" cy="273844"/>
          </a:xfrm>
        </p:spPr>
        <p:txBody>
          <a:bodyPr/>
          <a:lstStyle/>
          <a:p>
            <a:fld id="{915870AB-D42B-425F-A950-E62DF46C9955}" type="slidenum">
              <a:rPr lang="fr-FR" sz="1500"/>
              <a:t>19</a:t>
            </a:fld>
            <a:endParaRPr lang="fr-FR" sz="1500" dirty="0"/>
          </a:p>
        </p:txBody>
      </p:sp>
      <p:sp>
        <p:nvSpPr>
          <p:cNvPr id="6" name="Titre 1">
            <a:extLst>
              <a:ext uri="{FF2B5EF4-FFF2-40B4-BE49-F238E27FC236}">
                <a16:creationId xmlns:a16="http://schemas.microsoft.com/office/drawing/2014/main" id="{5E71A9C9-6E0F-41E8-A0D0-4A0071613932}"/>
              </a:ext>
            </a:extLst>
          </p:cNvPr>
          <p:cNvSpPr txBox="1">
            <a:spLocks/>
          </p:cNvSpPr>
          <p:nvPr/>
        </p:nvSpPr>
        <p:spPr>
          <a:xfrm>
            <a:off x="457200" y="54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500" dirty="0"/>
              <a:t>Method</a:t>
            </a:r>
          </a:p>
        </p:txBody>
      </p:sp>
    </p:spTree>
    <p:extLst>
      <p:ext uri="{BB962C8B-B14F-4D97-AF65-F5344CB8AC3E}">
        <p14:creationId xmlns:p14="http://schemas.microsoft.com/office/powerpoint/2010/main" val="313892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a:extLst>
              <a:ext uri="{FF2B5EF4-FFF2-40B4-BE49-F238E27FC236}">
                <a16:creationId xmlns:a16="http://schemas.microsoft.com/office/drawing/2014/main" id="{C4BED923-90EF-466C-8181-9341867D73D3}"/>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2</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pic>
        <p:nvPicPr>
          <p:cNvPr id="6" name="Image 5" descr="Une image contenant texte, personne&#10;&#10;Description générée automatiquement">
            <a:extLst>
              <a:ext uri="{FF2B5EF4-FFF2-40B4-BE49-F238E27FC236}">
                <a16:creationId xmlns:a16="http://schemas.microsoft.com/office/drawing/2014/main" id="{3D32A694-63C7-4C6C-A15D-9806A3FF3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7" y="1563624"/>
            <a:ext cx="2743200" cy="3730752"/>
          </a:xfrm>
          <a:prstGeom prst="rect">
            <a:avLst/>
          </a:prstGeom>
        </p:spPr>
      </p:pic>
      <p:sp>
        <p:nvSpPr>
          <p:cNvPr id="8" name="ZoneTexte 7">
            <a:extLst>
              <a:ext uri="{FF2B5EF4-FFF2-40B4-BE49-F238E27FC236}">
                <a16:creationId xmlns:a16="http://schemas.microsoft.com/office/drawing/2014/main" id="{81F5C056-1B39-431C-BF05-D5349B1011A4}"/>
              </a:ext>
            </a:extLst>
          </p:cNvPr>
          <p:cNvSpPr txBox="1"/>
          <p:nvPr/>
        </p:nvSpPr>
        <p:spPr>
          <a:xfrm>
            <a:off x="3545059" y="3244334"/>
            <a:ext cx="5169876" cy="353943"/>
          </a:xfrm>
          <a:prstGeom prst="rect">
            <a:avLst/>
          </a:prstGeom>
          <a:noFill/>
        </p:spPr>
        <p:txBody>
          <a:bodyPr wrap="square">
            <a:spAutoFit/>
          </a:bodyPr>
          <a:lstStyle/>
          <a:p>
            <a:pPr algn="ctr"/>
            <a:r>
              <a:rPr lang="fr-FR" sz="1700" dirty="0">
                <a:latin typeface="+mj-lt"/>
                <a:ea typeface="Verdana" panose="020B0604030504040204" pitchFamily="34" charset="0"/>
                <a:cs typeface="Aref Ruqaa" panose="02000503000000000000" pitchFamily="2" charset="-78"/>
              </a:rPr>
              <a:t>“</a:t>
            </a:r>
            <a:r>
              <a:rPr lang="fr-FR" sz="1700" dirty="0">
                <a:latin typeface="Verdana" panose="020B0604030504040204" pitchFamily="34" charset="0"/>
                <a:ea typeface="Verdana" panose="020B0604030504040204" pitchFamily="34" charset="0"/>
              </a:rPr>
              <a:t>Le silence vertébral indispose la voile licite</a:t>
            </a:r>
            <a:r>
              <a:rPr lang="fr-FR" sz="1700" dirty="0">
                <a:latin typeface="+mj-lt"/>
                <a:ea typeface="Verdana" panose="020B0604030504040204" pitchFamily="34" charset="0"/>
              </a:rPr>
              <a:t>”</a:t>
            </a:r>
            <a:endParaRPr lang="en-GB" sz="1700" dirty="0">
              <a:latin typeface="+mj-lt"/>
              <a:ea typeface="Verdana" panose="020B0604030504040204" pitchFamily="34" charset="0"/>
            </a:endParaRPr>
          </a:p>
        </p:txBody>
      </p:sp>
      <p:sp>
        <p:nvSpPr>
          <p:cNvPr id="10" name="ZoneTexte 9">
            <a:extLst>
              <a:ext uri="{FF2B5EF4-FFF2-40B4-BE49-F238E27FC236}">
                <a16:creationId xmlns:a16="http://schemas.microsoft.com/office/drawing/2014/main" id="{C303B9C3-75E3-47BC-8864-E9EB75E79706}"/>
              </a:ext>
            </a:extLst>
          </p:cNvPr>
          <p:cNvSpPr txBox="1"/>
          <p:nvPr/>
        </p:nvSpPr>
        <p:spPr>
          <a:xfrm>
            <a:off x="1037491" y="5477258"/>
            <a:ext cx="2089052" cy="646331"/>
          </a:xfrm>
          <a:prstGeom prst="rect">
            <a:avLst/>
          </a:prstGeom>
          <a:noFill/>
        </p:spPr>
        <p:txBody>
          <a:bodyPr wrap="square">
            <a:spAutoFit/>
          </a:bodyPr>
          <a:lstStyle/>
          <a:p>
            <a:pPr algn="ctr"/>
            <a:r>
              <a:rPr lang="fr-FR" dirty="0">
                <a:latin typeface="Verdana" panose="020B0604030504040204" pitchFamily="34" charset="0"/>
                <a:ea typeface="Verdana" panose="020B0604030504040204" pitchFamily="34" charset="0"/>
              </a:rPr>
              <a:t>Lucien Tesnière</a:t>
            </a:r>
          </a:p>
          <a:p>
            <a:pPr algn="ctr"/>
            <a:r>
              <a:rPr lang="en-GB" dirty="0">
                <a:latin typeface="Verdana" panose="020B0604030504040204" pitchFamily="34" charset="0"/>
                <a:ea typeface="Verdana" panose="020B0604030504040204" pitchFamily="34" charset="0"/>
              </a:rPr>
              <a:t>1893 – 1954</a:t>
            </a:r>
          </a:p>
        </p:txBody>
      </p:sp>
      <p:pic>
        <p:nvPicPr>
          <p:cNvPr id="12" name="Image 11">
            <a:extLst>
              <a:ext uri="{FF2B5EF4-FFF2-40B4-BE49-F238E27FC236}">
                <a16:creationId xmlns:a16="http://schemas.microsoft.com/office/drawing/2014/main" id="{CE8596C1-3F95-480C-B822-950734A096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225" y="3745261"/>
            <a:ext cx="2479543" cy="2762819"/>
          </a:xfrm>
          <a:prstGeom prst="rect">
            <a:avLst/>
          </a:prstGeom>
        </p:spPr>
      </p:pic>
    </p:spTree>
    <p:extLst>
      <p:ext uri="{BB962C8B-B14F-4D97-AF65-F5344CB8AC3E}">
        <p14:creationId xmlns:p14="http://schemas.microsoft.com/office/powerpoint/2010/main" val="3632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B2A8F76-DD67-420E-8C2C-976630B43E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47862" y="1323974"/>
            <a:ext cx="5248275" cy="5248275"/>
          </a:xfrm>
          <a:prstGeom prst="rect">
            <a:avLst/>
          </a:prstGeom>
        </p:spPr>
      </p:pic>
      <p:sp>
        <p:nvSpPr>
          <p:cNvPr id="7" name="Titre 1">
            <a:extLst>
              <a:ext uri="{FF2B5EF4-FFF2-40B4-BE49-F238E27FC236}">
                <a16:creationId xmlns:a16="http://schemas.microsoft.com/office/drawing/2014/main" id="{EACD8FEB-0B3B-4AED-924A-2F06EA44BFAC}"/>
              </a:ext>
            </a:extLst>
          </p:cNvPr>
          <p:cNvSpPr>
            <a:spLocks noGrp="1"/>
          </p:cNvSpPr>
          <p:nvPr>
            <p:ph type="title"/>
          </p:nvPr>
        </p:nvSpPr>
        <p:spPr>
          <a:xfrm>
            <a:off x="628650" y="598640"/>
            <a:ext cx="8229600" cy="725334"/>
          </a:xfrm>
        </p:spPr>
        <p:txBody>
          <a:bodyPr>
            <a:normAutofit/>
          </a:bodyPr>
          <a:lstStyle/>
          <a:p>
            <a:pPr algn="ctr"/>
            <a:r>
              <a:rPr lang="en-GB" sz="3000" dirty="0"/>
              <a:t>Experiment</a:t>
            </a:r>
            <a:r>
              <a:rPr lang="fr-FR" sz="3000" dirty="0"/>
              <a:t> 3: </a:t>
            </a:r>
            <a:r>
              <a:rPr lang="en-GB" sz="3000" dirty="0"/>
              <a:t>semantically related words</a:t>
            </a:r>
          </a:p>
        </p:txBody>
      </p:sp>
      <p:sp>
        <p:nvSpPr>
          <p:cNvPr id="5" name="Espace réservé du numéro de diapositive 1">
            <a:extLst>
              <a:ext uri="{FF2B5EF4-FFF2-40B4-BE49-F238E27FC236}">
                <a16:creationId xmlns:a16="http://schemas.microsoft.com/office/drawing/2014/main" id="{211A5763-4AC7-47BF-86C4-A1BD6B42C4D1}"/>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20</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8" name="ZoneTexte 7">
            <a:extLst>
              <a:ext uri="{FF2B5EF4-FFF2-40B4-BE49-F238E27FC236}">
                <a16:creationId xmlns:a16="http://schemas.microsoft.com/office/drawing/2014/main" id="{7A9FBBFC-2930-424F-830B-8754308823F5}"/>
              </a:ext>
            </a:extLst>
          </p:cNvPr>
          <p:cNvSpPr txBox="1"/>
          <p:nvPr/>
        </p:nvSpPr>
        <p:spPr>
          <a:xfrm flipH="1">
            <a:off x="7680359" y="1345834"/>
            <a:ext cx="1005841"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N = 23</a:t>
            </a:r>
          </a:p>
        </p:txBody>
      </p:sp>
    </p:spTree>
    <p:extLst>
      <p:ext uri="{BB962C8B-B14F-4D97-AF65-F5344CB8AC3E}">
        <p14:creationId xmlns:p14="http://schemas.microsoft.com/office/powerpoint/2010/main" val="290964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375103-A9BE-40D7-9172-62DABB0D231E}"/>
              </a:ext>
            </a:extLst>
          </p:cNvPr>
          <p:cNvSpPr>
            <a:spLocks noGrp="1"/>
          </p:cNvSpPr>
          <p:nvPr>
            <p:ph idx="1"/>
          </p:nvPr>
        </p:nvSpPr>
        <p:spPr>
          <a:xfrm>
            <a:off x="822960" y="2160270"/>
            <a:ext cx="7543800" cy="4150530"/>
          </a:xfrm>
        </p:spPr>
        <p:txBody>
          <a:bodyPr>
            <a:normAutofit fontScale="92500" lnSpcReduction="20000"/>
          </a:bodyPr>
          <a:lstStyle/>
          <a:p>
            <a:pPr algn="just">
              <a:lnSpc>
                <a:spcPct val="100000"/>
              </a:lnSpc>
              <a:buFont typeface="Arial" panose="020B0604020202020204" pitchFamily="34" charset="0"/>
              <a:buChar char="•"/>
            </a:pPr>
            <a:r>
              <a:rPr lang="en-GB" sz="18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Participants</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Twenty-five participants (8 women; Mage = 31 years) were recruited via Prolific. Four of them were excluded from analysis</a:t>
            </a:r>
          </a:p>
          <a:p>
            <a:pPr algn="just">
              <a:lnSpc>
                <a:spcPct val="100000"/>
              </a:lnSpc>
              <a:buFont typeface="Arial" panose="020B0604020202020204" pitchFamily="34" charset="0"/>
              <a:buChar char="•"/>
            </a:pPr>
            <a:endParaRPr lang="en-GB" sz="18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0000"/>
              </a:lnSpc>
              <a:buFont typeface="Arial" panose="020B0604020202020204" pitchFamily="34" charset="0"/>
              <a:buChar char="•"/>
            </a:pPr>
            <a:r>
              <a:rPr lang="en-GB" sz="1800" b="1"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Materials</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57 words from French database </a:t>
            </a:r>
            <a:r>
              <a:rPr lang="en-GB" sz="1800" dirty="0" err="1">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Lexique</a:t>
            </a: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 3.83 (New &amp; Pallier, 2020)</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Monosyllabic nouns</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Five letters long</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Frequency between 10 and 100 occurrences per million (freqfilms2)</a:t>
            </a:r>
          </a:p>
          <a:p>
            <a:pPr algn="just">
              <a:lnSpc>
                <a:spcPct val="100000"/>
              </a:lnSpc>
              <a:buFont typeface="Arial" panose="020B0604020202020204" pitchFamily="34" charset="0"/>
              <a:buChar char="•"/>
            </a:pPr>
            <a:endPar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0000"/>
              </a:lnSpc>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120 pseudowords from the French Lexicon Project (Ferrand et al., 2010)</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Monosyllabic</a:t>
            </a:r>
          </a:p>
          <a:p>
            <a:pPr lvl="1" algn="just">
              <a:buFont typeface="Arial" panose="020B0604020202020204" pitchFamily="34" charset="0"/>
              <a:buChar char="•"/>
            </a:pPr>
            <a:r>
              <a:rPr lang="en-GB" sz="1800" dirty="0">
                <a:solidFill>
                  <a:schemeClr val="tx1">
                    <a:lumMod val="85000"/>
                    <a:lumOff val="15000"/>
                  </a:schemeClr>
                </a:solidFill>
                <a:latin typeface="Verdana" panose="020B0604030504040204" pitchFamily="34" charset="0"/>
                <a:ea typeface="Verdana" panose="020B0604030504040204" pitchFamily="34" charset="0"/>
                <a:cs typeface="Times New Roman" panose="02020603050405020304" pitchFamily="18" charset="0"/>
              </a:rPr>
              <a:t>Five letters long</a:t>
            </a:r>
          </a:p>
          <a:p>
            <a:pPr>
              <a:buFont typeface="Wingdings" panose="05000000000000000000" pitchFamily="2" charset="2"/>
              <a:buChar char="v"/>
            </a:pPr>
            <a:endParaRPr lang="fr-FR" sz="1800" dirty="0">
              <a:latin typeface="Times New Roman" panose="02020603050405020304" pitchFamily="18" charset="0"/>
              <a:cs typeface="Times New Roman" panose="02020603050405020304" pitchFamily="18" charset="0"/>
            </a:endParaRPr>
          </a:p>
        </p:txBody>
      </p:sp>
      <p:sp>
        <p:nvSpPr>
          <p:cNvPr id="5" name="Espace réservé du numéro de diapositive 2">
            <a:extLst>
              <a:ext uri="{FF2B5EF4-FFF2-40B4-BE49-F238E27FC236}">
                <a16:creationId xmlns:a16="http://schemas.microsoft.com/office/drawing/2014/main" id="{BAC0BDE1-1B39-4DDC-8AA9-7AA83C118EA9}"/>
              </a:ext>
            </a:extLst>
          </p:cNvPr>
          <p:cNvSpPr>
            <a:spLocks noGrp="1"/>
          </p:cNvSpPr>
          <p:nvPr>
            <p:ph type="sldNum" sz="quarter" idx="12"/>
          </p:nvPr>
        </p:nvSpPr>
        <p:spPr>
          <a:xfrm>
            <a:off x="7971969" y="5680058"/>
            <a:ext cx="984019" cy="273844"/>
          </a:xfrm>
        </p:spPr>
        <p:txBody>
          <a:bodyPr/>
          <a:lstStyle/>
          <a:p>
            <a:fld id="{915870AB-D42B-425F-A950-E62DF46C9955}" type="slidenum">
              <a:rPr lang="fr-FR" sz="1500"/>
              <a:t>21</a:t>
            </a:fld>
            <a:endParaRPr lang="fr-FR" sz="1500" dirty="0"/>
          </a:p>
        </p:txBody>
      </p:sp>
      <p:sp>
        <p:nvSpPr>
          <p:cNvPr id="6" name="Titre 1">
            <a:extLst>
              <a:ext uri="{FF2B5EF4-FFF2-40B4-BE49-F238E27FC236}">
                <a16:creationId xmlns:a16="http://schemas.microsoft.com/office/drawing/2014/main" id="{5E71A9C9-6E0F-41E8-A0D0-4A0071613932}"/>
              </a:ext>
            </a:extLst>
          </p:cNvPr>
          <p:cNvSpPr txBox="1">
            <a:spLocks/>
          </p:cNvSpPr>
          <p:nvPr/>
        </p:nvSpPr>
        <p:spPr>
          <a:xfrm>
            <a:off x="457200" y="54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500" dirty="0"/>
              <a:t>Method</a:t>
            </a:r>
          </a:p>
        </p:txBody>
      </p:sp>
    </p:spTree>
    <p:extLst>
      <p:ext uri="{BB962C8B-B14F-4D97-AF65-F5344CB8AC3E}">
        <p14:creationId xmlns:p14="http://schemas.microsoft.com/office/powerpoint/2010/main" val="175799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9F26B59-E849-40A1-B511-FC74AB609B27}"/>
              </a:ext>
            </a:extLst>
          </p:cNvPr>
          <p:cNvPicPr>
            <a:picLocks noChangeAspect="1"/>
          </p:cNvPicPr>
          <p:nvPr/>
        </p:nvPicPr>
        <p:blipFill>
          <a:blip r:embed="rId2"/>
          <a:stretch>
            <a:fillRect/>
          </a:stretch>
        </p:blipFill>
        <p:spPr>
          <a:xfrm>
            <a:off x="2115455" y="2118258"/>
            <a:ext cx="4766786" cy="3166974"/>
          </a:xfrm>
          <a:prstGeom prst="rect">
            <a:avLst/>
          </a:prstGeom>
        </p:spPr>
      </p:pic>
      <p:sp>
        <p:nvSpPr>
          <p:cNvPr id="6" name="Espace réservé du numéro de diapositive 1">
            <a:extLst>
              <a:ext uri="{FF2B5EF4-FFF2-40B4-BE49-F238E27FC236}">
                <a16:creationId xmlns:a16="http://schemas.microsoft.com/office/drawing/2014/main" id="{11DF294D-8897-4C94-AC76-43E9BB369411}"/>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22</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9" name="Titre 1">
            <a:extLst>
              <a:ext uri="{FF2B5EF4-FFF2-40B4-BE49-F238E27FC236}">
                <a16:creationId xmlns:a16="http://schemas.microsoft.com/office/drawing/2014/main" id="{59A832E7-A738-4D99-A4D4-AEE5EFBA0059}"/>
              </a:ext>
            </a:extLst>
          </p:cNvPr>
          <p:cNvSpPr txBox="1">
            <a:spLocks/>
          </p:cNvSpPr>
          <p:nvPr/>
        </p:nvSpPr>
        <p:spPr>
          <a:xfrm>
            <a:off x="457200" y="54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500" dirty="0"/>
              <a:t>Triplets</a:t>
            </a:r>
          </a:p>
        </p:txBody>
      </p:sp>
    </p:spTree>
    <p:extLst>
      <p:ext uri="{BB962C8B-B14F-4D97-AF65-F5344CB8AC3E}">
        <p14:creationId xmlns:p14="http://schemas.microsoft.com/office/powerpoint/2010/main" val="77859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B2A8F76-DD67-420E-8C2C-976630B43E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47862" y="1323974"/>
            <a:ext cx="5248275" cy="5248275"/>
          </a:xfrm>
          <a:prstGeom prst="rect">
            <a:avLst/>
          </a:prstGeom>
        </p:spPr>
      </p:pic>
      <p:sp>
        <p:nvSpPr>
          <p:cNvPr id="7" name="Titre 1">
            <a:extLst>
              <a:ext uri="{FF2B5EF4-FFF2-40B4-BE49-F238E27FC236}">
                <a16:creationId xmlns:a16="http://schemas.microsoft.com/office/drawing/2014/main" id="{EACD8FEB-0B3B-4AED-924A-2F06EA44BFAC}"/>
              </a:ext>
            </a:extLst>
          </p:cNvPr>
          <p:cNvSpPr>
            <a:spLocks noGrp="1"/>
          </p:cNvSpPr>
          <p:nvPr>
            <p:ph type="title"/>
          </p:nvPr>
        </p:nvSpPr>
        <p:spPr>
          <a:xfrm>
            <a:off x="628650" y="598640"/>
            <a:ext cx="8229600" cy="725334"/>
          </a:xfrm>
        </p:spPr>
        <p:txBody>
          <a:bodyPr>
            <a:normAutofit/>
          </a:bodyPr>
          <a:lstStyle/>
          <a:p>
            <a:pPr algn="ctr"/>
            <a:r>
              <a:rPr lang="en-GB" sz="3000" dirty="0"/>
              <a:t>Experiment 4: idiomatic expressions</a:t>
            </a:r>
          </a:p>
        </p:txBody>
      </p:sp>
      <p:sp>
        <p:nvSpPr>
          <p:cNvPr id="5" name="Espace réservé du numéro de diapositive 1">
            <a:extLst>
              <a:ext uri="{FF2B5EF4-FFF2-40B4-BE49-F238E27FC236}">
                <a16:creationId xmlns:a16="http://schemas.microsoft.com/office/drawing/2014/main" id="{42419D30-384D-42C7-8C7D-1AFC74BB852B}"/>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23</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8" name="ZoneTexte 7">
            <a:extLst>
              <a:ext uri="{FF2B5EF4-FFF2-40B4-BE49-F238E27FC236}">
                <a16:creationId xmlns:a16="http://schemas.microsoft.com/office/drawing/2014/main" id="{E7B42456-DE54-43E1-A746-4A7DF4743C12}"/>
              </a:ext>
            </a:extLst>
          </p:cNvPr>
          <p:cNvSpPr txBox="1"/>
          <p:nvPr/>
        </p:nvSpPr>
        <p:spPr>
          <a:xfrm flipH="1">
            <a:off x="7680359" y="1345834"/>
            <a:ext cx="1005841"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N = 25</a:t>
            </a:r>
          </a:p>
        </p:txBody>
      </p:sp>
    </p:spTree>
    <p:extLst>
      <p:ext uri="{BB962C8B-B14F-4D97-AF65-F5344CB8AC3E}">
        <p14:creationId xmlns:p14="http://schemas.microsoft.com/office/powerpoint/2010/main" val="115444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63278F6-00CC-4C4D-A447-EA54EA96E7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5495" y="633894"/>
            <a:ext cx="7333010" cy="6109806"/>
          </a:xfrm>
          <a:prstGeom prst="rect">
            <a:avLst/>
          </a:prstGeom>
        </p:spPr>
      </p:pic>
      <p:sp>
        <p:nvSpPr>
          <p:cNvPr id="7" name="Espace réservé du numéro de diapositive 1">
            <a:extLst>
              <a:ext uri="{FF2B5EF4-FFF2-40B4-BE49-F238E27FC236}">
                <a16:creationId xmlns:a16="http://schemas.microsoft.com/office/drawing/2014/main" id="{D5B9EC8A-D9FB-49BC-A81C-00E42CFE5C2C}"/>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24</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1533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9BE67BE-28A6-4702-80D5-B0D929974E07}"/>
              </a:ext>
            </a:extLst>
          </p:cNvPr>
          <p:cNvSpPr>
            <a:spLocks noGrp="1"/>
          </p:cNvSpPr>
          <p:nvPr>
            <p:ph type="title"/>
          </p:nvPr>
        </p:nvSpPr>
        <p:spPr>
          <a:xfrm>
            <a:off x="457200" y="547200"/>
            <a:ext cx="8229600" cy="1066800"/>
          </a:xfrm>
        </p:spPr>
        <p:txBody>
          <a:bodyPr>
            <a:normAutofit/>
          </a:bodyPr>
          <a:lstStyle/>
          <a:p>
            <a:pPr algn="ctr"/>
            <a:r>
              <a:rPr lang="en-GB" sz="3500" dirty="0"/>
              <a:t>Results</a:t>
            </a:r>
          </a:p>
        </p:txBody>
      </p:sp>
      <p:sp>
        <p:nvSpPr>
          <p:cNvPr id="6" name="Espace réservé du contenu 2">
            <a:extLst>
              <a:ext uri="{FF2B5EF4-FFF2-40B4-BE49-F238E27FC236}">
                <a16:creationId xmlns:a16="http://schemas.microsoft.com/office/drawing/2014/main" id="{B57CEB66-F7A3-4012-BDD5-605CB8FF6473}"/>
              </a:ext>
            </a:extLst>
          </p:cNvPr>
          <p:cNvSpPr>
            <a:spLocks noGrp="1"/>
          </p:cNvSpPr>
          <p:nvPr>
            <p:ph idx="1"/>
          </p:nvPr>
        </p:nvSpPr>
        <p:spPr>
          <a:xfrm>
            <a:off x="457200" y="1461600"/>
            <a:ext cx="8229600" cy="5381167"/>
          </a:xfrm>
        </p:spPr>
        <p:txBody>
          <a:bodyPr>
            <a:normAutofit/>
          </a:bodyPr>
          <a:lstStyle/>
          <a:p>
            <a:pPr lvl="1" algn="just">
              <a:lnSpc>
                <a:spcPct val="150000"/>
              </a:lnSpc>
              <a:buClr>
                <a:schemeClr val="accent3"/>
              </a:buClr>
              <a:buFont typeface="Arial" panose="020B0604020202020204" pitchFamily="34" charset="0"/>
              <a:buChar char="•"/>
            </a:pPr>
            <a:r>
              <a:rPr lang="en-GB" sz="1700" dirty="0">
                <a:solidFill>
                  <a:schemeClr val="tx1">
                    <a:lumMod val="75000"/>
                    <a:lumOff val="25000"/>
                  </a:schemeClr>
                </a:solidFill>
                <a:latin typeface="Verdana" panose="020B0604030504040204" pitchFamily="34" charset="0"/>
                <a:ea typeface="Verdana" panose="020B0604030504040204" pitchFamily="34" charset="0"/>
              </a:rPr>
              <a:t>Participants noticed repeated sequences and learned them </a:t>
            </a:r>
          </a:p>
          <a:p>
            <a:pPr lvl="2" algn="just">
              <a:lnSpc>
                <a:spcPct val="150000"/>
              </a:lnSpc>
              <a:buClr>
                <a:schemeClr val="accent2"/>
              </a:buClr>
              <a:buFont typeface="Arial" panose="020B0604020202020204" pitchFamily="34" charset="0"/>
              <a:buChar char="•"/>
            </a:pPr>
            <a:r>
              <a:rPr lang="en-GB" sz="1700" dirty="0">
                <a:solidFill>
                  <a:schemeClr val="tx1">
                    <a:lumMod val="75000"/>
                    <a:lumOff val="25000"/>
                  </a:schemeClr>
                </a:solidFill>
                <a:latin typeface="Verdana" panose="020B0604030504040204" pitchFamily="34" charset="0"/>
                <a:ea typeface="Verdana" panose="020B0604030504040204" pitchFamily="34" charset="0"/>
              </a:rPr>
              <a:t>By repeating the recurrent words, they become meaningful units</a:t>
            </a:r>
          </a:p>
          <a:p>
            <a:pPr lvl="2" algn="just">
              <a:lnSpc>
                <a:spcPct val="150000"/>
              </a:lnSpc>
              <a:buClr>
                <a:schemeClr val="accent2"/>
              </a:buClr>
              <a:buFont typeface="Arial" panose="020B0604020202020204" pitchFamily="34" charset="0"/>
              <a:buChar char="•"/>
            </a:pPr>
            <a:r>
              <a:rPr lang="en-US" sz="1700" dirty="0">
                <a:solidFill>
                  <a:schemeClr val="tx1">
                    <a:lumMod val="75000"/>
                    <a:lumOff val="25000"/>
                  </a:schemeClr>
                </a:solidFill>
                <a:latin typeface="Verdana" panose="020B0604030504040204" pitchFamily="34" charset="0"/>
                <a:ea typeface="Verdana" panose="020B0604030504040204" pitchFamily="34" charset="0"/>
              </a:rPr>
              <a:t>Learning effect was enhanced when words constituting the triplet were semantically related or formed a frequent idiom</a:t>
            </a:r>
          </a:p>
          <a:p>
            <a:pPr lvl="2" algn="just">
              <a:lnSpc>
                <a:spcPct val="150000"/>
              </a:lnSpc>
              <a:buClr>
                <a:schemeClr val="accent2"/>
              </a:buClr>
              <a:buFont typeface="Arial" panose="020B0604020202020204" pitchFamily="34" charset="0"/>
              <a:buChar char="•"/>
            </a:pPr>
            <a:endParaRPr lang="en-GB" sz="1700" dirty="0">
              <a:solidFill>
                <a:schemeClr val="tx1">
                  <a:lumMod val="75000"/>
                  <a:lumOff val="25000"/>
                </a:schemeClr>
              </a:solidFill>
              <a:latin typeface="Verdana" panose="020B0604030504040204" pitchFamily="34" charset="0"/>
              <a:ea typeface="Verdana" panose="020B0604030504040204" pitchFamily="34" charset="0"/>
            </a:endParaRPr>
          </a:p>
          <a:p>
            <a:pPr lvl="1" algn="just">
              <a:lnSpc>
                <a:spcPct val="150000"/>
              </a:lnSpc>
              <a:buClr>
                <a:schemeClr val="accent3"/>
              </a:buClr>
              <a:buFont typeface="Arial" panose="020B0604020202020204" pitchFamily="34" charset="0"/>
              <a:buChar char="•"/>
            </a:pPr>
            <a:r>
              <a:rPr lang="en-US" sz="1700" dirty="0">
                <a:solidFill>
                  <a:schemeClr val="tx1">
                    <a:lumMod val="75000"/>
                    <a:lumOff val="25000"/>
                  </a:schemeClr>
                </a:solidFill>
                <a:latin typeface="Verdana" panose="020B0604030504040204" pitchFamily="34" charset="0"/>
                <a:ea typeface="Verdana" panose="020B0604030504040204" pitchFamily="34" charset="0"/>
              </a:rPr>
              <a:t>Repetition allows to create associations between adjacent words </a:t>
            </a:r>
          </a:p>
          <a:p>
            <a:pPr lvl="2" algn="just">
              <a:lnSpc>
                <a:spcPct val="150000"/>
              </a:lnSpc>
              <a:buClr>
                <a:schemeClr val="accent2"/>
              </a:buClr>
              <a:buFont typeface="Arial" panose="020B0604020202020204" pitchFamily="34" charset="0"/>
              <a:buChar char="•"/>
            </a:pPr>
            <a:r>
              <a:rPr lang="en-US" sz="1700" dirty="0">
                <a:solidFill>
                  <a:schemeClr val="tx1">
                    <a:lumMod val="75000"/>
                    <a:lumOff val="25000"/>
                  </a:schemeClr>
                </a:solidFill>
                <a:latin typeface="Verdana" panose="020B0604030504040204" pitchFamily="34" charset="0"/>
                <a:ea typeface="Verdana" panose="020B0604030504040204" pitchFamily="34" charset="0"/>
              </a:rPr>
              <a:t>But not to create a 3-word chunk</a:t>
            </a:r>
          </a:p>
          <a:p>
            <a:pPr lvl="2" algn="just">
              <a:lnSpc>
                <a:spcPct val="150000"/>
              </a:lnSpc>
              <a:buClr>
                <a:schemeClr val="accent3"/>
              </a:buClr>
              <a:buFont typeface="Arial" panose="020B0604020202020204" pitchFamily="34" charset="0"/>
              <a:buChar char="•"/>
            </a:pPr>
            <a:endParaRPr lang="en-GB" sz="1500" dirty="0">
              <a:solidFill>
                <a:schemeClr val="tx1">
                  <a:lumMod val="75000"/>
                  <a:lumOff val="25000"/>
                </a:schemeClr>
              </a:solidFill>
              <a:latin typeface="Verdana" panose="020B0604030504040204" pitchFamily="34" charset="0"/>
              <a:ea typeface="Verdana" panose="020B0604030504040204" pitchFamily="34" charset="0"/>
            </a:endParaRPr>
          </a:p>
          <a:p>
            <a:pPr lvl="1" algn="just">
              <a:lnSpc>
                <a:spcPct val="160000"/>
              </a:lnSpc>
              <a:buClr>
                <a:schemeClr val="accent3"/>
              </a:buClr>
              <a:buFont typeface="Arial" panose="020B0604020202020204" pitchFamily="34" charset="0"/>
              <a:buChar char="•"/>
            </a:pPr>
            <a:r>
              <a:rPr lang="en-GB" sz="1700" dirty="0">
                <a:solidFill>
                  <a:schemeClr val="tx1">
                    <a:lumMod val="75000"/>
                    <a:lumOff val="25000"/>
                  </a:schemeClr>
                </a:solidFill>
                <a:latin typeface="Verdana" panose="020B0604030504040204" pitchFamily="34" charset="0"/>
                <a:ea typeface="Verdana" panose="020B0604030504040204" pitchFamily="34" charset="0"/>
              </a:rPr>
              <a:t>This paradigm allows to investigate language prediction</a:t>
            </a:r>
          </a:p>
          <a:p>
            <a:pPr lvl="2" algn="just">
              <a:lnSpc>
                <a:spcPct val="160000"/>
              </a:lnSpc>
              <a:buClr>
                <a:schemeClr val="accent2"/>
              </a:buClr>
              <a:buFont typeface="Arial" panose="020B0604020202020204" pitchFamily="34" charset="0"/>
              <a:buChar char="•"/>
            </a:pPr>
            <a:r>
              <a:rPr lang="en-GB" sz="1700" dirty="0">
                <a:solidFill>
                  <a:schemeClr val="tx1">
                    <a:lumMod val="75000"/>
                    <a:lumOff val="25000"/>
                  </a:schemeClr>
                </a:solidFill>
                <a:latin typeface="Verdana" panose="020B0604030504040204" pitchFamily="34" charset="0"/>
                <a:ea typeface="Verdana" panose="020B0604030504040204" pitchFamily="34" charset="0"/>
              </a:rPr>
              <a:t>But it is not suitable to study multiword acquisition</a:t>
            </a:r>
            <a:endParaRPr lang="en-GB" sz="1700" dirty="0">
              <a:solidFill>
                <a:schemeClr val="tx1">
                  <a:lumMod val="85000"/>
                  <a:lumOff val="15000"/>
                </a:schemeClr>
              </a:solidFill>
            </a:endParaRPr>
          </a:p>
          <a:p>
            <a:pPr marL="411480" lvl="1" indent="0">
              <a:lnSpc>
                <a:spcPct val="160000"/>
              </a:lnSpc>
              <a:buNone/>
            </a:pPr>
            <a:endParaRPr lang="fr-FR" dirty="0">
              <a:solidFill>
                <a:schemeClr val="tx1">
                  <a:lumMod val="85000"/>
                  <a:lumOff val="15000"/>
                </a:schemeClr>
              </a:solidFill>
            </a:endParaRPr>
          </a:p>
        </p:txBody>
      </p:sp>
      <p:sp>
        <p:nvSpPr>
          <p:cNvPr id="7" name="Espace réservé du numéro de diapositive 1">
            <a:extLst>
              <a:ext uri="{FF2B5EF4-FFF2-40B4-BE49-F238E27FC236}">
                <a16:creationId xmlns:a16="http://schemas.microsoft.com/office/drawing/2014/main" id="{86A6616B-241C-4B26-B787-0EF077317CE9}"/>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25</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644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9BE67BE-28A6-4702-80D5-B0D929974E07}"/>
              </a:ext>
            </a:extLst>
          </p:cNvPr>
          <p:cNvSpPr>
            <a:spLocks noGrp="1"/>
          </p:cNvSpPr>
          <p:nvPr>
            <p:ph type="title"/>
          </p:nvPr>
        </p:nvSpPr>
        <p:spPr>
          <a:xfrm>
            <a:off x="457200" y="547200"/>
            <a:ext cx="8229600" cy="1066800"/>
          </a:xfrm>
        </p:spPr>
        <p:txBody>
          <a:bodyPr>
            <a:normAutofit/>
          </a:bodyPr>
          <a:lstStyle/>
          <a:p>
            <a:pPr algn="ctr"/>
            <a:r>
              <a:rPr lang="en-GB" sz="3500" dirty="0"/>
              <a:t>Next step</a:t>
            </a:r>
          </a:p>
        </p:txBody>
      </p:sp>
      <p:sp>
        <p:nvSpPr>
          <p:cNvPr id="6" name="Espace réservé du contenu 2">
            <a:extLst>
              <a:ext uri="{FF2B5EF4-FFF2-40B4-BE49-F238E27FC236}">
                <a16:creationId xmlns:a16="http://schemas.microsoft.com/office/drawing/2014/main" id="{B57CEB66-F7A3-4012-BDD5-605CB8FF6473}"/>
              </a:ext>
            </a:extLst>
          </p:cNvPr>
          <p:cNvSpPr>
            <a:spLocks noGrp="1"/>
          </p:cNvSpPr>
          <p:nvPr>
            <p:ph idx="1"/>
          </p:nvPr>
        </p:nvSpPr>
        <p:spPr>
          <a:xfrm>
            <a:off x="457200" y="1461600"/>
            <a:ext cx="8229600" cy="5381167"/>
          </a:xfrm>
        </p:spPr>
        <p:txBody>
          <a:bodyPr>
            <a:normAutofit/>
          </a:bodyPr>
          <a:lstStyle/>
          <a:p>
            <a:pPr marL="411480" lvl="1" indent="0" algn="just">
              <a:lnSpc>
                <a:spcPct val="150000"/>
              </a:lnSpc>
              <a:buClr>
                <a:schemeClr val="accent3"/>
              </a:buClr>
              <a:buNone/>
            </a:pPr>
            <a:endParaRPr lang="en-GB" sz="1700" dirty="0">
              <a:solidFill>
                <a:schemeClr val="tx1">
                  <a:lumMod val="75000"/>
                  <a:lumOff val="25000"/>
                </a:schemeClr>
              </a:solidFill>
              <a:latin typeface="Verdana" panose="020B0604030504040204" pitchFamily="34" charset="0"/>
              <a:ea typeface="Verdana" panose="020B0604030504040204" pitchFamily="34" charset="0"/>
            </a:endParaRPr>
          </a:p>
          <a:p>
            <a:pPr lvl="1" algn="just">
              <a:lnSpc>
                <a:spcPct val="150000"/>
              </a:lnSpc>
              <a:buClr>
                <a:schemeClr val="accent3"/>
              </a:buClr>
              <a:buFont typeface="Arial" panose="020B0604020202020204" pitchFamily="34" charset="0"/>
              <a:buChar char="•"/>
            </a:pPr>
            <a:r>
              <a:rPr lang="en-GB" sz="1700" dirty="0">
                <a:solidFill>
                  <a:schemeClr val="tx1">
                    <a:lumMod val="75000"/>
                    <a:lumOff val="25000"/>
                  </a:schemeClr>
                </a:solidFill>
                <a:latin typeface="Verdana" panose="020B0604030504040204" pitchFamily="34" charset="0"/>
                <a:ea typeface="Verdana" panose="020B0604030504040204" pitchFamily="34" charset="0"/>
              </a:rPr>
              <a:t>To use another experiment to investigate multiword sequence development and acquisition</a:t>
            </a:r>
          </a:p>
          <a:p>
            <a:pPr lvl="2" algn="just">
              <a:lnSpc>
                <a:spcPct val="150000"/>
              </a:lnSpc>
              <a:buClr>
                <a:schemeClr val="accent2"/>
              </a:buClr>
              <a:buFont typeface="Arial" panose="020B0604020202020204" pitchFamily="34" charset="0"/>
              <a:buChar char="•"/>
            </a:pPr>
            <a:r>
              <a:rPr lang="en-US" sz="1700" dirty="0">
                <a:solidFill>
                  <a:schemeClr val="tx1">
                    <a:lumMod val="75000"/>
                    <a:lumOff val="25000"/>
                  </a:schemeClr>
                </a:solidFill>
                <a:latin typeface="Verdana" panose="020B0604030504040204" pitchFamily="34" charset="0"/>
                <a:ea typeface="Verdana" panose="020B0604030504040204" pitchFamily="34" charset="0"/>
              </a:rPr>
              <a:t>Grammatical decision task</a:t>
            </a:r>
          </a:p>
          <a:p>
            <a:pPr lvl="2" algn="just">
              <a:lnSpc>
                <a:spcPct val="150000"/>
              </a:lnSpc>
              <a:buClr>
                <a:schemeClr val="accent2"/>
              </a:buClr>
              <a:buFont typeface="Arial" panose="020B0604020202020204" pitchFamily="34" charset="0"/>
              <a:buChar char="•"/>
            </a:pPr>
            <a:r>
              <a:rPr lang="en-US" sz="1700" dirty="0">
                <a:solidFill>
                  <a:schemeClr val="tx1">
                    <a:lumMod val="75000"/>
                    <a:lumOff val="25000"/>
                  </a:schemeClr>
                </a:solidFill>
                <a:latin typeface="Verdana" panose="020B0604030504040204" pitchFamily="34" charset="0"/>
                <a:ea typeface="Verdana" panose="020B0604030504040204" pitchFamily="34" charset="0"/>
              </a:rPr>
              <a:t>Eye-tracking measures</a:t>
            </a:r>
          </a:p>
          <a:p>
            <a:pPr lvl="2" algn="just">
              <a:lnSpc>
                <a:spcPct val="150000"/>
              </a:lnSpc>
              <a:buClr>
                <a:schemeClr val="accent2"/>
              </a:buClr>
              <a:buFont typeface="Arial" panose="020B0604020202020204" pitchFamily="34" charset="0"/>
              <a:buChar char="•"/>
            </a:pPr>
            <a:endParaRPr lang="en-US" sz="1700" dirty="0">
              <a:solidFill>
                <a:schemeClr val="tx1">
                  <a:lumMod val="75000"/>
                  <a:lumOff val="25000"/>
                </a:schemeClr>
              </a:solidFill>
              <a:latin typeface="Verdana" panose="020B0604030504040204" pitchFamily="34" charset="0"/>
              <a:ea typeface="Verdana" panose="020B0604030504040204" pitchFamily="34" charset="0"/>
            </a:endParaRPr>
          </a:p>
          <a:p>
            <a:pPr lvl="1" algn="just">
              <a:lnSpc>
                <a:spcPct val="150000"/>
              </a:lnSpc>
              <a:buClr>
                <a:schemeClr val="accent3"/>
              </a:buClr>
              <a:buFont typeface="Arial" panose="020B0604020202020204" pitchFamily="34" charset="0"/>
              <a:buChar char="•"/>
            </a:pPr>
            <a:r>
              <a:rPr lang="en-US" sz="1700" dirty="0">
                <a:solidFill>
                  <a:schemeClr val="tx1">
                    <a:lumMod val="75000"/>
                    <a:lumOff val="25000"/>
                  </a:schemeClr>
                </a:solidFill>
                <a:latin typeface="Verdana" panose="020B0604030504040204" pitchFamily="34" charset="0"/>
                <a:ea typeface="Verdana" panose="020B0604030504040204" pitchFamily="34" charset="0"/>
              </a:rPr>
              <a:t>Test a language model using our results</a:t>
            </a:r>
          </a:p>
          <a:p>
            <a:pPr marL="411480" lvl="1" indent="0">
              <a:lnSpc>
                <a:spcPct val="160000"/>
              </a:lnSpc>
              <a:buNone/>
            </a:pPr>
            <a:endParaRPr lang="fr-FR" dirty="0">
              <a:solidFill>
                <a:schemeClr val="tx1">
                  <a:lumMod val="85000"/>
                  <a:lumOff val="15000"/>
                </a:schemeClr>
              </a:solidFill>
            </a:endParaRPr>
          </a:p>
        </p:txBody>
      </p:sp>
      <p:sp>
        <p:nvSpPr>
          <p:cNvPr id="7" name="Espace réservé du numéro de diapositive 1">
            <a:extLst>
              <a:ext uri="{FF2B5EF4-FFF2-40B4-BE49-F238E27FC236}">
                <a16:creationId xmlns:a16="http://schemas.microsoft.com/office/drawing/2014/main" id="{86A6616B-241C-4B26-B787-0EF077317CE9}"/>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26</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411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4CAD881-F053-4491-839E-A22FEBAD6DCE}"/>
              </a:ext>
            </a:extLst>
          </p:cNvPr>
          <p:cNvSpPr>
            <a:spLocks noGrp="1"/>
          </p:cNvSpPr>
          <p:nvPr>
            <p:ph type="title"/>
          </p:nvPr>
        </p:nvSpPr>
        <p:spPr>
          <a:xfrm>
            <a:off x="457200" y="2894076"/>
            <a:ext cx="8229600" cy="1069848"/>
          </a:xfrm>
        </p:spPr>
        <p:txBody>
          <a:bodyPr/>
          <a:lstStyle/>
          <a:p>
            <a:pPr algn="ctr"/>
            <a:r>
              <a:rPr lang="en-GB" dirty="0"/>
              <a:t>Thank you !</a:t>
            </a:r>
          </a:p>
        </p:txBody>
      </p:sp>
      <p:sp>
        <p:nvSpPr>
          <p:cNvPr id="2" name="Espace réservé du numéro de diapositive 1">
            <a:extLst>
              <a:ext uri="{FF2B5EF4-FFF2-40B4-BE49-F238E27FC236}">
                <a16:creationId xmlns:a16="http://schemas.microsoft.com/office/drawing/2014/main" id="{FF097FD2-3281-4809-8EA7-2140669F29FF}"/>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27</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D48473A1-5AEE-4755-A255-8B68913CDDD3}"/>
              </a:ext>
            </a:extLst>
          </p:cNvPr>
          <p:cNvSpPr txBox="1"/>
          <p:nvPr/>
        </p:nvSpPr>
        <p:spPr>
          <a:xfrm>
            <a:off x="1463394" y="3963924"/>
            <a:ext cx="6217211" cy="646331"/>
          </a:xfrm>
          <a:prstGeom prst="rect">
            <a:avLst/>
          </a:prstGeom>
          <a:noFill/>
        </p:spPr>
        <p:txBody>
          <a:bodyPr wrap="square">
            <a:spAutoFit/>
          </a:bodyPr>
          <a:lstStyle/>
          <a:p>
            <a:pPr algn="ctr"/>
            <a:r>
              <a:rPr lang="en-GB" b="1" dirty="0">
                <a:solidFill>
                  <a:schemeClr val="tx1">
                    <a:lumMod val="75000"/>
                    <a:lumOff val="25000"/>
                  </a:schemeClr>
                </a:solidFill>
                <a:latin typeface="Verdana" panose="020B0604030504040204" pitchFamily="34" charset="0"/>
                <a:ea typeface="Verdana" panose="020B0604030504040204" pitchFamily="34" charset="0"/>
              </a:rPr>
              <a:t>“Words used together fuse together” </a:t>
            </a:r>
          </a:p>
          <a:p>
            <a:pPr algn="ctr"/>
            <a:r>
              <a:rPr lang="en-GB" b="1" dirty="0">
                <a:solidFill>
                  <a:schemeClr val="tx1">
                    <a:lumMod val="75000"/>
                    <a:lumOff val="25000"/>
                  </a:schemeClr>
                </a:solidFill>
                <a:latin typeface="Verdana" panose="020B0604030504040204" pitchFamily="34" charset="0"/>
                <a:ea typeface="Verdana" panose="020B0604030504040204" pitchFamily="34" charset="0"/>
              </a:rPr>
              <a:t>(Bybee, 2003)</a:t>
            </a:r>
          </a:p>
        </p:txBody>
      </p:sp>
    </p:spTree>
    <p:extLst>
      <p:ext uri="{BB962C8B-B14F-4D97-AF65-F5344CB8AC3E}">
        <p14:creationId xmlns:p14="http://schemas.microsoft.com/office/powerpoint/2010/main" val="344246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 capture d’écran, graphiques vectoriels&#10;&#10;Description générée automatiquement">
            <a:extLst>
              <a:ext uri="{FF2B5EF4-FFF2-40B4-BE49-F238E27FC236}">
                <a16:creationId xmlns:a16="http://schemas.microsoft.com/office/drawing/2014/main" id="{09E21027-6A76-4DA2-9C34-CA48B623B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40" y="1424354"/>
            <a:ext cx="2699034" cy="4009292"/>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B4D639E7-C96D-4402-85C5-591BDF00E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574" y="1424354"/>
            <a:ext cx="2735093" cy="4010400"/>
          </a:xfrm>
          <a:prstGeom prst="rect">
            <a:avLst/>
          </a:prstGeom>
        </p:spPr>
      </p:pic>
      <p:pic>
        <p:nvPicPr>
          <p:cNvPr id="9" name="Image 8">
            <a:extLst>
              <a:ext uri="{FF2B5EF4-FFF2-40B4-BE49-F238E27FC236}">
                <a16:creationId xmlns:a16="http://schemas.microsoft.com/office/drawing/2014/main" id="{CEB870EC-FB15-441F-AA78-DE66C757D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867" y="1424354"/>
            <a:ext cx="2667788" cy="4010400"/>
          </a:xfrm>
          <a:prstGeom prst="rect">
            <a:avLst/>
          </a:prstGeom>
        </p:spPr>
      </p:pic>
      <p:sp>
        <p:nvSpPr>
          <p:cNvPr id="10" name="Espace réservé du numéro de diapositive 1">
            <a:extLst>
              <a:ext uri="{FF2B5EF4-FFF2-40B4-BE49-F238E27FC236}">
                <a16:creationId xmlns:a16="http://schemas.microsoft.com/office/drawing/2014/main" id="{1F301ACD-0067-46AB-831D-9F1388D9D2E4}"/>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28</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5656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1EBEBFB-3A91-45C9-A2D4-43E193399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926" y="1265203"/>
            <a:ext cx="5752148" cy="4327593"/>
          </a:xfrm>
          <a:prstGeom prst="rect">
            <a:avLst/>
          </a:prstGeom>
        </p:spPr>
      </p:pic>
      <p:sp>
        <p:nvSpPr>
          <p:cNvPr id="5" name="ZoneTexte 4">
            <a:extLst>
              <a:ext uri="{FF2B5EF4-FFF2-40B4-BE49-F238E27FC236}">
                <a16:creationId xmlns:a16="http://schemas.microsoft.com/office/drawing/2014/main" id="{D7A2B93E-C03B-4075-AE39-36C7A8B9623A}"/>
              </a:ext>
            </a:extLst>
          </p:cNvPr>
          <p:cNvSpPr txBox="1"/>
          <p:nvPr/>
        </p:nvSpPr>
        <p:spPr>
          <a:xfrm>
            <a:off x="1987062" y="5720248"/>
            <a:ext cx="5169876" cy="353943"/>
          </a:xfrm>
          <a:prstGeom prst="rect">
            <a:avLst/>
          </a:prstGeom>
          <a:noFill/>
        </p:spPr>
        <p:txBody>
          <a:bodyPr wrap="square">
            <a:spAutoFit/>
          </a:bodyPr>
          <a:lstStyle/>
          <a:p>
            <a:pPr algn="ctr"/>
            <a:r>
              <a:rPr lang="fr-FR" sz="1700" dirty="0">
                <a:latin typeface="+mj-lt"/>
                <a:ea typeface="Verdana" panose="020B0604030504040204" pitchFamily="34" charset="0"/>
                <a:cs typeface="Aref Ruqaa" panose="02000503000000000000" pitchFamily="2" charset="-78"/>
              </a:rPr>
              <a:t>“</a:t>
            </a:r>
            <a:r>
              <a:rPr lang="en-US" sz="1700" dirty="0">
                <a:latin typeface="Verdana" panose="020B0604030504040204" pitchFamily="34" charset="0"/>
                <a:ea typeface="Verdana" panose="020B0604030504040204" pitchFamily="34" charset="0"/>
              </a:rPr>
              <a:t>Colorless green ideas sleep furiously</a:t>
            </a:r>
            <a:r>
              <a:rPr lang="fr-FR" sz="1700" dirty="0">
                <a:latin typeface="+mj-lt"/>
                <a:ea typeface="Verdana" panose="020B0604030504040204" pitchFamily="34" charset="0"/>
              </a:rPr>
              <a:t>”</a:t>
            </a:r>
            <a:endParaRPr lang="en-GB" sz="1700" dirty="0">
              <a:latin typeface="+mj-lt"/>
              <a:ea typeface="Verdana" panose="020B0604030504040204" pitchFamily="34" charset="0"/>
            </a:endParaRPr>
          </a:p>
        </p:txBody>
      </p:sp>
      <p:sp>
        <p:nvSpPr>
          <p:cNvPr id="6" name="Espace réservé du numéro de diapositive 1">
            <a:extLst>
              <a:ext uri="{FF2B5EF4-FFF2-40B4-BE49-F238E27FC236}">
                <a16:creationId xmlns:a16="http://schemas.microsoft.com/office/drawing/2014/main" id="{76EC5037-4353-458E-9C7A-77B931C3D159}"/>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3</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852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a:extLst>
              <a:ext uri="{FF2B5EF4-FFF2-40B4-BE49-F238E27FC236}">
                <a16:creationId xmlns:a16="http://schemas.microsoft.com/office/drawing/2014/main" id="{26227DD9-96DA-40F6-876F-5950D8CC8640}"/>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4</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pic>
        <p:nvPicPr>
          <p:cNvPr id="6" name="Image 5" descr="Une image contenant texte&#10;&#10;Description générée automatiquement">
            <a:extLst>
              <a:ext uri="{FF2B5EF4-FFF2-40B4-BE49-F238E27FC236}">
                <a16:creationId xmlns:a16="http://schemas.microsoft.com/office/drawing/2014/main" id="{52DCE728-7583-4C60-BB4B-EC0DF0A0E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00" y="1764679"/>
            <a:ext cx="2196904" cy="3328642"/>
          </a:xfrm>
          <a:prstGeom prst="rect">
            <a:avLst/>
          </a:prstGeom>
        </p:spPr>
      </p:pic>
      <p:sp>
        <p:nvSpPr>
          <p:cNvPr id="7" name="ZoneTexte 6">
            <a:extLst>
              <a:ext uri="{FF2B5EF4-FFF2-40B4-BE49-F238E27FC236}">
                <a16:creationId xmlns:a16="http://schemas.microsoft.com/office/drawing/2014/main" id="{6F29458E-0823-4511-8676-25C03B973924}"/>
              </a:ext>
            </a:extLst>
          </p:cNvPr>
          <p:cNvSpPr txBox="1"/>
          <p:nvPr/>
        </p:nvSpPr>
        <p:spPr>
          <a:xfrm>
            <a:off x="763126" y="5224040"/>
            <a:ext cx="2089052" cy="369332"/>
          </a:xfrm>
          <a:prstGeom prst="rect">
            <a:avLst/>
          </a:prstGeom>
          <a:noFill/>
        </p:spPr>
        <p:txBody>
          <a:bodyPr wrap="square">
            <a:spAutoFit/>
          </a:bodyPr>
          <a:lstStyle/>
          <a:p>
            <a:pPr algn="ctr"/>
            <a:r>
              <a:rPr lang="fr-FR" dirty="0">
                <a:latin typeface="Verdana" panose="020B0604030504040204" pitchFamily="34" charset="0"/>
                <a:ea typeface="Verdana" panose="020B0604030504040204" pitchFamily="34" charset="0"/>
              </a:rPr>
              <a:t>1957</a:t>
            </a:r>
            <a:endParaRPr lang="en-GB" dirty="0">
              <a:latin typeface="Verdana" panose="020B0604030504040204" pitchFamily="34" charset="0"/>
              <a:ea typeface="Verdana" panose="020B0604030504040204" pitchFamily="34" charset="0"/>
            </a:endParaRPr>
          </a:p>
        </p:txBody>
      </p:sp>
      <p:sp>
        <p:nvSpPr>
          <p:cNvPr id="11" name="ZoneTexte 10">
            <a:extLst>
              <a:ext uri="{FF2B5EF4-FFF2-40B4-BE49-F238E27FC236}">
                <a16:creationId xmlns:a16="http://schemas.microsoft.com/office/drawing/2014/main" id="{0613EC62-E18D-45C6-8A1D-F97C1ED07D7D}"/>
              </a:ext>
            </a:extLst>
          </p:cNvPr>
          <p:cNvSpPr txBox="1"/>
          <p:nvPr/>
        </p:nvSpPr>
        <p:spPr>
          <a:xfrm>
            <a:off x="3507546" y="1097592"/>
            <a:ext cx="4941322" cy="4662815"/>
          </a:xfrm>
          <a:prstGeom prst="rect">
            <a:avLst/>
          </a:prstGeom>
          <a:noFill/>
        </p:spPr>
        <p:txBody>
          <a:bodyPr wrap="square">
            <a:spAutoFit/>
          </a:bodyPr>
          <a:lstStyle/>
          <a:p>
            <a:pPr marL="285750" indent="-285750">
              <a:buFont typeface="Arial" panose="020B0604020202020204" pitchFamily="34" charset="0"/>
              <a:buChar char="•"/>
            </a:pPr>
            <a:r>
              <a:rPr lang="en-GB"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Universal Grammar Hypothesis</a:t>
            </a:r>
          </a:p>
          <a:p>
            <a:pPr marL="285750" indent="-285750">
              <a:buFont typeface="Arial" panose="020B0604020202020204" pitchFamily="34" charset="0"/>
              <a:buChar char="•"/>
            </a:pPr>
            <a:endParaRPr lang="en-GB"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gn="ctr"/>
            <a:r>
              <a:rPr lang="en-US" sz="1400" dirty="0">
                <a:solidFill>
                  <a:srgbClr val="000000"/>
                </a:solidFill>
                <a:effectLst/>
                <a:latin typeface="+mj-lt"/>
                <a:ea typeface="Verdana" panose="020B0604030504040204" pitchFamily="34" charset="0"/>
                <a:cs typeface="Times New Roman" panose="02020603050405020304" pitchFamily="18" charset="0"/>
              </a:rPr>
              <a:t>“</a:t>
            </a:r>
            <a:r>
              <a:rPr lang="en-GB"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system of categories, mechanisms and constraints shared by all human languages and considered to be innate</a:t>
            </a:r>
            <a:r>
              <a:rPr lang="en-US" sz="1400" dirty="0">
                <a:solidFill>
                  <a:srgbClr val="000000"/>
                </a:solidFill>
                <a:latin typeface="+mj-lt"/>
                <a:ea typeface="Verdana" panose="020B0604030504040204" pitchFamily="34" charset="0"/>
                <a:cs typeface="Times New Roman" panose="02020603050405020304" pitchFamily="18" charset="0"/>
              </a:rPr>
              <a:t>”</a:t>
            </a:r>
            <a:endParaRPr lang="en-GB" sz="1400" dirty="0">
              <a:solidFill>
                <a:srgbClr val="000000"/>
              </a:solidFill>
              <a:effectLst/>
              <a:latin typeface="+mj-lt"/>
              <a:ea typeface="Verdana" panose="020B0604030504040204" pitchFamily="34" charset="0"/>
              <a:cs typeface="Times New Roman" panose="02020603050405020304" pitchFamily="18" charset="0"/>
            </a:endParaRPr>
          </a:p>
          <a:p>
            <a:endParaRPr lang="en-GB"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en-GB" sz="1700" dirty="0">
                <a:solidFill>
                  <a:srgbClr val="000000"/>
                </a:solidFill>
                <a:latin typeface="Verdana" panose="020B0604030504040204" pitchFamily="34" charset="0"/>
                <a:ea typeface="Verdana" panose="020B0604030504040204" pitchFamily="34" charset="0"/>
                <a:cs typeface="Times New Roman" panose="02020603050405020304" pitchFamily="18" charset="0"/>
              </a:rPr>
              <a:t>L</a:t>
            </a:r>
            <a:r>
              <a:rPr lang="en-GB"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anguage </a:t>
            </a:r>
            <a:r>
              <a:rPr lang="en-GB" sz="1700" dirty="0">
                <a:effectLst/>
                <a:latin typeface="Verdana" panose="020B0604030504040204" pitchFamily="34" charset="0"/>
                <a:ea typeface="Verdana" panose="020B0604030504040204" pitchFamily="34" charset="0"/>
              </a:rPr>
              <a:t>requires specialized brain  mechanisms</a:t>
            </a:r>
          </a:p>
          <a:p>
            <a:pPr marL="285750" indent="-285750">
              <a:buFont typeface="Arial" panose="020B0604020202020204" pitchFamily="34" charset="0"/>
              <a:buChar char="•"/>
            </a:pPr>
            <a:endParaRPr lang="en-GB" sz="1700" dirty="0">
              <a:effectLs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The fundamental structure of language cannot be learned</a:t>
            </a:r>
          </a:p>
          <a:p>
            <a:pPr marL="285750" indent="-285750">
              <a:buFont typeface="Arial" panose="020B0604020202020204" pitchFamily="34" charset="0"/>
              <a:buChar char="•"/>
            </a:pPr>
            <a:endParaRPr lang="en-US" sz="17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These  principles  cannot  be  explained  in  terms  of  learning,  cognitive constraints, or communicative effectiveness</a:t>
            </a:r>
          </a:p>
          <a:p>
            <a:pPr marL="285750" indent="-285750">
              <a:buFont typeface="Arial" panose="020B0604020202020204" pitchFamily="34" charset="0"/>
              <a:buChar char="•"/>
            </a:pPr>
            <a:endParaRPr lang="en-US" sz="17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7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68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500"/>
                                        <p:tgtEl>
                                          <p:spTgt spid="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fade">
                                      <p:cBhvr>
                                        <p:cTn id="33"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797C80F-9661-42B1-9261-0594768E6756}"/>
              </a:ext>
            </a:extLst>
          </p:cNvPr>
          <p:cNvSpPr txBox="1"/>
          <p:nvPr/>
        </p:nvSpPr>
        <p:spPr>
          <a:xfrm>
            <a:off x="3507546" y="1097592"/>
            <a:ext cx="4941322" cy="4878259"/>
          </a:xfrm>
          <a:prstGeom prst="rect">
            <a:avLst/>
          </a:prstGeom>
          <a:noFill/>
        </p:spPr>
        <p:txBody>
          <a:bodyPr wrap="square">
            <a:spAutoFit/>
          </a:bodyPr>
          <a:lstStyle/>
          <a:p>
            <a:pPr marL="285750" indent="-285750">
              <a:buFont typeface="Arial" panose="020B0604020202020204" pitchFamily="34" charset="0"/>
              <a:buChar char="•"/>
            </a:pPr>
            <a:r>
              <a:rPr lang="en-GB"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Shifting from UG to construction-based and usage-based approaches</a:t>
            </a:r>
          </a:p>
          <a:p>
            <a:pPr marL="285750" indent="-285750">
              <a:buFont typeface="Arial" panose="020B0604020202020204" pitchFamily="34" charset="0"/>
              <a:buChar char="•"/>
            </a:pPr>
            <a:endParaRPr lang="en-GB"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gn="ctr"/>
            <a:r>
              <a:rPr lang="en-US" sz="1400" dirty="0">
                <a:solidFill>
                  <a:srgbClr val="000000"/>
                </a:solidFill>
                <a:effectLst/>
                <a:latin typeface="+mj-lt"/>
                <a:ea typeface="Verdana" panose="020B0604030504040204" pitchFamily="34" charset="0"/>
                <a:cs typeface="Times New Roman" panose="02020603050405020304" pitchFamily="18" charset="0"/>
              </a:rPr>
              <a:t>“</a:t>
            </a: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Constructions are learned pairings between form and meaning, including morphemes or words, </a:t>
            </a:r>
            <a:r>
              <a:rPr lang="en-US" sz="1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multiword sequences</a:t>
            </a: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partially filled lexical patterns, and more abstract linguistic schemas </a:t>
            </a:r>
            <a:r>
              <a:rPr lang="en-US" sz="1400" dirty="0">
                <a:solidFill>
                  <a:srgbClr val="000000"/>
                </a:solidFill>
                <a:latin typeface="+mj-lt"/>
                <a:ea typeface="Verdana" panose="020B0604030504040204" pitchFamily="34" charset="0"/>
                <a:cs typeface="Times New Roman" panose="02020603050405020304" pitchFamily="18" charset="0"/>
              </a:rPr>
              <a:t>”</a:t>
            </a:r>
            <a:endParaRPr lang="en-GB" sz="1400" dirty="0">
              <a:solidFill>
                <a:srgbClr val="000000"/>
              </a:solidFill>
              <a:effectLst/>
              <a:latin typeface="+mj-lt"/>
              <a:ea typeface="Verdana" panose="020B0604030504040204" pitchFamily="34" charset="0"/>
              <a:cs typeface="Times New Roman" panose="02020603050405020304" pitchFamily="18" charset="0"/>
            </a:endParaRPr>
          </a:p>
          <a:p>
            <a:endParaRPr lang="en-GB"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en-US" sz="1700" dirty="0">
                <a:solidFill>
                  <a:srgbClr val="000000"/>
                </a:solidFill>
                <a:latin typeface="Verdana" panose="020B0604030504040204" pitchFamily="34" charset="0"/>
                <a:ea typeface="Verdana" panose="020B0604030504040204" pitchFamily="34" charset="0"/>
                <a:cs typeface="Times New Roman" panose="02020603050405020304" pitchFamily="18" charset="0"/>
              </a:rPr>
              <a:t>Language acquisition relies on domain-general mechanisms </a:t>
            </a:r>
          </a:p>
          <a:p>
            <a:r>
              <a:rPr lang="en-US" sz="17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en-US" sz="1700" dirty="0">
                <a:latin typeface="Verdana" panose="020B0604030504040204" pitchFamily="34" charset="0"/>
                <a:ea typeface="Verdana" panose="020B0604030504040204" pitchFamily="34" charset="0"/>
              </a:rPr>
              <a:t>(e.g., memory, attention)</a:t>
            </a:r>
            <a:endParaRPr lang="en-US" sz="1700"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endParaRPr lang="en-US" sz="1700"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en-US" sz="1700" dirty="0">
                <a:solidFill>
                  <a:srgbClr val="000000"/>
                </a:solidFill>
                <a:latin typeface="Verdana" panose="020B0604030504040204" pitchFamily="34" charset="0"/>
                <a:ea typeface="Verdana" panose="020B0604030504040204" pitchFamily="34" charset="0"/>
                <a:cs typeface="Times New Roman" panose="02020603050405020304" pitchFamily="18" charset="0"/>
              </a:rPr>
              <a:t>Language acquisition involves learning  how  to  process  utterances</a:t>
            </a:r>
          </a:p>
          <a:p>
            <a:endParaRPr lang="en-GB" sz="1700" dirty="0">
              <a:effectLs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The structure of language is learnt by generalizing over constructions</a:t>
            </a:r>
          </a:p>
          <a:p>
            <a:endParaRPr lang="en-US" sz="17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700" dirty="0">
              <a:latin typeface="Verdana" panose="020B0604030504040204" pitchFamily="34" charset="0"/>
              <a:ea typeface="Verdana" panose="020B0604030504040204" pitchFamily="34" charset="0"/>
            </a:endParaRPr>
          </a:p>
        </p:txBody>
      </p:sp>
      <p:pic>
        <p:nvPicPr>
          <p:cNvPr id="6" name="Image 5">
            <a:extLst>
              <a:ext uri="{FF2B5EF4-FFF2-40B4-BE49-F238E27FC236}">
                <a16:creationId xmlns:a16="http://schemas.microsoft.com/office/drawing/2014/main" id="{5723664F-EC0F-4E03-8120-6901343B3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76" y="667684"/>
            <a:ext cx="1920241" cy="2880361"/>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1949F108-E7FC-43AF-B7DF-039D9B25E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36" y="3706313"/>
            <a:ext cx="1881215" cy="2880361"/>
          </a:xfrm>
          <a:prstGeom prst="rect">
            <a:avLst/>
          </a:prstGeom>
        </p:spPr>
      </p:pic>
      <p:sp>
        <p:nvSpPr>
          <p:cNvPr id="9" name="Espace réservé du numéro de diapositive 1">
            <a:extLst>
              <a:ext uri="{FF2B5EF4-FFF2-40B4-BE49-F238E27FC236}">
                <a16:creationId xmlns:a16="http://schemas.microsoft.com/office/drawing/2014/main" id="{4D51D09E-36CF-499E-8D11-22D6D10B39AD}"/>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5</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996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BF3BE57-2794-429E-ABA3-98B4CA5E00F7}"/>
              </a:ext>
            </a:extLst>
          </p:cNvPr>
          <p:cNvSpPr txBox="1">
            <a:spLocks/>
          </p:cNvSpPr>
          <p:nvPr/>
        </p:nvSpPr>
        <p:spPr>
          <a:xfrm>
            <a:off x="457200" y="54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500" dirty="0"/>
              <a:t>Multiword chunks </a:t>
            </a:r>
          </a:p>
        </p:txBody>
      </p:sp>
      <p:sp>
        <p:nvSpPr>
          <p:cNvPr id="5" name="Espace réservé du numéro de diapositive 1">
            <a:extLst>
              <a:ext uri="{FF2B5EF4-FFF2-40B4-BE49-F238E27FC236}">
                <a16:creationId xmlns:a16="http://schemas.microsoft.com/office/drawing/2014/main" id="{7045FD7F-6E7D-464B-B04A-64A9A81903DA}"/>
              </a:ext>
            </a:extLst>
          </p:cNvPr>
          <p:cNvSpPr txBox="1">
            <a:spLocks/>
          </p:cNvSpPr>
          <p:nvPr/>
        </p:nvSpPr>
        <p:spPr>
          <a:xfrm>
            <a:off x="8305200" y="6325200"/>
            <a:ext cx="762000" cy="365760"/>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52B35-718D-4E28-AFEB-B694A3B357E8}" type="slidenum">
              <a:rPr lang="en-US" smtClean="0">
                <a:solidFill>
                  <a:schemeClr val="tx1">
                    <a:lumMod val="95000"/>
                    <a:lumOff val="5000"/>
                  </a:schemeClr>
                </a:solidFill>
                <a:latin typeface="Verdana" panose="020B0604030504040204" pitchFamily="34" charset="0"/>
                <a:ea typeface="Verdana" panose="020B0604030504040204" pitchFamily="34" charset="0"/>
              </a:rPr>
              <a:pPr/>
              <a:t>6</a:t>
            </a:fld>
            <a:endParaRPr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6" name="Espace réservé du contenu 2">
            <a:extLst>
              <a:ext uri="{FF2B5EF4-FFF2-40B4-BE49-F238E27FC236}">
                <a16:creationId xmlns:a16="http://schemas.microsoft.com/office/drawing/2014/main" id="{936773D8-CAFC-4207-BC6D-034047AA04D2}"/>
              </a:ext>
            </a:extLst>
          </p:cNvPr>
          <p:cNvSpPr txBox="1">
            <a:spLocks/>
          </p:cNvSpPr>
          <p:nvPr/>
        </p:nvSpPr>
        <p:spPr>
          <a:xfrm>
            <a:off x="457200" y="1461600"/>
            <a:ext cx="8003754" cy="5381167"/>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lgn="just">
              <a:lnSpc>
                <a:spcPct val="160000"/>
              </a:lnSpc>
              <a:buClr>
                <a:schemeClr val="accent3"/>
              </a:buClr>
              <a:buFont typeface="Arial" panose="020B0604020202020204" pitchFamily="34" charset="0"/>
              <a:buChar char="•"/>
            </a:pPr>
            <a:r>
              <a:rPr lang="en-US" sz="1600" dirty="0">
                <a:solidFill>
                  <a:schemeClr val="tx1">
                    <a:lumMod val="75000"/>
                    <a:lumOff val="25000"/>
                  </a:schemeClr>
                </a:solidFill>
                <a:latin typeface="Verdana" panose="020B0604030504040204" pitchFamily="34" charset="0"/>
                <a:ea typeface="Verdana" panose="020B0604030504040204" pitchFamily="34" charset="0"/>
              </a:rPr>
              <a:t>Multiword chunks are continuous or discontinuous string of meaningful elements acting as a single unit</a:t>
            </a:r>
          </a:p>
          <a:p>
            <a:pPr lvl="1" algn="just">
              <a:lnSpc>
                <a:spcPct val="160000"/>
              </a:lnSpc>
              <a:buClr>
                <a:schemeClr val="accent3"/>
              </a:buClr>
              <a:buFont typeface="Arial" panose="020B0604020202020204" pitchFamily="34" charset="0"/>
              <a:buChar char="•"/>
            </a:pPr>
            <a:endParaRPr lang="en-US"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lnSpc>
                <a:spcPct val="160000"/>
              </a:lnSpc>
              <a:buClr>
                <a:schemeClr val="accent3"/>
              </a:buClr>
              <a:buFont typeface="Arial" panose="020B0604020202020204" pitchFamily="34" charset="0"/>
              <a:buChar char="•"/>
            </a:pPr>
            <a:r>
              <a:rPr lang="en-US" sz="1600" dirty="0">
                <a:solidFill>
                  <a:schemeClr val="tx1">
                    <a:lumMod val="75000"/>
                    <a:lumOff val="25000"/>
                  </a:schemeClr>
                </a:solidFill>
                <a:latin typeface="Verdana" panose="020B0604030504040204" pitchFamily="34" charset="0"/>
                <a:ea typeface="Verdana" panose="020B0604030504040204" pitchFamily="34" charset="0"/>
              </a:rPr>
              <a:t>Multiword chunks are far from being mere rarities in language </a:t>
            </a:r>
            <a:endParaRPr lang="fr-FR" sz="1600" dirty="0">
              <a:solidFill>
                <a:schemeClr val="tx1">
                  <a:lumMod val="75000"/>
                  <a:lumOff val="25000"/>
                </a:schemeClr>
              </a:solidFill>
              <a:latin typeface="Verdana" panose="020B0604030504040204" pitchFamily="34" charset="0"/>
              <a:ea typeface="Verdana" panose="020B0604030504040204" pitchFamily="34" charset="0"/>
            </a:endParaRPr>
          </a:p>
          <a:p>
            <a:pPr marL="411480" lvl="1" indent="0" algn="just">
              <a:lnSpc>
                <a:spcPct val="160000"/>
              </a:lnSpc>
              <a:buClr>
                <a:schemeClr val="accent3"/>
              </a:buClr>
              <a:buNone/>
            </a:pPr>
            <a:endParaRPr lang="fr-FR" sz="2000" dirty="0">
              <a:solidFill>
                <a:schemeClr val="tx1">
                  <a:lumMod val="75000"/>
                  <a:lumOff val="25000"/>
                </a:schemeClr>
              </a:solidFill>
            </a:endParaRPr>
          </a:p>
          <a:p>
            <a:pPr marL="925830" lvl="1" indent="-514350">
              <a:lnSpc>
                <a:spcPct val="160000"/>
              </a:lnSpc>
              <a:buFont typeface="+mj-lt"/>
              <a:buAutoNum type="arabicPeriod" startAt="2"/>
            </a:pPr>
            <a:endParaRPr lang="fr-FR" sz="1800" dirty="0">
              <a:solidFill>
                <a:schemeClr val="tx1">
                  <a:lumMod val="75000"/>
                  <a:lumOff val="25000"/>
                </a:schemeClr>
              </a:solidFill>
            </a:endParaRPr>
          </a:p>
          <a:p>
            <a:pPr marL="704088" lvl="2" indent="0">
              <a:lnSpc>
                <a:spcPct val="160000"/>
              </a:lnSpc>
              <a:buFont typeface="Wingdings 2"/>
              <a:buNone/>
            </a:pPr>
            <a:endParaRPr lang="fr-FR" sz="1800" dirty="0">
              <a:solidFill>
                <a:schemeClr val="tx1">
                  <a:lumMod val="75000"/>
                  <a:lumOff val="25000"/>
                </a:schemeClr>
              </a:solidFill>
            </a:endParaRPr>
          </a:p>
          <a:p>
            <a:pPr marL="411480" lvl="1" indent="0">
              <a:lnSpc>
                <a:spcPct val="160000"/>
              </a:lnSpc>
              <a:buFont typeface="Georgia"/>
              <a:buNone/>
            </a:pPr>
            <a:endParaRPr lang="fr-FR" dirty="0">
              <a:solidFill>
                <a:schemeClr val="tx1">
                  <a:lumMod val="85000"/>
                  <a:lumOff val="15000"/>
                </a:schemeClr>
              </a:solidFill>
            </a:endParaRPr>
          </a:p>
        </p:txBody>
      </p:sp>
      <p:pic>
        <p:nvPicPr>
          <p:cNvPr id="11" name="Image 10">
            <a:extLst>
              <a:ext uri="{FF2B5EF4-FFF2-40B4-BE49-F238E27FC236}">
                <a16:creationId xmlns:a16="http://schemas.microsoft.com/office/drawing/2014/main" id="{D6E4A1A7-66D1-4BA7-816D-D7A42D4142D8}"/>
              </a:ext>
            </a:extLst>
          </p:cNvPr>
          <p:cNvPicPr>
            <a:picLocks noChangeAspect="1"/>
          </p:cNvPicPr>
          <p:nvPr/>
        </p:nvPicPr>
        <p:blipFill>
          <a:blip r:embed="rId3"/>
          <a:stretch>
            <a:fillRect/>
          </a:stretch>
        </p:blipFill>
        <p:spPr>
          <a:xfrm>
            <a:off x="2069706" y="3136858"/>
            <a:ext cx="5004588" cy="3533000"/>
          </a:xfrm>
          <a:prstGeom prst="rect">
            <a:avLst/>
          </a:prstGeom>
        </p:spPr>
      </p:pic>
      <p:sp>
        <p:nvSpPr>
          <p:cNvPr id="12" name="ZoneTexte 11">
            <a:extLst>
              <a:ext uri="{FF2B5EF4-FFF2-40B4-BE49-F238E27FC236}">
                <a16:creationId xmlns:a16="http://schemas.microsoft.com/office/drawing/2014/main" id="{7A8DB284-7A8F-4EBB-BBFB-579B4341038E}"/>
              </a:ext>
            </a:extLst>
          </p:cNvPr>
          <p:cNvSpPr txBox="1"/>
          <p:nvPr/>
        </p:nvSpPr>
        <p:spPr>
          <a:xfrm>
            <a:off x="5539129" y="6544510"/>
            <a:ext cx="1943161" cy="246221"/>
          </a:xfrm>
          <a:prstGeom prst="rect">
            <a:avLst/>
          </a:prstGeom>
          <a:noFill/>
        </p:spPr>
        <p:txBody>
          <a:bodyPr wrap="none" rtlCol="0">
            <a:spAutoFit/>
          </a:bodyPr>
          <a:lstStyle/>
          <a:p>
            <a:r>
              <a:rPr lang="en-GB" sz="1000" dirty="0">
                <a:latin typeface="Verdana" panose="020B0604030504040204" pitchFamily="34" charset="0"/>
                <a:ea typeface="Verdana" panose="020B0604030504040204" pitchFamily="34" charset="0"/>
              </a:rPr>
              <a:t>Bannard &amp; Matthews, 2008</a:t>
            </a:r>
          </a:p>
        </p:txBody>
      </p:sp>
    </p:spTree>
    <p:extLst>
      <p:ext uri="{BB962C8B-B14F-4D97-AF65-F5344CB8AC3E}">
        <p14:creationId xmlns:p14="http://schemas.microsoft.com/office/powerpoint/2010/main" val="20490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8827254-7A84-48C1-B158-ED336ACB787B}"/>
              </a:ext>
            </a:extLst>
          </p:cNvPr>
          <p:cNvSpPr txBox="1"/>
          <p:nvPr/>
        </p:nvSpPr>
        <p:spPr>
          <a:xfrm>
            <a:off x="76800" y="117770"/>
            <a:ext cx="8689771" cy="6694140"/>
          </a:xfrm>
          <a:prstGeom prst="rect">
            <a:avLst/>
          </a:prstGeom>
          <a:noFill/>
        </p:spPr>
        <p:txBody>
          <a:bodyPr wrap="square" rtlCol="0">
            <a:spAutoFit/>
          </a:bodyPr>
          <a:lstStyle/>
          <a:p>
            <a:pPr marL="304800" indent="-304800">
              <a:lnSpc>
                <a:spcPct val="150000"/>
              </a:lnSpc>
            </a:pPr>
            <a:r>
              <a:rPr lang="en-US" sz="1300" b="1" dirty="0">
                <a:effectLst/>
                <a:latin typeface="Verdana" panose="020B0604030504040204" pitchFamily="34" charset="0"/>
                <a:ea typeface="Verdana" panose="020B0604030504040204" pitchFamily="34" charset="0"/>
              </a:rPr>
              <a:t>2008 - 2011</a:t>
            </a:r>
          </a:p>
          <a:p>
            <a:pPr marL="304800" indent="-304800"/>
            <a:r>
              <a:rPr lang="en-US" sz="1300" dirty="0">
                <a:effectLst/>
                <a:latin typeface="Verdana" panose="020B0604030504040204" pitchFamily="34" charset="0"/>
                <a:ea typeface="Verdana" panose="020B0604030504040204" pitchFamily="34" charset="0"/>
              </a:rPr>
              <a:t>Bannard, C., &amp; Matthews, D. (2008). Stored Word Sequences in Language Learning of Four-Word Combinations. </a:t>
            </a:r>
            <a:r>
              <a:rPr lang="fr-FR" sz="1300" i="1" dirty="0" err="1">
                <a:effectLst/>
                <a:latin typeface="Verdana" panose="020B0604030504040204" pitchFamily="34" charset="0"/>
                <a:ea typeface="Verdana" panose="020B0604030504040204" pitchFamily="34" charset="0"/>
              </a:rPr>
              <a:t>Psychological</a:t>
            </a:r>
            <a:r>
              <a:rPr lang="fr-FR" sz="1300" i="1" dirty="0">
                <a:effectLst/>
                <a:latin typeface="Verdana" panose="020B0604030504040204" pitchFamily="34" charset="0"/>
                <a:ea typeface="Verdana" panose="020B0604030504040204" pitchFamily="34" charset="0"/>
              </a:rPr>
              <a:t> Science</a:t>
            </a:r>
            <a:endParaRPr lang="en-US" sz="1300" dirty="0">
              <a:effectLst/>
              <a:latin typeface="Verdana" panose="020B0604030504040204" pitchFamily="34" charset="0"/>
              <a:ea typeface="Verdana" panose="020B0604030504040204" pitchFamily="34" charset="0"/>
            </a:endParaRPr>
          </a:p>
          <a:p>
            <a:pPr marL="304800" indent="-304800"/>
            <a:r>
              <a:rPr lang="en-US" sz="1300" dirty="0" err="1">
                <a:effectLst/>
                <a:latin typeface="Verdana" panose="020B0604030504040204" pitchFamily="34" charset="0"/>
                <a:ea typeface="Verdana" panose="020B0604030504040204" pitchFamily="34" charset="0"/>
              </a:rPr>
              <a:t>Arnon</a:t>
            </a:r>
            <a:r>
              <a:rPr lang="en-US" sz="1300" dirty="0">
                <a:effectLst/>
                <a:latin typeface="Verdana" panose="020B0604030504040204" pitchFamily="34" charset="0"/>
                <a:ea typeface="Verdana" panose="020B0604030504040204" pitchFamily="34" charset="0"/>
              </a:rPr>
              <a:t>, I., &amp; Snider, N. (2010). More than words: Frequency effects for multi-word phrases. </a:t>
            </a:r>
            <a:r>
              <a:rPr lang="en-US" sz="1300" i="1" dirty="0">
                <a:effectLst/>
                <a:latin typeface="Verdana" panose="020B0604030504040204" pitchFamily="34" charset="0"/>
                <a:ea typeface="Verdana" panose="020B0604030504040204" pitchFamily="34" charset="0"/>
              </a:rPr>
              <a:t>Journal of Memory and Language</a:t>
            </a:r>
          </a:p>
          <a:p>
            <a:pPr marL="304800" indent="-304800"/>
            <a:r>
              <a:rPr lang="en-US" sz="1300" dirty="0" err="1">
                <a:effectLst/>
                <a:latin typeface="Verdana" panose="020B0604030504040204" pitchFamily="34" charset="0"/>
                <a:ea typeface="Verdana" panose="020B0604030504040204" pitchFamily="34" charset="0"/>
              </a:rPr>
              <a:t>Siyanova-Chanturia</a:t>
            </a:r>
            <a:r>
              <a:rPr lang="en-US" sz="1300" dirty="0">
                <a:effectLst/>
                <a:latin typeface="Verdana" panose="020B0604030504040204" pitchFamily="34" charset="0"/>
                <a:ea typeface="Verdana" panose="020B0604030504040204" pitchFamily="34" charset="0"/>
              </a:rPr>
              <a:t>, A., Conklin, K., &amp; Schmitt, N. (2011). Adding more fuel to the fire: An eye-tracking study of idiom processing by native and non-native speakers. </a:t>
            </a:r>
            <a:r>
              <a:rPr lang="en-US" sz="1300" i="1" dirty="0">
                <a:effectLst/>
                <a:latin typeface="Verdana" panose="020B0604030504040204" pitchFamily="34" charset="0"/>
                <a:ea typeface="Verdana" panose="020B0604030504040204" pitchFamily="34" charset="0"/>
              </a:rPr>
              <a:t>Second Language Research</a:t>
            </a:r>
          </a:p>
          <a:p>
            <a:pPr marL="304800" indent="-304800"/>
            <a:r>
              <a:rPr lang="en-US" sz="1300" dirty="0" err="1">
                <a:effectLst/>
                <a:latin typeface="Verdana" panose="020B0604030504040204" pitchFamily="34" charset="0"/>
                <a:ea typeface="Verdana" panose="020B0604030504040204" pitchFamily="34" charset="0"/>
              </a:rPr>
              <a:t>Siyanova-Chanturia</a:t>
            </a:r>
            <a:r>
              <a:rPr lang="en-US" sz="1300" dirty="0">
                <a:effectLst/>
                <a:latin typeface="Verdana" panose="020B0604030504040204" pitchFamily="34" charset="0"/>
                <a:ea typeface="Verdana" panose="020B0604030504040204" pitchFamily="34" charset="0"/>
              </a:rPr>
              <a:t>, A., Conklin, K., &amp; van </a:t>
            </a:r>
            <a:r>
              <a:rPr lang="en-US" sz="1300" dirty="0" err="1">
                <a:effectLst/>
                <a:latin typeface="Verdana" panose="020B0604030504040204" pitchFamily="34" charset="0"/>
                <a:ea typeface="Verdana" panose="020B0604030504040204" pitchFamily="34" charset="0"/>
              </a:rPr>
              <a:t>Heuven</a:t>
            </a:r>
            <a:r>
              <a:rPr lang="en-US" sz="1300" dirty="0">
                <a:effectLst/>
                <a:latin typeface="Verdana" panose="020B0604030504040204" pitchFamily="34" charset="0"/>
                <a:ea typeface="Verdana" panose="020B0604030504040204" pitchFamily="34" charset="0"/>
              </a:rPr>
              <a:t>, W. J. B. (2011). Seeing a Phrase “ Time and Again” Matters: The Role of Phrasal Frequency in the Processing of Multiword Sequences. </a:t>
            </a:r>
            <a:r>
              <a:rPr lang="en-US" sz="1300" i="1" dirty="0">
                <a:effectLst/>
                <a:latin typeface="Verdana" panose="020B0604030504040204" pitchFamily="34" charset="0"/>
                <a:ea typeface="Verdana" panose="020B0604030504040204" pitchFamily="34" charset="0"/>
              </a:rPr>
              <a:t>Journal of Experimental Psychology: Learning Memory and Cognition</a:t>
            </a:r>
          </a:p>
          <a:p>
            <a:pPr marL="304800" indent="-304800">
              <a:lnSpc>
                <a:spcPct val="150000"/>
              </a:lnSpc>
            </a:pPr>
            <a:r>
              <a:rPr lang="en-US" sz="1300" b="1" i="1" dirty="0">
                <a:latin typeface="Verdana" panose="020B0604030504040204" pitchFamily="34" charset="0"/>
                <a:ea typeface="Verdana" panose="020B0604030504040204" pitchFamily="34" charset="0"/>
              </a:rPr>
              <a:t>2013</a:t>
            </a:r>
          </a:p>
          <a:p>
            <a:pPr marL="304800" indent="-304800"/>
            <a:r>
              <a:rPr lang="en-US" sz="1300" i="1" dirty="0" err="1">
                <a:effectLst/>
                <a:latin typeface="Verdana" panose="020B0604030504040204" pitchFamily="34" charset="0"/>
                <a:ea typeface="Verdana" panose="020B0604030504040204" pitchFamily="34" charset="0"/>
              </a:rPr>
              <a:t>Arnon</a:t>
            </a:r>
            <a:r>
              <a:rPr lang="en-US" sz="1300" i="1" dirty="0">
                <a:effectLst/>
                <a:latin typeface="Verdana" panose="020B0604030504040204" pitchFamily="34" charset="0"/>
                <a:ea typeface="Verdana" panose="020B0604030504040204" pitchFamily="34" charset="0"/>
              </a:rPr>
              <a:t>, I., &amp; </a:t>
            </a:r>
            <a:r>
              <a:rPr lang="en-US" sz="1300" i="1" dirty="0" err="1">
                <a:effectLst/>
                <a:latin typeface="Verdana" panose="020B0604030504040204" pitchFamily="34" charset="0"/>
                <a:ea typeface="Verdana" panose="020B0604030504040204" pitchFamily="34" charset="0"/>
              </a:rPr>
              <a:t>Priva</a:t>
            </a:r>
            <a:r>
              <a:rPr lang="en-US" sz="1300" i="1" dirty="0">
                <a:effectLst/>
                <a:latin typeface="Verdana" panose="020B0604030504040204" pitchFamily="34" charset="0"/>
                <a:ea typeface="Verdana" panose="020B0604030504040204" pitchFamily="34" charset="0"/>
              </a:rPr>
              <a:t>, U. C. (2013). More than Words : The Effect of Multi-word Frequency and Constituency on Phonetic Duration. Language and Speech</a:t>
            </a:r>
          </a:p>
          <a:p>
            <a:pPr marL="304800" indent="-304800"/>
            <a:r>
              <a:rPr lang="en-US" sz="1300" dirty="0" err="1">
                <a:effectLst/>
                <a:latin typeface="Verdana" panose="020B0604030504040204" pitchFamily="34" charset="0"/>
                <a:ea typeface="Verdana" panose="020B0604030504040204" pitchFamily="34" charset="0"/>
              </a:rPr>
              <a:t>Siyanova-Chanturia</a:t>
            </a:r>
            <a:r>
              <a:rPr lang="en-US" sz="1300" dirty="0">
                <a:effectLst/>
                <a:latin typeface="Verdana" panose="020B0604030504040204" pitchFamily="34" charset="0"/>
                <a:ea typeface="Verdana" panose="020B0604030504040204" pitchFamily="34" charset="0"/>
              </a:rPr>
              <a:t>, A. (2013). Eye-tracking and ERPs in multi-word expression research: A state-of-the-art review of the method and findings. </a:t>
            </a:r>
            <a:r>
              <a:rPr lang="en-US" sz="1300" i="1" dirty="0">
                <a:effectLst/>
                <a:latin typeface="Verdana" panose="020B0604030504040204" pitchFamily="34" charset="0"/>
                <a:ea typeface="Verdana" panose="020B0604030504040204" pitchFamily="34" charset="0"/>
              </a:rPr>
              <a:t>The Mental Lexicon</a:t>
            </a:r>
          </a:p>
          <a:p>
            <a:pPr marL="304800" indent="-304800">
              <a:lnSpc>
                <a:spcPct val="150000"/>
              </a:lnSpc>
            </a:pPr>
            <a:r>
              <a:rPr lang="en-US" sz="1300" b="1" dirty="0">
                <a:effectLst/>
                <a:latin typeface="Verdana" panose="020B0604030504040204" pitchFamily="34" charset="0"/>
                <a:ea typeface="Verdana" panose="020B0604030504040204" pitchFamily="34" charset="0"/>
              </a:rPr>
              <a:t>2017</a:t>
            </a:r>
          </a:p>
          <a:p>
            <a:pPr marL="304800" indent="-304800"/>
            <a:r>
              <a:rPr lang="en-US" sz="1300" dirty="0" err="1">
                <a:effectLst/>
                <a:latin typeface="Verdana" panose="020B0604030504040204" pitchFamily="34" charset="0"/>
                <a:ea typeface="Verdana" panose="020B0604030504040204" pitchFamily="34" charset="0"/>
              </a:rPr>
              <a:t>Arnon</a:t>
            </a:r>
            <a:r>
              <a:rPr lang="en-US" sz="1300" dirty="0">
                <a:effectLst/>
                <a:latin typeface="Verdana" panose="020B0604030504040204" pitchFamily="34" charset="0"/>
                <a:ea typeface="Verdana" panose="020B0604030504040204" pitchFamily="34" charset="0"/>
              </a:rPr>
              <a:t>, I., &amp; Christiansen, M. H. (2017). The Role of Multiword Building Blocks in Explaining L1–L2 Differences. </a:t>
            </a:r>
            <a:r>
              <a:rPr lang="en-US" sz="1300" i="1" dirty="0">
                <a:effectLst/>
                <a:latin typeface="Verdana" panose="020B0604030504040204" pitchFamily="34" charset="0"/>
                <a:ea typeface="Verdana" panose="020B0604030504040204" pitchFamily="34" charset="0"/>
              </a:rPr>
              <a:t>Topics in Cognitive Science</a:t>
            </a:r>
            <a:endParaRPr lang="fr-FR" sz="1300" dirty="0">
              <a:effectLst/>
              <a:latin typeface="Verdana" panose="020B0604030504040204" pitchFamily="34" charset="0"/>
              <a:ea typeface="Verdana" panose="020B0604030504040204" pitchFamily="34" charset="0"/>
            </a:endParaRPr>
          </a:p>
          <a:p>
            <a:pPr marL="304800" indent="-304800"/>
            <a:r>
              <a:rPr lang="en-US" sz="1300" dirty="0" err="1">
                <a:effectLst/>
                <a:latin typeface="Verdana" panose="020B0604030504040204" pitchFamily="34" charset="0"/>
                <a:ea typeface="Verdana" panose="020B0604030504040204" pitchFamily="34" charset="0"/>
              </a:rPr>
              <a:t>Arnon</a:t>
            </a:r>
            <a:r>
              <a:rPr lang="en-US" sz="1300" dirty="0">
                <a:effectLst/>
                <a:latin typeface="Verdana" panose="020B0604030504040204" pitchFamily="34" charset="0"/>
                <a:ea typeface="Verdana" panose="020B0604030504040204" pitchFamily="34" charset="0"/>
              </a:rPr>
              <a:t>, I., McCauley, S. M., &amp; Christiansen, M. H. (2017). Digging up the building blocks of language: Age-of-acquisition effects for multiword phrases. </a:t>
            </a:r>
            <a:r>
              <a:rPr lang="en-US" sz="1300" i="1" dirty="0">
                <a:effectLst/>
                <a:latin typeface="Verdana" panose="020B0604030504040204" pitchFamily="34" charset="0"/>
                <a:ea typeface="Verdana" panose="020B0604030504040204" pitchFamily="34" charset="0"/>
              </a:rPr>
              <a:t>Journal of Memory and Language</a:t>
            </a:r>
            <a:endParaRPr lang="en-US" sz="1300" i="1" dirty="0">
              <a:latin typeface="Verdana" panose="020B0604030504040204" pitchFamily="34" charset="0"/>
              <a:ea typeface="Verdana" panose="020B0604030504040204" pitchFamily="34" charset="0"/>
            </a:endParaRPr>
          </a:p>
          <a:p>
            <a:pPr marL="304800" indent="-304800"/>
            <a:r>
              <a:rPr lang="en-US" sz="1300" dirty="0">
                <a:effectLst/>
                <a:latin typeface="Verdana" panose="020B0604030504040204" pitchFamily="34" charset="0"/>
                <a:ea typeface="Verdana" panose="020B0604030504040204" pitchFamily="34" charset="0"/>
              </a:rPr>
              <a:t>Christiansen, M. H., &amp; </a:t>
            </a:r>
            <a:r>
              <a:rPr lang="en-US" sz="1300" dirty="0" err="1">
                <a:effectLst/>
                <a:latin typeface="Verdana" panose="020B0604030504040204" pitchFamily="34" charset="0"/>
                <a:ea typeface="Verdana" panose="020B0604030504040204" pitchFamily="34" charset="0"/>
              </a:rPr>
              <a:t>Arnon</a:t>
            </a:r>
            <a:r>
              <a:rPr lang="en-US" sz="1300" dirty="0">
                <a:effectLst/>
                <a:latin typeface="Verdana" panose="020B0604030504040204" pitchFamily="34" charset="0"/>
                <a:ea typeface="Verdana" panose="020B0604030504040204" pitchFamily="34" charset="0"/>
              </a:rPr>
              <a:t>, I. (2017). More Than Words: The Role of Multiword Sequences in Language Learning and Use. </a:t>
            </a:r>
            <a:r>
              <a:rPr lang="en-US" sz="1300" i="1" dirty="0">
                <a:effectLst/>
                <a:latin typeface="Verdana" panose="020B0604030504040204" pitchFamily="34" charset="0"/>
                <a:ea typeface="Verdana" panose="020B0604030504040204" pitchFamily="34" charset="0"/>
              </a:rPr>
              <a:t>Topics in Cognitive Science</a:t>
            </a:r>
          </a:p>
          <a:p>
            <a:pPr marL="304800" indent="-304800"/>
            <a:r>
              <a:rPr lang="en-US" sz="1300" dirty="0">
                <a:effectLst/>
                <a:latin typeface="Verdana" panose="020B0604030504040204" pitchFamily="34" charset="0"/>
                <a:ea typeface="Verdana" panose="020B0604030504040204" pitchFamily="34" charset="0"/>
              </a:rPr>
              <a:t>McCauley, S. M., &amp; Christiansen, M. H. (2017). Computational Investigations of Multiword Chunks in Language Learning. </a:t>
            </a:r>
            <a:r>
              <a:rPr lang="en-US" sz="1300" i="1" dirty="0">
                <a:effectLst/>
                <a:latin typeface="Verdana" panose="020B0604030504040204" pitchFamily="34" charset="0"/>
                <a:ea typeface="Verdana" panose="020B0604030504040204" pitchFamily="34" charset="0"/>
              </a:rPr>
              <a:t>Topics in Cognitive Science</a:t>
            </a:r>
          </a:p>
          <a:p>
            <a:pPr marL="304800" indent="-304800"/>
            <a:r>
              <a:rPr lang="en-US" sz="1300" dirty="0" err="1">
                <a:effectLst/>
                <a:latin typeface="Verdana" panose="020B0604030504040204" pitchFamily="34" charset="0"/>
                <a:ea typeface="Verdana" panose="020B0604030504040204" pitchFamily="34" charset="0"/>
              </a:rPr>
              <a:t>Siyanova-Chanturia</a:t>
            </a:r>
            <a:r>
              <a:rPr lang="en-US" sz="1300" dirty="0">
                <a:effectLst/>
                <a:latin typeface="Verdana" panose="020B0604030504040204" pitchFamily="34" charset="0"/>
                <a:ea typeface="Verdana" panose="020B0604030504040204" pitchFamily="34" charset="0"/>
              </a:rPr>
              <a:t>, A., Conklin, K., Ca, S., </a:t>
            </a:r>
            <a:r>
              <a:rPr lang="en-US" sz="1300" dirty="0" err="1">
                <a:effectLst/>
                <a:latin typeface="Verdana" panose="020B0604030504040204" pitchFamily="34" charset="0"/>
                <a:ea typeface="Verdana" panose="020B0604030504040204" pitchFamily="34" charset="0"/>
              </a:rPr>
              <a:t>Kaan</a:t>
            </a:r>
            <a:r>
              <a:rPr lang="en-US" sz="1300" dirty="0">
                <a:effectLst/>
                <a:latin typeface="Verdana" panose="020B0604030504040204" pitchFamily="34" charset="0"/>
                <a:ea typeface="Verdana" panose="020B0604030504040204" pitchFamily="34" charset="0"/>
              </a:rPr>
              <a:t>, E., &amp; </a:t>
            </a:r>
            <a:r>
              <a:rPr lang="en-US" sz="1300" dirty="0" err="1">
                <a:effectLst/>
                <a:latin typeface="Verdana" panose="020B0604030504040204" pitchFamily="34" charset="0"/>
                <a:ea typeface="Verdana" panose="020B0604030504040204" pitchFamily="34" charset="0"/>
              </a:rPr>
              <a:t>Heuven</a:t>
            </a:r>
            <a:r>
              <a:rPr lang="en-US" sz="1300" dirty="0">
                <a:effectLst/>
                <a:latin typeface="Verdana" panose="020B0604030504040204" pitchFamily="34" charset="0"/>
                <a:ea typeface="Verdana" panose="020B0604030504040204" pitchFamily="34" charset="0"/>
              </a:rPr>
              <a:t>, W. J. B. Van. (2017). Representation and processing of multi-word expressions in the brain. </a:t>
            </a:r>
            <a:r>
              <a:rPr lang="en-US" sz="1300" i="1" dirty="0">
                <a:effectLst/>
                <a:latin typeface="Verdana" panose="020B0604030504040204" pitchFamily="34" charset="0"/>
                <a:ea typeface="Verdana" panose="020B0604030504040204" pitchFamily="34" charset="0"/>
              </a:rPr>
              <a:t>Brain and Language</a:t>
            </a:r>
            <a:endParaRPr lang="en-US" sz="1300" dirty="0">
              <a:effectLst/>
              <a:latin typeface="Verdana" panose="020B0604030504040204" pitchFamily="34" charset="0"/>
              <a:ea typeface="Verdana" panose="020B0604030504040204" pitchFamily="34" charset="0"/>
            </a:endParaRPr>
          </a:p>
          <a:p>
            <a:pPr marL="304800" indent="-304800">
              <a:lnSpc>
                <a:spcPct val="150000"/>
              </a:lnSpc>
            </a:pPr>
            <a:r>
              <a:rPr lang="en-US" sz="1300" b="1" dirty="0">
                <a:effectLst/>
                <a:latin typeface="Verdana" panose="020B0604030504040204" pitchFamily="34" charset="0"/>
                <a:ea typeface="Verdana" panose="020B0604030504040204" pitchFamily="34" charset="0"/>
              </a:rPr>
              <a:t>2020</a:t>
            </a:r>
          </a:p>
          <a:p>
            <a:pPr marL="304800" indent="-304800"/>
            <a:r>
              <a:rPr lang="en-US" sz="1300" dirty="0" err="1">
                <a:effectLst/>
                <a:latin typeface="Verdana" panose="020B0604030504040204" pitchFamily="34" charset="0"/>
                <a:ea typeface="Verdana" panose="020B0604030504040204" pitchFamily="34" charset="0"/>
              </a:rPr>
              <a:t>Jolsvai</a:t>
            </a:r>
            <a:r>
              <a:rPr lang="en-US" sz="1300" dirty="0">
                <a:effectLst/>
                <a:latin typeface="Verdana" panose="020B0604030504040204" pitchFamily="34" charset="0"/>
                <a:ea typeface="Verdana" panose="020B0604030504040204" pitchFamily="34" charset="0"/>
              </a:rPr>
              <a:t>, H., McCauley, S. M., &amp; Christiansen, M. H. (2020). Meaningfulness Beats Frequency in Multiword Chunk Processing. </a:t>
            </a:r>
            <a:r>
              <a:rPr lang="en-US" sz="1300" i="1" dirty="0">
                <a:effectLst/>
                <a:latin typeface="Verdana" panose="020B0604030504040204" pitchFamily="34" charset="0"/>
                <a:ea typeface="Verdana" panose="020B0604030504040204" pitchFamily="34" charset="0"/>
              </a:rPr>
              <a:t>Cognitive Science</a:t>
            </a:r>
          </a:p>
          <a:p>
            <a:pPr marL="304800" indent="-304800"/>
            <a:r>
              <a:rPr lang="en-US" sz="1300" dirty="0" err="1">
                <a:effectLst/>
                <a:latin typeface="Verdana" panose="020B0604030504040204" pitchFamily="34" charset="0"/>
                <a:ea typeface="Verdana" panose="020B0604030504040204" pitchFamily="34" charset="0"/>
              </a:rPr>
              <a:t>Skarabela</a:t>
            </a:r>
            <a:r>
              <a:rPr lang="en-US" sz="1300" dirty="0">
                <a:effectLst/>
                <a:latin typeface="Verdana" panose="020B0604030504040204" pitchFamily="34" charset="0"/>
                <a:ea typeface="Verdana" panose="020B0604030504040204" pitchFamily="34" charset="0"/>
              </a:rPr>
              <a:t>, B., Ota, M., O’Connor, R., &amp; </a:t>
            </a:r>
            <a:r>
              <a:rPr lang="en-US" sz="1300" dirty="0" err="1">
                <a:effectLst/>
                <a:latin typeface="Verdana" panose="020B0604030504040204" pitchFamily="34" charset="0"/>
                <a:ea typeface="Verdana" panose="020B0604030504040204" pitchFamily="34" charset="0"/>
              </a:rPr>
              <a:t>Arnon</a:t>
            </a:r>
            <a:r>
              <a:rPr lang="en-US" sz="1300" dirty="0">
                <a:effectLst/>
                <a:latin typeface="Verdana" panose="020B0604030504040204" pitchFamily="34" charset="0"/>
                <a:ea typeface="Verdana" panose="020B0604030504040204" pitchFamily="34" charset="0"/>
              </a:rPr>
              <a:t>, I. (2021). ‘Clap your hands’ or ‘take your hands’? One-year-olds distinguish between frequent and infrequent multiword phrases. </a:t>
            </a:r>
            <a:r>
              <a:rPr lang="en-US" sz="1300" i="1" dirty="0">
                <a:effectLst/>
                <a:latin typeface="Verdana" panose="020B0604030504040204" pitchFamily="34" charset="0"/>
                <a:ea typeface="Verdana" panose="020B0604030504040204" pitchFamily="34" charset="0"/>
              </a:rPr>
              <a:t>Cognition</a:t>
            </a:r>
            <a:endParaRPr lang="fr-FR" sz="1300" dirty="0">
              <a:effectLst/>
              <a:latin typeface="Verdana" panose="020B0604030504040204" pitchFamily="34" charset="0"/>
              <a:ea typeface="Verdana" panose="020B0604030504040204" pitchFamily="34" charset="0"/>
            </a:endParaRPr>
          </a:p>
        </p:txBody>
      </p:sp>
      <p:sp>
        <p:nvSpPr>
          <p:cNvPr id="21" name="Espace réservé du numéro de diapositive 1">
            <a:extLst>
              <a:ext uri="{FF2B5EF4-FFF2-40B4-BE49-F238E27FC236}">
                <a16:creationId xmlns:a16="http://schemas.microsoft.com/office/drawing/2014/main" id="{86DE02D6-2872-4025-8997-D88D2C18706F}"/>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7</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4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500"/>
                                        <p:tgtEl>
                                          <p:spTgt spid="5">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fade">
                                      <p:cBhvr>
                                        <p:cTn id="50" dur="500"/>
                                        <p:tgtEl>
                                          <p:spTgt spid="5">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animEffect transition="in" filter="fade">
                                      <p:cBhvr>
                                        <p:cTn id="55" dur="500"/>
                                        <p:tgtEl>
                                          <p:spTgt spid="5">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xEl>
                                              <p:pRg st="15" end="15"/>
                                            </p:txEl>
                                          </p:spTgt>
                                        </p:tgtEl>
                                        <p:attrNameLst>
                                          <p:attrName>style.visibility</p:attrName>
                                        </p:attrNameLst>
                                      </p:cBhvr>
                                      <p:to>
                                        <p:strVal val="visible"/>
                                      </p:to>
                                    </p:set>
                                    <p:animEffect transition="in" filter="fade">
                                      <p:cBhvr>
                                        <p:cTn id="58" dur="500"/>
                                        <p:tgtEl>
                                          <p:spTgt spid="5">
                                            <p:txEl>
                                              <p:pRg st="15" end="1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16" end="16"/>
                                            </p:txEl>
                                          </p:spTgt>
                                        </p:tgtEl>
                                        <p:attrNameLst>
                                          <p:attrName>style.visibility</p:attrName>
                                        </p:attrNameLst>
                                      </p:cBhvr>
                                      <p:to>
                                        <p:strVal val="visible"/>
                                      </p:to>
                                    </p:set>
                                    <p:animEffect transition="in" filter="fade">
                                      <p:cBhvr>
                                        <p:cTn id="61"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CA9B6-EF33-4835-87A5-C7D319FC274A}"/>
              </a:ext>
            </a:extLst>
          </p:cNvPr>
          <p:cNvSpPr>
            <a:spLocks noGrp="1"/>
          </p:cNvSpPr>
          <p:nvPr>
            <p:ph type="title"/>
          </p:nvPr>
        </p:nvSpPr>
        <p:spPr>
          <a:xfrm>
            <a:off x="457200" y="547200"/>
            <a:ext cx="8229600" cy="1066800"/>
          </a:xfrm>
        </p:spPr>
        <p:txBody>
          <a:bodyPr>
            <a:normAutofit/>
          </a:bodyPr>
          <a:lstStyle/>
          <a:p>
            <a:pPr algn="ctr"/>
            <a:r>
              <a:rPr lang="en-GB" sz="3500" dirty="0"/>
              <a:t>Research Questions</a:t>
            </a:r>
          </a:p>
        </p:txBody>
      </p:sp>
      <p:sp>
        <p:nvSpPr>
          <p:cNvPr id="3" name="Espace réservé du contenu 2">
            <a:extLst>
              <a:ext uri="{FF2B5EF4-FFF2-40B4-BE49-F238E27FC236}">
                <a16:creationId xmlns:a16="http://schemas.microsoft.com/office/drawing/2014/main" id="{90431DA3-E114-4C9E-911B-CF20A2B96661}"/>
              </a:ext>
            </a:extLst>
          </p:cNvPr>
          <p:cNvSpPr>
            <a:spLocks noGrp="1"/>
          </p:cNvSpPr>
          <p:nvPr>
            <p:ph idx="1"/>
          </p:nvPr>
        </p:nvSpPr>
        <p:spPr>
          <a:xfrm>
            <a:off x="457200" y="1461600"/>
            <a:ext cx="8102906" cy="5381167"/>
          </a:xfrm>
        </p:spPr>
        <p:txBody>
          <a:bodyPr>
            <a:normAutofit/>
          </a:bodyPr>
          <a:lstStyle/>
          <a:p>
            <a:pPr marL="411480" lvl="1" indent="0" algn="just">
              <a:lnSpc>
                <a:spcPct val="160000"/>
              </a:lnSpc>
              <a:buClr>
                <a:schemeClr val="accent3"/>
              </a:buClr>
              <a:buNone/>
            </a:pPr>
            <a:endParaRPr lang="fr-FR" sz="1800" dirty="0">
              <a:solidFill>
                <a:schemeClr val="tx1">
                  <a:lumMod val="75000"/>
                  <a:lumOff val="25000"/>
                </a:schemeClr>
              </a:solidFill>
            </a:endParaRPr>
          </a:p>
          <a:p>
            <a:pPr marL="411480" lvl="1" indent="0" algn="just">
              <a:lnSpc>
                <a:spcPct val="160000"/>
              </a:lnSpc>
              <a:buClr>
                <a:schemeClr val="accent3"/>
              </a:buClr>
              <a:buNone/>
            </a:pPr>
            <a:endParaRPr lang="fr-FR" sz="1800" dirty="0">
              <a:solidFill>
                <a:schemeClr val="tx1">
                  <a:lumMod val="75000"/>
                  <a:lumOff val="25000"/>
                </a:schemeClr>
              </a:solidFill>
            </a:endParaRPr>
          </a:p>
          <a:p>
            <a:pPr marL="925830" lvl="1" indent="-514350" algn="just">
              <a:lnSpc>
                <a:spcPct val="160000"/>
              </a:lnSpc>
              <a:buClr>
                <a:schemeClr val="accent3"/>
              </a:buClr>
              <a:buFont typeface="+mj-lt"/>
              <a:buAutoNum type="arabicPeriod"/>
            </a:pPr>
            <a:r>
              <a:rPr lang="en-GB" sz="1700" dirty="0">
                <a:solidFill>
                  <a:schemeClr val="tx1">
                    <a:lumMod val="75000"/>
                    <a:lumOff val="25000"/>
                  </a:schemeClr>
                </a:solidFill>
                <a:latin typeface="Verdana" panose="020B0604030504040204" pitchFamily="34" charset="0"/>
                <a:ea typeface="Verdana" panose="020B0604030504040204" pitchFamily="34" charset="0"/>
              </a:rPr>
              <a:t>How many words can be put together in </a:t>
            </a:r>
            <a:r>
              <a:rPr lang="en-GB" sz="1700" b="1" dirty="0">
                <a:solidFill>
                  <a:schemeClr val="tx1">
                    <a:lumMod val="75000"/>
                    <a:lumOff val="25000"/>
                  </a:schemeClr>
                </a:solidFill>
                <a:latin typeface="Verdana" panose="020B0604030504040204" pitchFamily="34" charset="0"/>
                <a:ea typeface="Verdana" panose="020B0604030504040204" pitchFamily="34" charset="0"/>
              </a:rPr>
              <a:t>one chunk</a:t>
            </a:r>
            <a:r>
              <a:rPr lang="en-GB" sz="1700" dirty="0">
                <a:solidFill>
                  <a:schemeClr val="tx1">
                    <a:lumMod val="75000"/>
                    <a:lumOff val="25000"/>
                  </a:schemeClr>
                </a:solidFill>
                <a:latin typeface="Verdana" panose="020B0604030504040204" pitchFamily="34" charset="0"/>
                <a:ea typeface="Verdana" panose="020B0604030504040204" pitchFamily="34" charset="0"/>
              </a:rPr>
              <a:t>? </a:t>
            </a:r>
            <a:r>
              <a:rPr lang="fr-FR" sz="1700" dirty="0">
                <a:solidFill>
                  <a:schemeClr val="tx1">
                    <a:lumMod val="75000"/>
                    <a:lumOff val="25000"/>
                  </a:schemeClr>
                </a:solidFill>
                <a:latin typeface="Verdana" panose="020B0604030504040204" pitchFamily="34" charset="0"/>
                <a:ea typeface="Verdana" panose="020B0604030504040204" pitchFamily="34" charset="0"/>
              </a:rPr>
              <a:t> </a:t>
            </a:r>
          </a:p>
          <a:p>
            <a:pPr marL="925830" lvl="1" indent="-514350">
              <a:lnSpc>
                <a:spcPct val="160000"/>
              </a:lnSpc>
              <a:buFont typeface="+mj-lt"/>
              <a:buAutoNum type="arabicPeriod"/>
            </a:pPr>
            <a:endParaRPr lang="fr-FR" sz="1800" dirty="0">
              <a:solidFill>
                <a:schemeClr val="tx1">
                  <a:lumMod val="75000"/>
                  <a:lumOff val="25000"/>
                </a:schemeClr>
              </a:solidFill>
              <a:latin typeface="Verdana" panose="020B0604030504040204" pitchFamily="34" charset="0"/>
              <a:ea typeface="Verdana" panose="020B0604030504040204" pitchFamily="34" charset="0"/>
            </a:endParaRPr>
          </a:p>
          <a:p>
            <a:pPr marL="704088" lvl="2" indent="0">
              <a:lnSpc>
                <a:spcPct val="160000"/>
              </a:lnSpc>
              <a:buNone/>
            </a:pPr>
            <a:endParaRPr lang="fr-FR" sz="1800" dirty="0">
              <a:solidFill>
                <a:schemeClr val="tx1">
                  <a:lumMod val="75000"/>
                  <a:lumOff val="25000"/>
                </a:schemeClr>
              </a:solidFill>
            </a:endParaRPr>
          </a:p>
          <a:p>
            <a:pPr marL="411480" lvl="1" indent="0">
              <a:lnSpc>
                <a:spcPct val="160000"/>
              </a:lnSpc>
              <a:buNone/>
            </a:pPr>
            <a:endParaRPr lang="fr-FR" dirty="0">
              <a:solidFill>
                <a:schemeClr val="tx1">
                  <a:lumMod val="85000"/>
                  <a:lumOff val="15000"/>
                </a:schemeClr>
              </a:solidFill>
            </a:endParaRPr>
          </a:p>
        </p:txBody>
      </p:sp>
      <p:sp>
        <p:nvSpPr>
          <p:cNvPr id="27" name="Espace réservé du numéro de diapositive 1">
            <a:extLst>
              <a:ext uri="{FF2B5EF4-FFF2-40B4-BE49-F238E27FC236}">
                <a16:creationId xmlns:a16="http://schemas.microsoft.com/office/drawing/2014/main" id="{B24E462A-85AC-45A7-AD2E-8E4826474A94}"/>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8</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AC45EF28-A4F9-4A88-A859-985D9312FF9A}"/>
              </a:ext>
            </a:extLst>
          </p:cNvPr>
          <p:cNvSpPr txBox="1"/>
          <p:nvPr/>
        </p:nvSpPr>
        <p:spPr>
          <a:xfrm>
            <a:off x="2222653" y="3935996"/>
            <a:ext cx="4572000" cy="1569660"/>
          </a:xfrm>
          <a:prstGeom prst="rect">
            <a:avLst/>
          </a:prstGeom>
          <a:noFill/>
        </p:spPr>
        <p:txBody>
          <a:bodyPr wrap="square">
            <a:spAutoFit/>
          </a:bodyPr>
          <a:lstStyle/>
          <a:p>
            <a:pPr algn="ctr"/>
            <a:r>
              <a:rPr lang="fr-FR" sz="1600" b="1"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rPr>
              <a:t>Ex</a:t>
            </a:r>
            <a:r>
              <a:rPr lang="fr-FR" sz="1600"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rPr>
              <a:t> :</a:t>
            </a:r>
          </a:p>
          <a:p>
            <a:pPr algn="ctr"/>
            <a:r>
              <a:rPr lang="fr-FR" sz="1600" dirty="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Du coup</a:t>
            </a:r>
            <a:endParaRPr lang="fr-FR" sz="1600"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algn="ctr"/>
            <a:r>
              <a:rPr lang="fr-FR" sz="1600" dirty="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Pain au chocolat</a:t>
            </a:r>
          </a:p>
          <a:p>
            <a:pPr algn="ctr"/>
            <a:endParaRPr lang="fr-FR" sz="1600" dirty="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endParaRPr>
          </a:p>
          <a:p>
            <a:pPr algn="ctr"/>
            <a:r>
              <a:rPr lang="fr-FR" sz="1600" dirty="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Poser un lapin</a:t>
            </a:r>
          </a:p>
          <a:p>
            <a:pPr algn="ctr"/>
            <a:r>
              <a:rPr lang="fr-FR" sz="1600" dirty="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Jeter le bébé avec l'eau du bain</a:t>
            </a:r>
            <a:endParaRPr lang="fr-FR" sz="1600"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518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CA9B6-EF33-4835-87A5-C7D319FC274A}"/>
              </a:ext>
            </a:extLst>
          </p:cNvPr>
          <p:cNvSpPr>
            <a:spLocks noGrp="1"/>
          </p:cNvSpPr>
          <p:nvPr>
            <p:ph type="title"/>
          </p:nvPr>
        </p:nvSpPr>
        <p:spPr>
          <a:xfrm>
            <a:off x="457200" y="547200"/>
            <a:ext cx="8229600" cy="1066800"/>
          </a:xfrm>
        </p:spPr>
        <p:txBody>
          <a:bodyPr>
            <a:normAutofit/>
          </a:bodyPr>
          <a:lstStyle/>
          <a:p>
            <a:pPr algn="ctr"/>
            <a:r>
              <a:rPr lang="en-GB" sz="3500" dirty="0"/>
              <a:t>Research Questions</a:t>
            </a:r>
          </a:p>
        </p:txBody>
      </p:sp>
      <p:sp>
        <p:nvSpPr>
          <p:cNvPr id="3" name="Espace réservé du contenu 2">
            <a:extLst>
              <a:ext uri="{FF2B5EF4-FFF2-40B4-BE49-F238E27FC236}">
                <a16:creationId xmlns:a16="http://schemas.microsoft.com/office/drawing/2014/main" id="{90431DA3-E114-4C9E-911B-CF20A2B96661}"/>
              </a:ext>
            </a:extLst>
          </p:cNvPr>
          <p:cNvSpPr>
            <a:spLocks noGrp="1"/>
          </p:cNvSpPr>
          <p:nvPr>
            <p:ph idx="1"/>
          </p:nvPr>
        </p:nvSpPr>
        <p:spPr>
          <a:xfrm>
            <a:off x="457200" y="1461600"/>
            <a:ext cx="7734300" cy="5381167"/>
          </a:xfrm>
        </p:spPr>
        <p:txBody>
          <a:bodyPr>
            <a:normAutofit/>
          </a:bodyPr>
          <a:lstStyle/>
          <a:p>
            <a:pPr marL="925830" lvl="1" indent="-514350" algn="just">
              <a:lnSpc>
                <a:spcPct val="160000"/>
              </a:lnSpc>
              <a:buClr>
                <a:schemeClr val="accent3"/>
              </a:buClr>
              <a:buFont typeface="+mj-lt"/>
              <a:buAutoNum type="arabicPeriod" startAt="2"/>
            </a:pPr>
            <a:endParaRPr lang="fr-FR" sz="1700" dirty="0">
              <a:solidFill>
                <a:schemeClr val="tx1">
                  <a:lumMod val="75000"/>
                  <a:lumOff val="25000"/>
                </a:schemeClr>
              </a:solidFill>
              <a:latin typeface="Verdana" panose="020B0604030504040204" pitchFamily="34" charset="0"/>
              <a:ea typeface="Verdana" panose="020B0604030504040204" pitchFamily="34" charset="0"/>
            </a:endParaRPr>
          </a:p>
          <a:p>
            <a:pPr marL="925830" lvl="1" indent="-514350" algn="just">
              <a:lnSpc>
                <a:spcPct val="160000"/>
              </a:lnSpc>
              <a:buClr>
                <a:schemeClr val="accent3"/>
              </a:buClr>
              <a:buFont typeface="+mj-lt"/>
              <a:buAutoNum type="arabicPeriod" startAt="2"/>
            </a:pPr>
            <a:endParaRPr lang="fr-FR" sz="1700" dirty="0">
              <a:solidFill>
                <a:schemeClr val="tx1">
                  <a:lumMod val="75000"/>
                  <a:lumOff val="25000"/>
                </a:schemeClr>
              </a:solidFill>
              <a:latin typeface="Verdana" panose="020B0604030504040204" pitchFamily="34" charset="0"/>
              <a:ea typeface="Verdana" panose="020B0604030504040204" pitchFamily="34" charset="0"/>
            </a:endParaRPr>
          </a:p>
          <a:p>
            <a:pPr marL="925830" lvl="1" indent="-514350" algn="just">
              <a:lnSpc>
                <a:spcPct val="160000"/>
              </a:lnSpc>
              <a:buClr>
                <a:schemeClr val="accent3"/>
              </a:buClr>
              <a:buFont typeface="+mj-lt"/>
              <a:buAutoNum type="arabicPeriod" startAt="2"/>
            </a:pPr>
            <a:r>
              <a:rPr lang="en-US" sz="1700" b="1" dirty="0">
                <a:solidFill>
                  <a:schemeClr val="tx1">
                    <a:lumMod val="75000"/>
                    <a:lumOff val="25000"/>
                  </a:schemeClr>
                </a:solidFill>
                <a:latin typeface="Verdana" panose="020B0604030504040204" pitchFamily="34" charset="0"/>
                <a:ea typeface="Verdana" panose="020B0604030504040204" pitchFamily="34" charset="0"/>
              </a:rPr>
              <a:t>How many times </a:t>
            </a:r>
            <a:r>
              <a:rPr lang="en-US" sz="1700" dirty="0">
                <a:solidFill>
                  <a:schemeClr val="tx1">
                    <a:lumMod val="75000"/>
                    <a:lumOff val="25000"/>
                  </a:schemeClr>
                </a:solidFill>
                <a:latin typeface="Verdana" panose="020B0604030504040204" pitchFamily="34" charset="0"/>
                <a:ea typeface="Verdana" panose="020B0604030504040204" pitchFamily="34" charset="0"/>
              </a:rPr>
              <a:t>a multiword chunk must be encountered to be learned </a:t>
            </a:r>
            <a:r>
              <a:rPr lang="fr-FR" sz="1700" dirty="0">
                <a:solidFill>
                  <a:schemeClr val="tx1">
                    <a:lumMod val="75000"/>
                    <a:lumOff val="25000"/>
                  </a:schemeClr>
                </a:solidFill>
                <a:latin typeface="Verdana" panose="020B0604030504040204" pitchFamily="34" charset="0"/>
                <a:ea typeface="Verdana" panose="020B0604030504040204" pitchFamily="34" charset="0"/>
              </a:rPr>
              <a:t>? </a:t>
            </a:r>
          </a:p>
          <a:p>
            <a:pPr marL="1191006" lvl="2" indent="-514350" algn="just">
              <a:lnSpc>
                <a:spcPct val="160000"/>
              </a:lnSpc>
              <a:buClr>
                <a:schemeClr val="accent2"/>
              </a:buClr>
            </a:pPr>
            <a:r>
              <a:rPr lang="fr-FR" sz="1700" dirty="0">
                <a:solidFill>
                  <a:schemeClr val="tx1">
                    <a:lumMod val="75000"/>
                    <a:lumOff val="25000"/>
                  </a:schemeClr>
                </a:solidFill>
                <a:latin typeface="Verdana" panose="020B0604030504040204" pitchFamily="34" charset="0"/>
                <a:ea typeface="Verdana" panose="020B0604030504040204" pitchFamily="34" charset="0"/>
              </a:rPr>
              <a:t>Corpus </a:t>
            </a:r>
            <a:r>
              <a:rPr lang="en-GB" sz="1700" dirty="0">
                <a:solidFill>
                  <a:schemeClr val="tx1">
                    <a:lumMod val="75000"/>
                    <a:lumOff val="25000"/>
                  </a:schemeClr>
                </a:solidFill>
                <a:latin typeface="Verdana" panose="020B0604030504040204" pitchFamily="34" charset="0"/>
                <a:ea typeface="Verdana" panose="020B0604030504040204" pitchFamily="34" charset="0"/>
              </a:rPr>
              <a:t>analysis</a:t>
            </a:r>
            <a:r>
              <a:rPr lang="fr-FR" sz="1700" dirty="0">
                <a:solidFill>
                  <a:schemeClr val="tx1">
                    <a:lumMod val="75000"/>
                    <a:lumOff val="25000"/>
                  </a:schemeClr>
                </a:solidFill>
                <a:latin typeface="Verdana" panose="020B0604030504040204" pitchFamily="34" charset="0"/>
                <a:ea typeface="Verdana" panose="020B0604030504040204" pitchFamily="34" charset="0"/>
              </a:rPr>
              <a:t> </a:t>
            </a:r>
          </a:p>
          <a:p>
            <a:pPr marL="1447038" lvl="3" indent="-514350" algn="just">
              <a:lnSpc>
                <a:spcPct val="160000"/>
              </a:lnSpc>
            </a:pPr>
            <a:r>
              <a:rPr lang="en-GB" sz="1700" dirty="0">
                <a:solidFill>
                  <a:schemeClr val="tx1">
                    <a:lumMod val="75000"/>
                    <a:lumOff val="25000"/>
                  </a:schemeClr>
                </a:solidFill>
                <a:latin typeface="Verdana" panose="020B0604030504040204" pitchFamily="34" charset="0"/>
                <a:ea typeface="Verdana" panose="020B0604030504040204" pitchFamily="34" charset="0"/>
              </a:rPr>
              <a:t>Multiword chunk frequency</a:t>
            </a:r>
          </a:p>
          <a:p>
            <a:pPr marL="1447038" lvl="3" indent="-514350" algn="just">
              <a:lnSpc>
                <a:spcPct val="160000"/>
              </a:lnSpc>
            </a:pPr>
            <a:endParaRPr lang="fr-FR" sz="1800" dirty="0">
              <a:solidFill>
                <a:schemeClr val="tx1">
                  <a:lumMod val="75000"/>
                  <a:lumOff val="25000"/>
                </a:schemeClr>
              </a:solidFill>
            </a:endParaRPr>
          </a:p>
          <a:p>
            <a:pPr marL="925830" lvl="1" indent="-514350">
              <a:lnSpc>
                <a:spcPct val="160000"/>
              </a:lnSpc>
              <a:buFont typeface="+mj-lt"/>
              <a:buAutoNum type="arabicPeriod" startAt="2"/>
            </a:pPr>
            <a:endParaRPr lang="fr-FR" sz="1800" dirty="0">
              <a:solidFill>
                <a:schemeClr val="tx1">
                  <a:lumMod val="75000"/>
                  <a:lumOff val="25000"/>
                </a:schemeClr>
              </a:solidFill>
            </a:endParaRPr>
          </a:p>
          <a:p>
            <a:pPr marL="704088" lvl="2" indent="0">
              <a:lnSpc>
                <a:spcPct val="160000"/>
              </a:lnSpc>
              <a:buNone/>
            </a:pPr>
            <a:endParaRPr lang="fr-FR" sz="1800" dirty="0">
              <a:solidFill>
                <a:schemeClr val="tx1">
                  <a:lumMod val="75000"/>
                  <a:lumOff val="25000"/>
                </a:schemeClr>
              </a:solidFill>
            </a:endParaRPr>
          </a:p>
        </p:txBody>
      </p:sp>
      <p:sp>
        <p:nvSpPr>
          <p:cNvPr id="5" name="Espace réservé du numéro de diapositive 1">
            <a:extLst>
              <a:ext uri="{FF2B5EF4-FFF2-40B4-BE49-F238E27FC236}">
                <a16:creationId xmlns:a16="http://schemas.microsoft.com/office/drawing/2014/main" id="{B78CD2D7-05DB-4891-BD20-24CDC2FECADD}"/>
              </a:ext>
            </a:extLst>
          </p:cNvPr>
          <p:cNvSpPr>
            <a:spLocks noGrp="1"/>
          </p:cNvSpPr>
          <p:nvPr>
            <p:ph type="sldNum" sz="quarter" idx="12"/>
          </p:nvPr>
        </p:nvSpPr>
        <p:spPr>
          <a:xfrm>
            <a:off x="8305200" y="6325200"/>
            <a:ext cx="762000" cy="365760"/>
          </a:xfrm>
        </p:spPr>
        <p:txBody>
          <a:bodyPr/>
          <a:lstStyle/>
          <a:p>
            <a:pPr eaLnBrk="1" latinLnBrk="0" hangingPunct="1"/>
            <a:fld id="{96652B35-718D-4E28-AFEB-B694A3B357E8}" type="slidenum">
              <a:rPr kumimoji="0" lang="en-US" smtClean="0">
                <a:solidFill>
                  <a:schemeClr val="tx1">
                    <a:lumMod val="95000"/>
                    <a:lumOff val="5000"/>
                  </a:schemeClr>
                </a:solidFill>
                <a:latin typeface="Verdana" panose="020B0604030504040204" pitchFamily="34" charset="0"/>
                <a:ea typeface="Verdana" panose="020B0604030504040204" pitchFamily="34" charset="0"/>
              </a:rPr>
              <a:pPr eaLnBrk="1" latinLnBrk="0" hangingPunct="1"/>
              <a:t>9</a:t>
            </a:fld>
            <a:endParaRPr kumimoji="0" lang="en-US"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id="{BA8D25E1-ABB6-4DCC-A32E-1B1D249062C1}"/>
              </a:ext>
            </a:extLst>
          </p:cNvPr>
          <p:cNvSpPr txBox="1"/>
          <p:nvPr/>
        </p:nvSpPr>
        <p:spPr>
          <a:xfrm>
            <a:off x="2222653" y="4668750"/>
            <a:ext cx="4572000" cy="600164"/>
          </a:xfrm>
          <a:prstGeom prst="rect">
            <a:avLst/>
          </a:prstGeom>
          <a:noFill/>
        </p:spPr>
        <p:txBody>
          <a:bodyPr wrap="square">
            <a:spAutoFit/>
          </a:bodyPr>
          <a:lstStyle/>
          <a:p>
            <a:pPr algn="ctr"/>
            <a:r>
              <a:rPr lang="fr-FR" sz="1700" dirty="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Pain au chocolat – Riz au brocoli</a:t>
            </a:r>
            <a:endParaRPr lang="en-GB" sz="1700" dirty="0">
              <a:solidFill>
                <a:schemeClr val="tx1">
                  <a:lumMod val="75000"/>
                  <a:lumOff val="25000"/>
                </a:schemeClr>
              </a:solidFill>
              <a:latin typeface="Verdana" panose="020B0604030504040204" pitchFamily="34" charset="0"/>
              <a:ea typeface="Verdana" panose="020B0604030504040204" pitchFamily="34" charset="0"/>
            </a:endParaRPr>
          </a:p>
          <a:p>
            <a:pPr algn="ctr"/>
            <a:endParaRPr lang="fr-FR" sz="1600"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463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2349</Words>
  <Application>Microsoft Office PowerPoint</Application>
  <PresentationFormat>Affichage à l'écran (4:3)</PresentationFormat>
  <Paragraphs>288</Paragraphs>
  <Slides>28</Slides>
  <Notes>16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Arial</vt:lpstr>
      <vt:lpstr>Calibri</vt:lpstr>
      <vt:lpstr>Georgia</vt:lpstr>
      <vt:lpstr>Times New Roman</vt:lpstr>
      <vt:lpstr>Trebuchet MS</vt:lpstr>
      <vt:lpstr>Trebuchet MS </vt:lpstr>
      <vt:lpstr>Verdana</vt:lpstr>
      <vt:lpstr>Wingdings</vt:lpstr>
      <vt:lpstr>Wingdings 2</vt:lpstr>
      <vt:lpstr>Urban</vt:lpstr>
      <vt:lpstr>The dynamics of multiword chunks acquisition</vt:lpstr>
      <vt:lpstr>Présentation PowerPoint</vt:lpstr>
      <vt:lpstr>Présentation PowerPoint</vt:lpstr>
      <vt:lpstr>Présentation PowerPoint</vt:lpstr>
      <vt:lpstr>Présentation PowerPoint</vt:lpstr>
      <vt:lpstr>Présentation PowerPoint</vt:lpstr>
      <vt:lpstr>Présentation PowerPoint</vt:lpstr>
      <vt:lpstr>Research Questions</vt:lpstr>
      <vt:lpstr>Research Questions</vt:lpstr>
      <vt:lpstr>Research Questions</vt:lpstr>
      <vt:lpstr>Research Questions</vt:lpstr>
      <vt:lpstr>Présentation PowerPoint</vt:lpstr>
      <vt:lpstr>Présentation PowerPoint</vt:lpstr>
      <vt:lpstr>tasse</vt:lpstr>
      <vt:lpstr>Présentation PowerPoint</vt:lpstr>
      <vt:lpstr>Experiment 1: word triplet</vt:lpstr>
      <vt:lpstr>Présentation PowerPoint</vt:lpstr>
      <vt:lpstr>Experiment 2: pseudoword triplet</vt:lpstr>
      <vt:lpstr>Présentation PowerPoint</vt:lpstr>
      <vt:lpstr>Experiment 3: semantically related words</vt:lpstr>
      <vt:lpstr>Présentation PowerPoint</vt:lpstr>
      <vt:lpstr>Présentation PowerPoint</vt:lpstr>
      <vt:lpstr>Experiment 4: idiomatic expressions</vt:lpstr>
      <vt:lpstr>Présentation PowerPoint</vt:lpstr>
      <vt:lpstr>Results</vt:lpstr>
      <vt:lpstr>Next step</vt:lpstr>
      <vt:lpstr>Thank you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Leonardo Pinto Arata</dc:creator>
  <cp:lastModifiedBy>PINTO ARATA Leonardo</cp:lastModifiedBy>
  <cp:revision>563</cp:revision>
  <dcterms:modified xsi:type="dcterms:W3CDTF">2022-05-25T11:19:22Z</dcterms:modified>
</cp:coreProperties>
</file>