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9" r:id="rId3"/>
    <p:sldId id="272" r:id="rId4"/>
    <p:sldId id="273" r:id="rId5"/>
    <p:sldId id="275" r:id="rId6"/>
    <p:sldId id="274" r:id="rId7"/>
    <p:sldId id="276" r:id="rId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56"/>
            <p14:sldId id="259"/>
            <p14:sldId id="272"/>
            <p14:sldId id="273"/>
            <p14:sldId id="275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orient="horz" pos="690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2894">
          <p15:clr>
            <a:srgbClr val="A4A3A4"/>
          </p15:clr>
        </p15:guide>
        <p15:guide id="7" pos="2880">
          <p15:clr>
            <a:srgbClr val="A4A3A4"/>
          </p15:clr>
        </p15:guide>
        <p15:guide id="8" pos="952">
          <p15:clr>
            <a:srgbClr val="A4A3A4"/>
          </p15:clr>
        </p15:guide>
        <p15:guide id="9" pos="5193">
          <p15:clr>
            <a:srgbClr val="A4A3A4"/>
          </p15:clr>
        </p15:guide>
        <p15:guide id="10" pos="5624">
          <p15:clr>
            <a:srgbClr val="A4A3A4"/>
          </p15:clr>
        </p15:guide>
        <p15:guide id="11" pos="5392">
          <p15:clr>
            <a:srgbClr val="A4A3A4"/>
          </p15:clr>
        </p15:guide>
        <p15:guide id="12" pos="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/>
    <p:restoredTop sz="94632"/>
  </p:normalViewPr>
  <p:slideViewPr>
    <p:cSldViewPr showGuides="1">
      <p:cViewPr varScale="1">
        <p:scale>
          <a:sx n="144" d="100"/>
          <a:sy n="144" d="100"/>
        </p:scale>
        <p:origin x="420" y="120"/>
      </p:cViewPr>
      <p:guideLst>
        <p:guide orient="horz" pos="1620"/>
        <p:guide orient="horz" pos="191"/>
        <p:guide orient="horz" pos="1008"/>
        <p:guide orient="horz" pos="690"/>
        <p:guide orient="horz" pos="3151"/>
        <p:guide orient="horz" pos="2894"/>
        <p:guide pos="2880"/>
        <p:guide pos="952"/>
        <p:guide pos="5193"/>
        <p:guide pos="5624"/>
        <p:guide pos="5392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r>
              <a:rPr lang="fr-FR" baseline="0" dirty="0" smtClean="0"/>
              <a:t> : concevoir des outils qui perms aux individus de s’</a:t>
            </a:r>
            <a:r>
              <a:rPr lang="fr-FR" baseline="0" dirty="0" err="1" smtClean="0"/>
              <a:t>netrainer</a:t>
            </a:r>
            <a:r>
              <a:rPr lang="fr-FR" baseline="0" dirty="0" smtClean="0"/>
              <a:t> à la prise d </a:t>
            </a:r>
            <a:r>
              <a:rPr lang="fr-FR" baseline="0" dirty="0" err="1" smtClean="0"/>
              <a:t>eparole</a:t>
            </a:r>
            <a:r>
              <a:rPr lang="fr-FR" baseline="0" dirty="0" smtClean="0"/>
              <a:t> en public, à la fois dans la vie réelle et à la fois dans des conditions come </a:t>
            </a:r>
            <a:r>
              <a:rPr lang="fr-FR" baseline="0" dirty="0" err="1" smtClean="0"/>
              <a:t>cellle</a:t>
            </a:r>
            <a:r>
              <a:rPr lang="fr-FR" baseline="0" dirty="0" smtClean="0"/>
              <a:t> ci en zoom où on s’dresse à </a:t>
            </a:r>
            <a:r>
              <a:rPr lang="fr-FR" baseline="0" dirty="0" err="1" smtClean="0"/>
              <a:t>plsueirus</a:t>
            </a:r>
            <a:r>
              <a:rPr lang="fr-FR" baseline="0" dirty="0" smtClean="0"/>
              <a:t> personnes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15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D’abord la peur de parler en public</a:t>
            </a:r>
            <a:r>
              <a:rPr lang="fr-FR" baseline="0" dirty="0" smtClean="0"/>
              <a:t> est très répondu </a:t>
            </a:r>
          </a:p>
          <a:p>
            <a:r>
              <a:rPr lang="fr-FR" dirty="0" smtClean="0"/>
              <a:t>Près de 3 </a:t>
            </a:r>
            <a:r>
              <a:rPr lang="fr-FR" dirty="0" err="1" smtClean="0"/>
              <a:t>personnnes</a:t>
            </a:r>
            <a:r>
              <a:rPr lang="fr-FR" dirty="0" smtClean="0"/>
              <a:t> sur 4 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difficulé</a:t>
            </a:r>
            <a:r>
              <a:rPr lang="fr-FR" baseline="0" dirty="0" smtClean="0"/>
              <a:t> à parler en public : </a:t>
            </a:r>
            <a:r>
              <a:rPr lang="fr-FR" baseline="0" dirty="0" err="1" smtClean="0"/>
              <a:t>peurr</a:t>
            </a:r>
            <a:r>
              <a:rPr lang="fr-FR" baseline="0" dirty="0" smtClean="0"/>
              <a:t> de parler en public : </a:t>
            </a:r>
            <a:r>
              <a:rPr lang="fr-FR" baseline="0" dirty="0" err="1" smtClean="0"/>
              <a:t>glossophobia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plus en plus de prise de parole face à un public qui n’est pas vraiment là donc </a:t>
            </a:r>
            <a:r>
              <a:rPr lang="fr-FR" baseline="0" dirty="0" err="1" smtClean="0"/>
              <a:t>vidia</a:t>
            </a:r>
            <a:r>
              <a:rPr lang="fr-FR" baseline="0" dirty="0" smtClean="0"/>
              <a:t> des ré »union </a:t>
            </a:r>
            <a:r>
              <a:rPr lang="fr-FR" baseline="0" dirty="0" err="1" smtClean="0"/>
              <a:t>zzom</a:t>
            </a:r>
            <a:r>
              <a:rPr lang="fr-FR" baseline="0" dirty="0" smtClean="0"/>
              <a:t> ou des </a:t>
            </a:r>
            <a:r>
              <a:rPr lang="fr-FR" baseline="0" dirty="0" err="1" smtClean="0"/>
              <a:t>ocnfé</a:t>
            </a:r>
            <a:r>
              <a:rPr lang="fr-FR" baseline="0" dirty="0" smtClean="0"/>
              <a:t> »</a:t>
            </a:r>
            <a:r>
              <a:rPr lang="fr-FR" baseline="0" dirty="0" err="1" smtClean="0"/>
              <a:t>rences</a:t>
            </a:r>
            <a:r>
              <a:rPr lang="fr-FR" baseline="0" dirty="0" smtClean="0"/>
              <a:t> en lignes et c’est d’</a:t>
            </a:r>
            <a:r>
              <a:rPr lang="fr-FR" baseline="0" dirty="0" err="1" smtClean="0"/>
              <a:t>autantplus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ddificile</a:t>
            </a:r>
            <a:r>
              <a:rPr lang="fr-FR" baseline="0" dirty="0" smtClean="0"/>
              <a:t> de maintenir l’attention de l’auditoire </a:t>
            </a:r>
          </a:p>
          <a:p>
            <a:r>
              <a:rPr lang="fr-FR" baseline="0" dirty="0" smtClean="0"/>
              <a:t>Donc la </a:t>
            </a:r>
            <a:r>
              <a:rPr lang="fr-FR" baseline="0" dirty="0" err="1" smtClean="0"/>
              <a:t>compéences</a:t>
            </a:r>
            <a:r>
              <a:rPr lang="fr-FR" baseline="0" dirty="0" smtClean="0"/>
              <a:t> de prise de </a:t>
            </a:r>
            <a:r>
              <a:rPr lang="fr-FR" baseline="0" dirty="0" err="1" smtClean="0"/>
              <a:t>paorle</a:t>
            </a:r>
            <a:r>
              <a:rPr lang="fr-FR" baseline="0" dirty="0" smtClean="0"/>
              <a:t> en public </a:t>
            </a:r>
            <a:r>
              <a:rPr lang="fr-FR" baseline="0" dirty="0" err="1" smtClean="0"/>
              <a:t>deient</a:t>
            </a:r>
            <a:r>
              <a:rPr lang="fr-FR" baseline="0" dirty="0" smtClean="0"/>
              <a:t> de plus en plus </a:t>
            </a:r>
            <a:r>
              <a:rPr lang="fr-FR" baseline="0" dirty="0" err="1" smtClean="0"/>
              <a:t>extremement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importnant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94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D’abord la peur de parler en public</a:t>
            </a:r>
            <a:r>
              <a:rPr lang="fr-FR" baseline="0" dirty="0" smtClean="0"/>
              <a:t> est très répondu </a:t>
            </a:r>
          </a:p>
          <a:p>
            <a:r>
              <a:rPr lang="fr-FR" dirty="0" smtClean="0"/>
              <a:t>Près de 3 </a:t>
            </a:r>
            <a:r>
              <a:rPr lang="fr-FR" dirty="0" err="1" smtClean="0"/>
              <a:t>personnnes</a:t>
            </a:r>
            <a:r>
              <a:rPr lang="fr-FR" dirty="0" smtClean="0"/>
              <a:t> sur 4 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difficulé</a:t>
            </a:r>
            <a:r>
              <a:rPr lang="fr-FR" baseline="0" dirty="0" smtClean="0"/>
              <a:t> à parler en public : </a:t>
            </a:r>
            <a:r>
              <a:rPr lang="fr-FR" baseline="0" dirty="0" err="1" smtClean="0"/>
              <a:t>peurr</a:t>
            </a:r>
            <a:r>
              <a:rPr lang="fr-FR" baseline="0" dirty="0" smtClean="0"/>
              <a:t> de parler en public : </a:t>
            </a:r>
            <a:r>
              <a:rPr lang="fr-FR" baseline="0" dirty="0" err="1" smtClean="0"/>
              <a:t>glossophobia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plus en plus de prise de parole face à un public qui n’est pas vraiment là donc </a:t>
            </a:r>
            <a:r>
              <a:rPr lang="fr-FR" baseline="0" dirty="0" err="1" smtClean="0"/>
              <a:t>vidia</a:t>
            </a:r>
            <a:r>
              <a:rPr lang="fr-FR" baseline="0" dirty="0" smtClean="0"/>
              <a:t> des ré »union </a:t>
            </a:r>
            <a:r>
              <a:rPr lang="fr-FR" baseline="0" dirty="0" err="1" smtClean="0"/>
              <a:t>zzom</a:t>
            </a:r>
            <a:r>
              <a:rPr lang="fr-FR" baseline="0" dirty="0" smtClean="0"/>
              <a:t> ou des </a:t>
            </a:r>
            <a:r>
              <a:rPr lang="fr-FR" baseline="0" dirty="0" err="1" smtClean="0"/>
              <a:t>ocnfé</a:t>
            </a:r>
            <a:r>
              <a:rPr lang="fr-FR" baseline="0" dirty="0" smtClean="0"/>
              <a:t> »</a:t>
            </a:r>
            <a:r>
              <a:rPr lang="fr-FR" baseline="0" dirty="0" err="1" smtClean="0"/>
              <a:t>rences</a:t>
            </a:r>
            <a:r>
              <a:rPr lang="fr-FR" baseline="0" dirty="0" smtClean="0"/>
              <a:t> en lignes et c’est d’</a:t>
            </a:r>
            <a:r>
              <a:rPr lang="fr-FR" baseline="0" dirty="0" err="1" smtClean="0"/>
              <a:t>autantplus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ddificile</a:t>
            </a:r>
            <a:r>
              <a:rPr lang="fr-FR" baseline="0" dirty="0" smtClean="0"/>
              <a:t> de maintenir l’attention de l’auditoire </a:t>
            </a:r>
          </a:p>
          <a:p>
            <a:r>
              <a:rPr lang="fr-FR" baseline="0" dirty="0" smtClean="0"/>
              <a:t>Donc la </a:t>
            </a:r>
            <a:r>
              <a:rPr lang="fr-FR" baseline="0" dirty="0" err="1" smtClean="0"/>
              <a:t>compéences</a:t>
            </a:r>
            <a:r>
              <a:rPr lang="fr-FR" baseline="0" dirty="0" smtClean="0"/>
              <a:t> de prise de </a:t>
            </a:r>
            <a:r>
              <a:rPr lang="fr-FR" baseline="0" dirty="0" err="1" smtClean="0"/>
              <a:t>paorle</a:t>
            </a:r>
            <a:r>
              <a:rPr lang="fr-FR" baseline="0" dirty="0" smtClean="0"/>
              <a:t> en public </a:t>
            </a:r>
            <a:r>
              <a:rPr lang="fr-FR" baseline="0" dirty="0" err="1" smtClean="0"/>
              <a:t>deient</a:t>
            </a:r>
            <a:r>
              <a:rPr lang="fr-FR" baseline="0" dirty="0" smtClean="0"/>
              <a:t> de plus en plus </a:t>
            </a:r>
            <a:r>
              <a:rPr lang="fr-FR" baseline="0" dirty="0" err="1" smtClean="0"/>
              <a:t>extremement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importnant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34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D’abord la peur de parler en public</a:t>
            </a:r>
            <a:r>
              <a:rPr lang="fr-FR" baseline="0" dirty="0" smtClean="0"/>
              <a:t> est très répondu </a:t>
            </a:r>
          </a:p>
          <a:p>
            <a:r>
              <a:rPr lang="fr-FR" dirty="0" smtClean="0"/>
              <a:t>Près de 3 </a:t>
            </a:r>
            <a:r>
              <a:rPr lang="fr-FR" dirty="0" err="1" smtClean="0"/>
              <a:t>personnnes</a:t>
            </a:r>
            <a:r>
              <a:rPr lang="fr-FR" dirty="0" smtClean="0"/>
              <a:t> sur 4 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difficulé</a:t>
            </a:r>
            <a:r>
              <a:rPr lang="fr-FR" baseline="0" dirty="0" smtClean="0"/>
              <a:t> à parler en public : </a:t>
            </a:r>
            <a:r>
              <a:rPr lang="fr-FR" baseline="0" dirty="0" err="1" smtClean="0"/>
              <a:t>peurr</a:t>
            </a:r>
            <a:r>
              <a:rPr lang="fr-FR" baseline="0" dirty="0" smtClean="0"/>
              <a:t> de parler en public : </a:t>
            </a:r>
            <a:r>
              <a:rPr lang="fr-FR" baseline="0" dirty="0" err="1" smtClean="0"/>
              <a:t>glossophobia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plus en plus de prise de parole face à un public qui n’est pas vraiment là donc </a:t>
            </a:r>
            <a:r>
              <a:rPr lang="fr-FR" baseline="0" dirty="0" err="1" smtClean="0"/>
              <a:t>vidia</a:t>
            </a:r>
            <a:r>
              <a:rPr lang="fr-FR" baseline="0" dirty="0" smtClean="0"/>
              <a:t> des ré »union </a:t>
            </a:r>
            <a:r>
              <a:rPr lang="fr-FR" baseline="0" dirty="0" err="1" smtClean="0"/>
              <a:t>zzom</a:t>
            </a:r>
            <a:r>
              <a:rPr lang="fr-FR" baseline="0" dirty="0" smtClean="0"/>
              <a:t> ou des </a:t>
            </a:r>
            <a:r>
              <a:rPr lang="fr-FR" baseline="0" dirty="0" err="1" smtClean="0"/>
              <a:t>ocnfé</a:t>
            </a:r>
            <a:r>
              <a:rPr lang="fr-FR" baseline="0" dirty="0" smtClean="0"/>
              <a:t> »</a:t>
            </a:r>
            <a:r>
              <a:rPr lang="fr-FR" baseline="0" dirty="0" err="1" smtClean="0"/>
              <a:t>rences</a:t>
            </a:r>
            <a:r>
              <a:rPr lang="fr-FR" baseline="0" dirty="0" smtClean="0"/>
              <a:t> en lignes et c’est d’</a:t>
            </a:r>
            <a:r>
              <a:rPr lang="fr-FR" baseline="0" dirty="0" err="1" smtClean="0"/>
              <a:t>autantplus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ddificile</a:t>
            </a:r>
            <a:r>
              <a:rPr lang="fr-FR" baseline="0" dirty="0" smtClean="0"/>
              <a:t> de maintenir l’attention de l’auditoire </a:t>
            </a:r>
          </a:p>
          <a:p>
            <a:r>
              <a:rPr lang="fr-FR" baseline="0" dirty="0" smtClean="0"/>
              <a:t>Donc la </a:t>
            </a:r>
            <a:r>
              <a:rPr lang="fr-FR" baseline="0" dirty="0" err="1" smtClean="0"/>
              <a:t>compéences</a:t>
            </a:r>
            <a:r>
              <a:rPr lang="fr-FR" baseline="0" dirty="0" smtClean="0"/>
              <a:t> de prise de </a:t>
            </a:r>
            <a:r>
              <a:rPr lang="fr-FR" baseline="0" dirty="0" err="1" smtClean="0"/>
              <a:t>paorle</a:t>
            </a:r>
            <a:r>
              <a:rPr lang="fr-FR" baseline="0" dirty="0" smtClean="0"/>
              <a:t> en public </a:t>
            </a:r>
            <a:r>
              <a:rPr lang="fr-FR" baseline="0" dirty="0" err="1" smtClean="0"/>
              <a:t>deient</a:t>
            </a:r>
            <a:r>
              <a:rPr lang="fr-FR" baseline="0" dirty="0" smtClean="0"/>
              <a:t> de plus en plus </a:t>
            </a:r>
            <a:r>
              <a:rPr lang="fr-FR" baseline="0" dirty="0" err="1" smtClean="0"/>
              <a:t>extremement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importnant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33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D’abord la peur de parler en public</a:t>
            </a:r>
            <a:r>
              <a:rPr lang="fr-FR" baseline="0" dirty="0" smtClean="0"/>
              <a:t> est très répondu </a:t>
            </a:r>
          </a:p>
          <a:p>
            <a:r>
              <a:rPr lang="fr-FR" dirty="0" smtClean="0"/>
              <a:t>Près de 3 </a:t>
            </a:r>
            <a:r>
              <a:rPr lang="fr-FR" dirty="0" err="1" smtClean="0"/>
              <a:t>personnnes</a:t>
            </a:r>
            <a:r>
              <a:rPr lang="fr-FR" dirty="0" smtClean="0"/>
              <a:t> sur 4 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difficulé</a:t>
            </a:r>
            <a:r>
              <a:rPr lang="fr-FR" baseline="0" dirty="0" smtClean="0"/>
              <a:t> à parler en public : </a:t>
            </a:r>
            <a:r>
              <a:rPr lang="fr-FR" baseline="0" dirty="0" err="1" smtClean="0"/>
              <a:t>peurr</a:t>
            </a:r>
            <a:r>
              <a:rPr lang="fr-FR" baseline="0" dirty="0" smtClean="0"/>
              <a:t> de parler en public : </a:t>
            </a:r>
            <a:r>
              <a:rPr lang="fr-FR" baseline="0" dirty="0" err="1" smtClean="0"/>
              <a:t>glossophobia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plus en plus de prise de parole face à un public qui n’est pas vraiment là donc </a:t>
            </a:r>
            <a:r>
              <a:rPr lang="fr-FR" baseline="0" dirty="0" err="1" smtClean="0"/>
              <a:t>vidia</a:t>
            </a:r>
            <a:r>
              <a:rPr lang="fr-FR" baseline="0" dirty="0" smtClean="0"/>
              <a:t> des ré »union </a:t>
            </a:r>
            <a:r>
              <a:rPr lang="fr-FR" baseline="0" dirty="0" err="1" smtClean="0"/>
              <a:t>zzom</a:t>
            </a:r>
            <a:r>
              <a:rPr lang="fr-FR" baseline="0" dirty="0" smtClean="0"/>
              <a:t> ou des </a:t>
            </a:r>
            <a:r>
              <a:rPr lang="fr-FR" baseline="0" dirty="0" err="1" smtClean="0"/>
              <a:t>ocnfé</a:t>
            </a:r>
            <a:r>
              <a:rPr lang="fr-FR" baseline="0" dirty="0" smtClean="0"/>
              <a:t> »</a:t>
            </a:r>
            <a:r>
              <a:rPr lang="fr-FR" baseline="0" dirty="0" err="1" smtClean="0"/>
              <a:t>rences</a:t>
            </a:r>
            <a:r>
              <a:rPr lang="fr-FR" baseline="0" dirty="0" smtClean="0"/>
              <a:t> en lignes et c’est d’</a:t>
            </a:r>
            <a:r>
              <a:rPr lang="fr-FR" baseline="0" dirty="0" err="1" smtClean="0"/>
              <a:t>autantplus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ddificile</a:t>
            </a:r>
            <a:r>
              <a:rPr lang="fr-FR" baseline="0" dirty="0" smtClean="0"/>
              <a:t> de maintenir l’attention de l’auditoire </a:t>
            </a:r>
          </a:p>
          <a:p>
            <a:r>
              <a:rPr lang="fr-FR" baseline="0" dirty="0" smtClean="0"/>
              <a:t>Donc la </a:t>
            </a:r>
            <a:r>
              <a:rPr lang="fr-FR" baseline="0" dirty="0" err="1" smtClean="0"/>
              <a:t>compéences</a:t>
            </a:r>
            <a:r>
              <a:rPr lang="fr-FR" baseline="0" dirty="0" smtClean="0"/>
              <a:t> de prise de </a:t>
            </a:r>
            <a:r>
              <a:rPr lang="fr-FR" baseline="0" dirty="0" err="1" smtClean="0"/>
              <a:t>paorle</a:t>
            </a:r>
            <a:r>
              <a:rPr lang="fr-FR" baseline="0" dirty="0" smtClean="0"/>
              <a:t> en public </a:t>
            </a:r>
            <a:r>
              <a:rPr lang="fr-FR" baseline="0" dirty="0" err="1" smtClean="0"/>
              <a:t>deient</a:t>
            </a:r>
            <a:r>
              <a:rPr lang="fr-FR" baseline="0" dirty="0" smtClean="0"/>
              <a:t> de plus en plus </a:t>
            </a:r>
            <a:r>
              <a:rPr lang="fr-FR" baseline="0" dirty="0" err="1" smtClean="0"/>
              <a:t>extremement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importnant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07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D’abord la peur de parler en public</a:t>
            </a:r>
            <a:r>
              <a:rPr lang="fr-FR" baseline="0" dirty="0" smtClean="0"/>
              <a:t> est très répondu </a:t>
            </a:r>
          </a:p>
          <a:p>
            <a:r>
              <a:rPr lang="fr-FR" dirty="0" smtClean="0"/>
              <a:t>Près de 3 </a:t>
            </a:r>
            <a:r>
              <a:rPr lang="fr-FR" dirty="0" err="1" smtClean="0"/>
              <a:t>personnnes</a:t>
            </a:r>
            <a:r>
              <a:rPr lang="fr-FR" dirty="0" smtClean="0"/>
              <a:t> sur 4 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difficulé</a:t>
            </a:r>
            <a:r>
              <a:rPr lang="fr-FR" baseline="0" dirty="0" smtClean="0"/>
              <a:t> à parler en public : </a:t>
            </a:r>
            <a:r>
              <a:rPr lang="fr-FR" baseline="0" dirty="0" err="1" smtClean="0"/>
              <a:t>peurr</a:t>
            </a:r>
            <a:r>
              <a:rPr lang="fr-FR" baseline="0" dirty="0" smtClean="0"/>
              <a:t> de parler en public : </a:t>
            </a:r>
            <a:r>
              <a:rPr lang="fr-FR" baseline="0" dirty="0" err="1" smtClean="0"/>
              <a:t>glossophobia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plus en plus de prise de parole face à un public qui n’est pas vraiment là donc </a:t>
            </a:r>
            <a:r>
              <a:rPr lang="fr-FR" baseline="0" dirty="0" err="1" smtClean="0"/>
              <a:t>vidia</a:t>
            </a:r>
            <a:r>
              <a:rPr lang="fr-FR" baseline="0" dirty="0" smtClean="0"/>
              <a:t> des ré »union </a:t>
            </a:r>
            <a:r>
              <a:rPr lang="fr-FR" baseline="0" dirty="0" err="1" smtClean="0"/>
              <a:t>zzom</a:t>
            </a:r>
            <a:r>
              <a:rPr lang="fr-FR" baseline="0" dirty="0" smtClean="0"/>
              <a:t> ou des </a:t>
            </a:r>
            <a:r>
              <a:rPr lang="fr-FR" baseline="0" dirty="0" err="1" smtClean="0"/>
              <a:t>ocnfé</a:t>
            </a:r>
            <a:r>
              <a:rPr lang="fr-FR" baseline="0" dirty="0" smtClean="0"/>
              <a:t> »</a:t>
            </a:r>
            <a:r>
              <a:rPr lang="fr-FR" baseline="0" dirty="0" err="1" smtClean="0"/>
              <a:t>rences</a:t>
            </a:r>
            <a:r>
              <a:rPr lang="fr-FR" baseline="0" dirty="0" smtClean="0"/>
              <a:t> en lignes et c’est d’</a:t>
            </a:r>
            <a:r>
              <a:rPr lang="fr-FR" baseline="0" dirty="0" err="1" smtClean="0"/>
              <a:t>autantplus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ddificile</a:t>
            </a:r>
            <a:r>
              <a:rPr lang="fr-FR" baseline="0" dirty="0" smtClean="0"/>
              <a:t> de maintenir l’attention de l’auditoire </a:t>
            </a:r>
          </a:p>
          <a:p>
            <a:r>
              <a:rPr lang="fr-FR" baseline="0" dirty="0" smtClean="0"/>
              <a:t>Donc la </a:t>
            </a:r>
            <a:r>
              <a:rPr lang="fr-FR" baseline="0" dirty="0" err="1" smtClean="0"/>
              <a:t>compéences</a:t>
            </a:r>
            <a:r>
              <a:rPr lang="fr-FR" baseline="0" dirty="0" smtClean="0"/>
              <a:t> de prise de </a:t>
            </a:r>
            <a:r>
              <a:rPr lang="fr-FR" baseline="0" dirty="0" err="1" smtClean="0"/>
              <a:t>paorle</a:t>
            </a:r>
            <a:r>
              <a:rPr lang="fr-FR" baseline="0" dirty="0" smtClean="0"/>
              <a:t> en public </a:t>
            </a:r>
            <a:r>
              <a:rPr lang="fr-FR" baseline="0" dirty="0" err="1" smtClean="0"/>
              <a:t>deient</a:t>
            </a:r>
            <a:r>
              <a:rPr lang="fr-FR" baseline="0" dirty="0" smtClean="0"/>
              <a:t> de plus en plus </a:t>
            </a:r>
            <a:r>
              <a:rPr lang="fr-FR" baseline="0" dirty="0" err="1" smtClean="0"/>
              <a:t>extremement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importnant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85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r>
              <a:rPr lang="fr-FR" baseline="0" dirty="0" smtClean="0"/>
              <a:t> : concevoir des outils qui perms aux individus de s’</a:t>
            </a:r>
            <a:r>
              <a:rPr lang="fr-FR" baseline="0" dirty="0" err="1" smtClean="0"/>
              <a:t>netrainer</a:t>
            </a:r>
            <a:r>
              <a:rPr lang="fr-FR" baseline="0" dirty="0" smtClean="0"/>
              <a:t> à la prise d </a:t>
            </a:r>
            <a:r>
              <a:rPr lang="fr-FR" baseline="0" dirty="0" err="1" smtClean="0"/>
              <a:t>eparole</a:t>
            </a:r>
            <a:r>
              <a:rPr lang="fr-FR" baseline="0" dirty="0" smtClean="0"/>
              <a:t> en public, à la fois dans la vie réelle et à la fois dans des conditions come </a:t>
            </a:r>
            <a:r>
              <a:rPr lang="fr-FR" baseline="0" dirty="0" err="1" smtClean="0"/>
              <a:t>cellle</a:t>
            </a:r>
            <a:r>
              <a:rPr lang="fr-FR" baseline="0" dirty="0" smtClean="0"/>
              <a:t> ci en zoom où on s’dresse à </a:t>
            </a:r>
            <a:r>
              <a:rPr lang="fr-FR" baseline="0" dirty="0" err="1" smtClean="0"/>
              <a:t>plsueirus</a:t>
            </a:r>
            <a:r>
              <a:rPr lang="fr-FR" baseline="0" dirty="0" smtClean="0"/>
              <a:t> personnes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6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546000" cy="3825015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350" b="0" cap="all" baseline="0">
                <a:solidFill>
                  <a:schemeClr val="bg1"/>
                </a:solidFill>
              </a:defRPr>
            </a:lvl1pPr>
            <a:lvl2pPr marL="3175" indent="0" algn="l">
              <a:spcBef>
                <a:spcPts val="1000"/>
              </a:spcBef>
              <a:buNone/>
              <a:defRPr sz="95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1710000" y="0"/>
            <a:ext cx="6849800" cy="1193466"/>
          </a:xfrm>
        </p:spPr>
        <p:txBody>
          <a:bodyPr/>
          <a:lstStyle>
            <a:lvl1pPr>
              <a:lnSpc>
                <a:spcPct val="97000"/>
              </a:lnSpc>
              <a:defRPr sz="195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22281" y="4581099"/>
            <a:ext cx="3233795" cy="325438"/>
          </a:xfrm>
        </p:spPr>
        <p:txBody>
          <a:bodyPr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1687028"/>
            <a:ext cx="9142645" cy="3456472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2657" y="349501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77185" y="1582547"/>
            <a:ext cx="3546000" cy="3560953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/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0383" y="472514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455627"/>
            <a:ext cx="3708000" cy="1800200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/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0383" y="472514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582546"/>
            <a:ext cx="3906000" cy="30096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/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0383" y="472514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77185" y="1285739"/>
            <a:ext cx="4158000" cy="385776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930" b="0" cap="all" baseline="0">
                <a:solidFill>
                  <a:schemeClr val="bg1"/>
                </a:solidFill>
                <a:latin typeface="+mj-lt"/>
              </a:defRPr>
            </a:lvl1pPr>
            <a:lvl2pPr marL="3175" indent="0" algn="l">
              <a:spcBef>
                <a:spcPts val="300"/>
              </a:spcBef>
              <a:buNone/>
              <a:defRPr sz="1930" b="0" cap="none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4139952" y="4589603"/>
            <a:ext cx="4419847" cy="303610"/>
          </a:xfrm>
        </p:spPr>
        <p:txBody>
          <a:bodyPr/>
          <a:lstStyle/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951"/>
            <a:ext cx="9142645" cy="459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0383" y="472514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6869" y="1526400"/>
            <a:ext cx="7232931" cy="30672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511660" y="303214"/>
            <a:ext cx="7048140" cy="835252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0"/>
            <a:ext cx="900113" cy="1095375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33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27400" y="1526400"/>
            <a:ext cx="4860000" cy="30672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175" y="1250094"/>
            <a:ext cx="2663825" cy="432606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225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480175" y="1606517"/>
            <a:ext cx="2663825" cy="392452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21"/>
          </p:nvPr>
        </p:nvSpPr>
        <p:spPr bwMode="gray">
          <a:xfrm>
            <a:off x="1327400" y="4589603"/>
            <a:ext cx="7232400" cy="303610"/>
          </a:xfrm>
        </p:spPr>
        <p:txBody>
          <a:bodyPr/>
          <a:lstStyle/>
          <a:p>
            <a:pPr algn="r"/>
            <a:r>
              <a:rPr lang="fr-FR"/>
              <a:t>DIRECTION DE LA COMMINICATION  TITRE DU DOCUMENT  mois 00, 2018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1660" y="303214"/>
            <a:ext cx="7048140" cy="8352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27400" y="1527634"/>
            <a:ext cx="7232400" cy="3067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327400" y="4589603"/>
            <a:ext cx="7232400" cy="3036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700" b="1" cap="all" baseline="0">
                <a:solidFill>
                  <a:schemeClr val="bg2"/>
                </a:solidFill>
              </a:defRPr>
            </a:lvl1pPr>
          </a:lstStyle>
          <a:p>
            <a:pPr algn="r"/>
            <a:r>
              <a:rPr lang="fr-FR" dirty="0"/>
              <a:t>DIRECTION DE LA COMMINICATION  TITRE DU DOCUMENT  mois 00,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717704" y="4589603"/>
            <a:ext cx="252000" cy="3036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928100" y="4153500"/>
            <a:ext cx="215900" cy="99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560332" y="4927500"/>
            <a:ext cx="1583668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8928000" y="4927500"/>
            <a:ext cx="216000" cy="2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0383" y="4725147"/>
            <a:ext cx="288000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93000"/>
        </a:lnSpc>
        <a:spcBef>
          <a:spcPts val="0"/>
        </a:spcBef>
        <a:spcAft>
          <a:spcPts val="2200"/>
        </a:spcAft>
        <a:buFont typeface="Arial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7800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268288" indent="-92075" algn="l" defTabSz="91440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65113" indent="0" algn="l" defTabSz="91440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>
          <a:xfrm>
            <a:off x="1547664" y="1635646"/>
            <a:ext cx="3546000" cy="3382835"/>
          </a:xfrm>
        </p:spPr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err="1" smtClean="0"/>
              <a:t>viRtual</a:t>
            </a:r>
            <a:r>
              <a:rPr lang="en-US" b="1" i="1" dirty="0" smtClean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538428" y="338023"/>
            <a:ext cx="7110472" cy="1193466"/>
          </a:xfrm>
        </p:spPr>
        <p:txBody>
          <a:bodyPr/>
          <a:lstStyle/>
          <a:p>
            <a:r>
              <a:rPr lang="fr-FR" dirty="0" smtClean="0"/>
              <a:t>Projet REVITALISE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>
          <a:xfrm>
            <a:off x="1710000" y="3131847"/>
            <a:ext cx="4709959" cy="325438"/>
          </a:xfrm>
        </p:spPr>
        <p:txBody>
          <a:bodyPr/>
          <a:lstStyle/>
          <a:p>
            <a:r>
              <a:rPr lang="fr-FR" i="1" dirty="0" smtClean="0">
                <a:solidFill>
                  <a:srgbClr val="002060"/>
                </a:solidFill>
              </a:rPr>
              <a:t>ANR PRCE – 2022 – 2025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4454"/>
            <a:ext cx="1044791" cy="1081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16" y="-22410"/>
            <a:ext cx="2987824" cy="14939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38" y="3266724"/>
            <a:ext cx="826437" cy="63274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510" y="1690957"/>
            <a:ext cx="1285239" cy="13013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510" y="3156928"/>
            <a:ext cx="2859528" cy="16558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147" y="3361400"/>
            <a:ext cx="1010453" cy="6437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838" y="4005191"/>
            <a:ext cx="774262" cy="7833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2274" y="4171141"/>
            <a:ext cx="1168723" cy="4514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7936" y="3365993"/>
            <a:ext cx="1115194" cy="59039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2834" y="4118356"/>
            <a:ext cx="1091856" cy="5042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9157" y="1690956"/>
            <a:ext cx="1593283" cy="12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en-US" b="1" i="1" dirty="0" err="1"/>
              <a:t>viRtual</a:t>
            </a:r>
            <a:r>
              <a:rPr lang="en-US" b="1" i="1" dirty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80000" y="1837515"/>
            <a:ext cx="6948512" cy="266266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/>
                </a:solidFill>
              </a:rPr>
              <a:t>Environ 75 % des individus éprouvent un </a:t>
            </a:r>
            <a:r>
              <a:rPr lang="fr-FR" sz="1200" i="1" u="sng" dirty="0" smtClean="0">
                <a:solidFill>
                  <a:srgbClr val="3978BC"/>
                </a:solidFill>
              </a:rPr>
              <a:t>certain degré d'anxiété ou nervosité </a:t>
            </a:r>
            <a:r>
              <a:rPr lang="fr-FR" sz="1200" i="1" dirty="0" smtClean="0">
                <a:solidFill>
                  <a:schemeClr val="tx1"/>
                </a:solidFill>
              </a:rPr>
              <a:t>lorsqu‘elles/ils parlent en public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dirty="0" err="1" smtClean="0">
                <a:solidFill>
                  <a:srgbClr val="3978BC"/>
                </a:solidFill>
              </a:rPr>
              <a:t>Webinars</a:t>
            </a:r>
            <a:r>
              <a:rPr lang="fr-FR" sz="1200" dirty="0" smtClean="0">
                <a:solidFill>
                  <a:srgbClr val="3978BC"/>
                </a:solidFill>
              </a:rPr>
              <a:t> and online </a:t>
            </a:r>
            <a:r>
              <a:rPr lang="fr-FR" sz="1200" dirty="0" err="1" smtClean="0">
                <a:solidFill>
                  <a:srgbClr val="3978BC"/>
                </a:solidFill>
              </a:rPr>
              <a:t>video-conferencing</a:t>
            </a:r>
            <a:r>
              <a:rPr lang="fr-FR" sz="1200" dirty="0" smtClean="0">
                <a:solidFill>
                  <a:srgbClr val="3978BC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: Prise de parole et maintien de l’attention de l’auditoire </a:t>
            </a:r>
            <a:r>
              <a:rPr lang="fr-FR" sz="1200" i="1" dirty="0" smtClean="0">
                <a:solidFill>
                  <a:schemeClr val="tx1"/>
                </a:solidFill>
              </a:rPr>
              <a:t>plus difficile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Compétence de prise de parole </a:t>
            </a:r>
            <a:r>
              <a:rPr lang="fr-FR" sz="1200" dirty="0" smtClean="0">
                <a:solidFill>
                  <a:srgbClr val="3978BC"/>
                </a:solidFill>
              </a:rPr>
              <a:t>déterminante</a:t>
            </a:r>
            <a:r>
              <a:rPr lang="fr-FR" sz="1200" dirty="0" smtClean="0">
                <a:solidFill>
                  <a:schemeClr val="tx1"/>
                </a:solidFill>
              </a:rPr>
              <a:t> : "</a:t>
            </a:r>
            <a:r>
              <a:rPr lang="fr-FR" sz="1200" i="1" dirty="0" smtClean="0">
                <a:solidFill>
                  <a:schemeClr val="tx1"/>
                </a:solidFill>
              </a:rPr>
              <a:t>Grand oral du Bac</a:t>
            </a:r>
            <a:r>
              <a:rPr lang="fr-FR" sz="1200" dirty="0" smtClean="0">
                <a:solidFill>
                  <a:schemeClr val="tx1"/>
                </a:solidFill>
              </a:rPr>
              <a:t>”, oraux pour l’accès aux grandes écoles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altLang="fr-FR" sz="1200" dirty="0" smtClean="0">
                <a:solidFill>
                  <a:schemeClr val="tx1"/>
                </a:solidFill>
              </a:rPr>
              <a:t>Inégalités </a:t>
            </a:r>
            <a:r>
              <a:rPr lang="fr-FR" altLang="fr-FR" sz="1200" dirty="0" smtClean="0">
                <a:solidFill>
                  <a:srgbClr val="3978BC"/>
                </a:solidFill>
              </a:rPr>
              <a:t>femmes-hommes </a:t>
            </a:r>
            <a:endParaRPr lang="fr-FR" altLang="fr-FR" sz="1200" dirty="0">
              <a:solidFill>
                <a:srgbClr val="3978BC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47A9891-BE3F-DD4A-BF5B-7F09858F08CC}"/>
              </a:ext>
            </a:extLst>
          </p:cNvPr>
          <p:cNvSpPr>
            <a:spLocks noGrp="1"/>
          </p:cNvSpPr>
          <p:nvPr/>
        </p:nvSpPr>
        <p:spPr bwMode="gray">
          <a:xfrm>
            <a:off x="431800" y="1153638"/>
            <a:ext cx="2340000" cy="44067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108000" rIns="0" bIns="108000" rtlCol="0" anchor="t" anchorCtr="0">
            <a:spAutoFit/>
          </a:bodyPr>
          <a:lstStyle>
            <a:lvl1pPr marL="3175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780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92075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1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altLang="fr-FR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Motivation </a:t>
            </a:r>
            <a:endParaRPr lang="fr-FR" altLang="fr-FR" sz="1100" b="1" dirty="0">
              <a:solidFill>
                <a:schemeClr val="bg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44" y="1622115"/>
            <a:ext cx="1412392" cy="9054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2785642"/>
            <a:ext cx="1419587" cy="8220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3788049"/>
            <a:ext cx="1419587" cy="7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rré corné 23"/>
          <p:cNvSpPr/>
          <p:nvPr/>
        </p:nvSpPr>
        <p:spPr>
          <a:xfrm>
            <a:off x="7363959" y="3029436"/>
            <a:ext cx="1347699" cy="717902"/>
          </a:xfrm>
          <a:prstGeom prst="foldedCorner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en-US" b="1" i="1" dirty="0" err="1"/>
              <a:t>viRtual</a:t>
            </a:r>
            <a:r>
              <a:rPr lang="en-US" b="1" i="1" dirty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80000" y="1698103"/>
            <a:ext cx="6948512" cy="266266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/>
                </a:solidFill>
              </a:rPr>
              <a:t>Plateforme pour s’entrainer à la prise de parole en public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47A9891-BE3F-DD4A-BF5B-7F09858F08CC}"/>
              </a:ext>
            </a:extLst>
          </p:cNvPr>
          <p:cNvSpPr>
            <a:spLocks noGrp="1"/>
          </p:cNvSpPr>
          <p:nvPr/>
        </p:nvSpPr>
        <p:spPr bwMode="gray">
          <a:xfrm>
            <a:off x="431800" y="1153638"/>
            <a:ext cx="2340000" cy="44067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108000" rIns="0" bIns="108000" rtlCol="0" anchor="t" anchorCtr="0">
            <a:spAutoFit/>
          </a:bodyPr>
          <a:lstStyle>
            <a:lvl1pPr marL="3175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780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92075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1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altLang="fr-FR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Objectifs </a:t>
            </a:r>
            <a:endParaRPr lang="fr-FR" altLang="fr-FR" sz="1100" b="1" dirty="0">
              <a:solidFill>
                <a:schemeClr val="bg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15" y="3735813"/>
            <a:ext cx="1784176" cy="10758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9488" y="2086254"/>
            <a:ext cx="2978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/>
              <a:t>Avec</a:t>
            </a:r>
            <a:r>
              <a:rPr lang="fr-FR" sz="1000" dirty="0" smtClean="0"/>
              <a:t> audience virtuelle (avec un casque de RV)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161183" y="3501117"/>
            <a:ext cx="2538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/>
              <a:t>Sans</a:t>
            </a:r>
            <a:r>
              <a:rPr lang="fr-FR" sz="1000" dirty="0" smtClean="0"/>
              <a:t> audience virtuelle </a:t>
            </a:r>
            <a:endParaRPr lang="fr-FR" sz="10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512190"/>
            <a:ext cx="1137750" cy="750990"/>
          </a:xfrm>
          <a:prstGeom prst="rect">
            <a:avLst/>
          </a:prstGeom>
        </p:spPr>
      </p:pic>
      <p:pic>
        <p:nvPicPr>
          <p:cNvPr id="11" name="Image 10" descr="Snapshot of the virtual audience | Download Scientific Diagram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21127" r="1" b="3944"/>
          <a:stretch/>
        </p:blipFill>
        <p:spPr bwMode="auto">
          <a:xfrm>
            <a:off x="1013858" y="2304759"/>
            <a:ext cx="1800200" cy="116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27984" y="2512190"/>
            <a:ext cx="2433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Outils de calcul automatique des signaux verbaux et non-verbaux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000" i="1" dirty="0" smtClean="0"/>
              <a:t>Prosodie, mouvements du corps, gestes, expressions faciales, vitesse de la parole, pauses, silences, </a:t>
            </a:r>
            <a:r>
              <a:rPr lang="fr-FR" sz="1000" i="1" dirty="0" err="1" smtClean="0"/>
              <a:t>disfluences</a:t>
            </a:r>
            <a:r>
              <a:rPr lang="fr-FR" sz="1000" i="1" dirty="0" smtClean="0"/>
              <a:t>… </a:t>
            </a:r>
          </a:p>
          <a:p>
            <a:pPr algn="ctr"/>
            <a:endParaRPr lang="fr-FR" sz="1000" i="1" dirty="0"/>
          </a:p>
          <a:p>
            <a:pPr algn="ctr"/>
            <a:endParaRPr lang="fr-FR" sz="1000" i="1" dirty="0" smtClean="0"/>
          </a:p>
          <a:p>
            <a:pPr algn="ctr"/>
            <a:r>
              <a:rPr lang="fr-FR" sz="1000" b="1" i="1" dirty="0" smtClean="0">
                <a:solidFill>
                  <a:srgbClr val="3978BC"/>
                </a:solidFill>
              </a:rPr>
              <a:t>Indicateurs de la qualité </a:t>
            </a:r>
          </a:p>
          <a:p>
            <a:pPr algn="ctr"/>
            <a:r>
              <a:rPr lang="fr-FR" sz="1000" b="1" i="1" dirty="0" smtClean="0">
                <a:solidFill>
                  <a:srgbClr val="3978BC"/>
                </a:solidFill>
              </a:rPr>
              <a:t>de prise de parole </a:t>
            </a:r>
            <a:endParaRPr lang="fr-FR" sz="1000" b="1" i="1" dirty="0">
              <a:solidFill>
                <a:srgbClr val="3978BC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5548673" y="4011910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699199" y="2887685"/>
            <a:ext cx="584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654256" y="4273755"/>
            <a:ext cx="629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27984" y="2332475"/>
            <a:ext cx="2433170" cy="2479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363958" y="3083421"/>
            <a:ext cx="134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Exercices</a:t>
            </a:r>
            <a:r>
              <a:rPr lang="fr-FR" sz="1200" dirty="0" smtClean="0"/>
              <a:t> pour améliorer la prise de parole </a:t>
            </a:r>
            <a:endParaRPr lang="fr-FR" sz="1200" dirty="0"/>
          </a:p>
        </p:txBody>
      </p:sp>
      <p:cxnSp>
        <p:nvCxnSpPr>
          <p:cNvPr id="26" name="Connecteur en arc 25"/>
          <p:cNvCxnSpPr>
            <a:endCxn id="24" idx="0"/>
          </p:cNvCxnSpPr>
          <p:nvPr/>
        </p:nvCxnSpPr>
        <p:spPr>
          <a:xfrm>
            <a:off x="6861154" y="2671660"/>
            <a:ext cx="1176655" cy="35777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24" idx="2"/>
          </p:cNvCxnSpPr>
          <p:nvPr/>
        </p:nvCxnSpPr>
        <p:spPr>
          <a:xfrm rot="5400000">
            <a:off x="7322572" y="3296673"/>
            <a:ext cx="264572" cy="116590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233799"/>
            <a:ext cx="171515" cy="23847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863" y="2488063"/>
            <a:ext cx="207156" cy="28803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8352" y="3975443"/>
            <a:ext cx="156031" cy="21694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515" y="2301709"/>
            <a:ext cx="207156" cy="28803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726" y="3073244"/>
            <a:ext cx="20715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Connecteur droit avec flèche 74"/>
          <p:cNvCxnSpPr/>
          <p:nvPr/>
        </p:nvCxnSpPr>
        <p:spPr>
          <a:xfrm>
            <a:off x="4932040" y="2367298"/>
            <a:ext cx="0" cy="76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en-US" b="1" i="1" dirty="0" err="1"/>
              <a:t>viRtual</a:t>
            </a:r>
            <a:r>
              <a:rPr lang="en-US" b="1" i="1" dirty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47A9891-BE3F-DD4A-BF5B-7F09858F08CC}"/>
              </a:ext>
            </a:extLst>
          </p:cNvPr>
          <p:cNvSpPr>
            <a:spLocks noGrp="1"/>
          </p:cNvSpPr>
          <p:nvPr/>
        </p:nvSpPr>
        <p:spPr bwMode="gray">
          <a:xfrm>
            <a:off x="431800" y="1153638"/>
            <a:ext cx="2340000" cy="44067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108000" rIns="0" bIns="108000" rtlCol="0" anchor="t" anchorCtr="0">
            <a:spAutoFit/>
          </a:bodyPr>
          <a:lstStyle>
            <a:lvl1pPr marL="3175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780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92075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1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altLang="fr-FR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Méthodologie (1/2)  </a:t>
            </a:r>
            <a:endParaRPr lang="fr-FR" altLang="fr-FR" sz="1100" b="1" dirty="0">
              <a:solidFill>
                <a:schemeClr val="bg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31800" y="2103393"/>
            <a:ext cx="2433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Outils de calcul automatique des signaux verbaux et non-verbaux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000" i="1" dirty="0" smtClean="0"/>
              <a:t>Prosodie, mouvements du corps, gestes, expressions faciales, vitesse de la parole, pauses, silences, </a:t>
            </a:r>
            <a:r>
              <a:rPr lang="fr-FR" sz="1000" i="1" dirty="0" err="1" smtClean="0"/>
              <a:t>disfluences</a:t>
            </a:r>
            <a:r>
              <a:rPr lang="fr-FR" sz="1000" i="1" dirty="0" smtClean="0"/>
              <a:t>… </a:t>
            </a:r>
          </a:p>
          <a:p>
            <a:pPr algn="ctr"/>
            <a:endParaRPr lang="fr-FR" sz="1000" i="1" dirty="0"/>
          </a:p>
          <a:p>
            <a:pPr algn="ctr"/>
            <a:endParaRPr lang="fr-FR" sz="1000" i="1" dirty="0" smtClean="0"/>
          </a:p>
          <a:p>
            <a:pPr algn="ctr"/>
            <a:r>
              <a:rPr lang="fr-FR" sz="1000" b="1" i="1" dirty="0" smtClean="0">
                <a:solidFill>
                  <a:srgbClr val="3978BC"/>
                </a:solidFill>
              </a:rPr>
              <a:t>Indicateurs de la qualité </a:t>
            </a:r>
          </a:p>
          <a:p>
            <a:pPr algn="ctr"/>
            <a:r>
              <a:rPr lang="fr-FR" sz="1000" b="1" i="1" dirty="0" smtClean="0">
                <a:solidFill>
                  <a:srgbClr val="3978BC"/>
                </a:solidFill>
              </a:rPr>
              <a:t>de prise de parole </a:t>
            </a:r>
            <a:endParaRPr lang="fr-FR" sz="1000" b="1" i="1" dirty="0">
              <a:solidFill>
                <a:srgbClr val="3978BC"/>
              </a:solidFill>
            </a:endParaRPr>
          </a:p>
        </p:txBody>
      </p:sp>
      <p:sp>
        <p:nvSpPr>
          <p:cNvPr id="41" name="Flèche vers le bas 40"/>
          <p:cNvSpPr/>
          <p:nvPr/>
        </p:nvSpPr>
        <p:spPr>
          <a:xfrm>
            <a:off x="1552489" y="3603113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31800" y="1923678"/>
            <a:ext cx="2433170" cy="2479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2" y="3825002"/>
            <a:ext cx="171515" cy="23847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79" y="2079266"/>
            <a:ext cx="207156" cy="28803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168" y="3566646"/>
            <a:ext cx="156031" cy="216949"/>
          </a:xfrm>
          <a:prstGeom prst="rect">
            <a:avLst/>
          </a:prstGeom>
        </p:spPr>
      </p:pic>
      <p:sp>
        <p:nvSpPr>
          <p:cNvPr id="29" name="Flèche droite 28"/>
          <p:cNvSpPr/>
          <p:nvPr/>
        </p:nvSpPr>
        <p:spPr>
          <a:xfrm>
            <a:off x="3059832" y="2367298"/>
            <a:ext cx="504056" cy="276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851920" y="1844164"/>
            <a:ext cx="3863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</a:rPr>
              <a:t>User-</a:t>
            </a:r>
            <a:r>
              <a:rPr lang="fr-FR" sz="1400" b="1" dirty="0" err="1" smtClean="0">
                <a:solidFill>
                  <a:srgbClr val="002060"/>
                </a:solidFill>
              </a:rPr>
              <a:t>centered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approach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FR" sz="1200" dirty="0" smtClean="0"/>
              <a:t>Ateliers avec des formateurs et des utilisateurs finaux </a:t>
            </a:r>
            <a:endParaRPr lang="fr-FR" sz="1200" dirty="0"/>
          </a:p>
        </p:txBody>
      </p:sp>
      <p:sp>
        <p:nvSpPr>
          <p:cNvPr id="47" name="ZoneTexte 46"/>
          <p:cNvSpPr txBox="1"/>
          <p:nvPr/>
        </p:nvSpPr>
        <p:spPr>
          <a:xfrm>
            <a:off x="3389817" y="3122570"/>
            <a:ext cx="29562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</a:rPr>
              <a:t>Apprentissage automatique </a:t>
            </a:r>
          </a:p>
          <a:p>
            <a:r>
              <a:rPr lang="fr-FR" sz="1200" b="1" dirty="0" smtClean="0"/>
              <a:t>Analyse de corpus de prise de parole </a:t>
            </a:r>
          </a:p>
          <a:p>
            <a:r>
              <a:rPr lang="fr-FR" sz="1200" dirty="0"/>
              <a:t>	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240" y="4240227"/>
            <a:ext cx="622595" cy="32648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65" y="4163821"/>
            <a:ext cx="836780" cy="478160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230" y="4365824"/>
            <a:ext cx="469776" cy="56293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598" y="3740523"/>
            <a:ext cx="648072" cy="66237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405" y="4530293"/>
            <a:ext cx="920353" cy="526356"/>
          </a:xfrm>
          <a:prstGeom prst="rect">
            <a:avLst/>
          </a:prstGeom>
        </p:spPr>
      </p:pic>
      <p:sp>
        <p:nvSpPr>
          <p:cNvPr id="57" name="AutoShape 4" descr="data:image/jpg;base64,%20/9j/4AAQSkZJRgABAQEAYABgAAD/2wBDAAUDBAQEAwUEBAQFBQUGBwwIBwcHBw8LCwkMEQ8SEhEPERETFhwXExQaFRERGCEYGh0dHx8fExciJCIeJBweHx7/2wBDAQUFBQcGBw4ICA4eFBEUHh4eHh4eHh4eHh4eHh4eHh4eHh4eHh4eHh4eHh4eHh4eHh4eHh4eHh4eHh4eHh4eHh7/wAARCAAwAM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qC7vLSzUNd3UNuGzgySBc/TNfJ37YP7QFvb6IPC3gLWibqSUpfXMBwPL2/dRx3z1IoA9y8UfGz4c+G/EH9i6rr0Ucox5kqfNFGxONrMOhr0K3mhuIVmt5ElicZV0OQR7GvyQ1GWQ+GIpmkZpPMgO5jk5xJXs/wJ+P/AIy8E6TZWMkn9sacou5ntrlzwqhCoRuq4O7jpzQB+hlfC37XfxEvNd8VeJNL0+88uy0rOm7Y2/1oAikk3eo8z+VaHjL9pjxj4q8NTQ6TaQeHo5tPNx5tvIWmUhiMBj0HFfM9nc3F5oWpXd3M89xM0zySOcs7HyySTQB9Cfso/HI+FdO03QvEF85srnVp2uZ5SWEcItwQR6YcDP1Ffcml31rqenQahZSiW2uEEkTjoynoa/Jbwz/x623+/c/+iVr3Lw/+0N4kWey8K6ZPLYW6Wi2hCsNqOnmEup6jOV49qAPt6Pxv4WfUNRsTrNqk2nMqXIdwu0nOAM9funp6Vu2dxBeWsV1aypLBKgeN1OQynoRX5gW/xGaTxEG1LP8AyFUmkkk5/dL5nU+uX/Svu39k7xXD4t+CekXn2qOa7gaWC5RTzEwkYqpHb5CuKAPU/Oh81ovNTeq7mXPIHqap6Rrek6sjtp1/BcCN/LfY4JDYzivjP9rv4yeKvCXxk1PRPDdxFawNpUdtcnbuL7snPsRnt614/wDDH4w+JvCF5Ya285u4bbUY/OiPG+PDFh9SGPNAH6eUVw3gP4qeEPF2iafqVnqcUBvlZkilOCuDjBPQVpePPHOgeDtEbU9Tu42GCY4o3XfJgZOOe3rQB09FeN/DH9oLwh4zV5pH/suJ5UjtluGG5mORtPbOVOMV3Xgzx94a8UNcW9hqdt9ttXEc9s0gDoSMgYPXIwfbNAHVUVVh1LT5oTNDfW0kSgkusqkADrzntUS6zpTWX21dQtmt8Z3rICKAL9FQi7tjFJL5ybIjh2zwDgH+RFOuZ4baB57iWOGJBl3dgqqPUk9KAJKK8l/aC+Kmn/D+202OTU1tZbxXkUqAxZQOo9uSay7f9pDwDH4X07UH1SK6uZSI7iOJhuQgYLEdcZH60Ae3UV5d8Kfjn4G+Imry6NpN+E1FFLLE/HmAdSp716jQAUUUUAfHX7amveMofGWkeVarY2mnac94oSbf5oLhH5IAyuVx+PrXyL4j+0G30+W7ffPcQm4LeoZjj+VfrN4m8K+HPE0YTXtGs9QAjaIedHuIRsbgD74H5V8a/tX/ALOLeHtHk8W+D/Mm0qxiWN7EAtJAm48j1UZ+tAHzvrukyWtjoVvJcsY77TvtbIvQEByv6fzq3odlJD5ForK7/YXkyeBidBj8sVo+M7eYWvhOUxsEj0JY3JGMMUkwP0Ndx8LfhJ488ZT2+paPoco046dbot3cHyomYJyFJ+9jvjpQBzmk6W0GmaPbTSBl1DS3jBTqg+Z88/XFcBabo/Dd1sbAV5gePvDMI/rX1fe/s8fEW0tPDpit9Pu2sbZ4rhYrkAqSmBjdjPNfMniLQdX8MQ6voeu2MtjqFrNKs0Mg5XLQEH3BBBBoAxtH1C2s7WESsSyvPlQOfmjCj9adoHl33iYuQyrIXYDPIyD/AI1h19WfDD9lPXNW0TRfFUOu2UMN/pi3HlPkskj5IHA5GMfnQB8xpaxNp+oTtuLwyxqhz2JbOfyFeo/s6eK/ijpOt2th8MNKu9QukeSS7gVC8M0bbAPMHAUDbwxPevQbD9lnxrDdeKLbyRc2sFwpsLhZFU3DISfuk9CDj619Ufsy+FY/Cvwrs7WS3hjvpp53unSLYzN5z4DdyVHHNAH5+/tH33ijUvijfXvjKwXT9cdEW5t0HypgYXHqMd64RbiL+w2td3703AfGO23Fe8f8FAI44/j47IoBfTLdm9z81eS/CnwLrPxG8a2fhfRFUXFxuZ5H+5EijLMf89SKAM6z1TVrTSITFfzR2aytEYY3K7sgFs/XitbVfEuvanaQ2swuJFW1b7P5km7Ee5ix/Lj8K+0fhH+yh4W0JNL1DxTNNq11bSyTTWcoX7O0mcJkdwFGcdz7cV634z+EXgHxRo50678O2FsQjLDNbQrG8WRjggfpQB+Wmi6tPpuoW1zlpUgOREXIHf8AqSa27DV/EVhcPeW9xerqt7Kk1tJA2XJIByMc5KstfdXwm/ZZ8EeELy9utbhi8QSG7SaxNwuRCiqRtI6HJY5zwcD0q18Nf2bvD3hnxs3ifUbpr9rS7aXS7bYAkCBdqbj3IGOPUCgD5BXxl4osLV4YLLVLt5o5N0ibztGxS7YA9Tz7Vy2m+IvHH9mi6ivLlbJLtZEUswUyEbRz6DOa/VIaRpSpIi6bZqsqsjhYVG5SMEHA718xeLfgVLpN1qa6LbrNAwWWJFOEjLuy4K46YC/Q0AeTaB8Rvjheadqlna2rS20UaPdGSJvKUrCg445bCbiAepFZvxZ8X/HTUtFubXxRHq+k2s0f75XzGHUHB3DsCeg46V97eFvDNhpPhS20Y20ePJQXG0YDyBFVm/HaKxvjd4Jt/HPw71jR/LUXslo4tZdu4o45GB3zjH40AfmN4qufFmsSouszXV59nJjTc5cJ8u4qPovNYNvZXUuzy4yN8nlrk4+bGcV73D4C8Qwahq0dxarGIp5VLseAVhXJH/fJ/OrWt/BHxgmi6VrM1qyLMizQRkYJb5QFP1BJ/KgDwfwxNrNnqq3WizzW91CC3mxuUKgcnn8K+6f2YfHHxn1rwhaXOo+HYda0+W4VI724vfKYQ/NubJDFyDgdsYrzf4E/AfVtf8UwX/iHTZ7LSIxG90sqlfPIjUBR7HvX2vpGm2Gkabb6bplpDaWdugjhhiXaqKOgAoAtUUUUAFI6q6lWUMpGCCMgilooA4/VPhj4F1TxKviHUfDtnc3yoEUyJlABnB2dM8nt3rrLaCG2gS3t4Y4YYxtSONQqqPQAdKkooAK+aP25Phlp2qeAdV+IFovlanp1tGkyrgLNGZYwWb1YAD8BX0vXH/Grw1L4w+FHiXw3boXuL6wkSBQcZlA3J/48FoA/NX4D/Du5+JfxE03w6sjQWssm65mAyUjUZbHvgV+pXhvSbbQfD9hotnn7NY26W8Wf7qgAfyrxT9jX4VX3gDwC9z4jsoo9XvLp7iLdGVlgjZFXa2eQTtJx7173QAU2KOOGMRxIEQZwAOKdRQB8lftq/CSfxV4y0fXtOadrq5hMEqJHkBI+c+55NdR+x/8ACSHwbDea7L5/nO7wxmWMBpFO3LfQYwPxr6Ilt4JZoppIkeSLPlsRyuRg4qRFWNAqKFUdABxQAtFFFABRRRQAUUUUAFFFFAHLWvgfSIvEFzq0imYz7v3LAbAW6nH0ArphDF5aR+WmxMbRjgfSn0UAIoCqFUAADAA7UtFFABRRRQB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735" y="3928768"/>
            <a:ext cx="482541" cy="349596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4808" y="4325449"/>
            <a:ext cx="1014413" cy="28575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6730158" y="3994006"/>
            <a:ext cx="1813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Qualité de la prise de parole </a:t>
            </a:r>
            <a:endParaRPr lang="fr-FR" sz="1000" i="1" dirty="0"/>
          </a:p>
        </p:txBody>
      </p:sp>
      <p:sp>
        <p:nvSpPr>
          <p:cNvPr id="64" name="Flèche droite 63"/>
          <p:cNvSpPr/>
          <p:nvPr/>
        </p:nvSpPr>
        <p:spPr>
          <a:xfrm>
            <a:off x="5029252" y="4090764"/>
            <a:ext cx="231710" cy="16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6459631" y="4090764"/>
            <a:ext cx="136020" cy="149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9774" y="4641981"/>
            <a:ext cx="276461" cy="42654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6572609" y="3203003"/>
            <a:ext cx="2092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err="1" smtClean="0"/>
              <a:t>Interprétabilité</a:t>
            </a:r>
            <a:r>
              <a:rPr lang="fr-FR" sz="1000" i="1" dirty="0" smtClean="0"/>
              <a:t>/</a:t>
            </a:r>
            <a:r>
              <a:rPr lang="fr-FR" sz="1000" i="1" dirty="0" err="1" smtClean="0"/>
              <a:t>explicabilité</a:t>
            </a:r>
            <a:r>
              <a:rPr lang="fr-FR" sz="1000" i="1" dirty="0" smtClean="0"/>
              <a:t> des modèles </a:t>
            </a:r>
            <a:endParaRPr lang="fr-FR" sz="10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980318" y="2499904"/>
            <a:ext cx="35189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i="1" dirty="0" smtClean="0"/>
              <a:t>Indices multimodaux d’une bonne prise de parole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000" i="1" dirty="0" smtClean="0"/>
              <a:t>Grille d’évaluation des performances de prise de parole </a:t>
            </a:r>
            <a:endParaRPr lang="fr-FR" sz="1000" i="1" dirty="0"/>
          </a:p>
        </p:txBody>
      </p:sp>
      <p:cxnSp>
        <p:nvCxnSpPr>
          <p:cNvPr id="77" name="Connecteur en angle 76"/>
          <p:cNvCxnSpPr>
            <a:endCxn id="50" idx="3"/>
          </p:cNvCxnSpPr>
          <p:nvPr/>
        </p:nvCxnSpPr>
        <p:spPr>
          <a:xfrm rot="10800000">
            <a:off x="7499230" y="2699960"/>
            <a:ext cx="601162" cy="4986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 droite 77"/>
          <p:cNvSpPr/>
          <p:nvPr/>
        </p:nvSpPr>
        <p:spPr>
          <a:xfrm>
            <a:off x="6343747" y="3328326"/>
            <a:ext cx="136020" cy="149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rré corné 23"/>
          <p:cNvSpPr/>
          <p:nvPr/>
        </p:nvSpPr>
        <p:spPr>
          <a:xfrm>
            <a:off x="3171661" y="4147591"/>
            <a:ext cx="1347699" cy="717902"/>
          </a:xfrm>
          <a:prstGeom prst="foldedCorner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en-US" b="1" i="1" dirty="0" err="1"/>
              <a:t>viRtual</a:t>
            </a:r>
            <a:r>
              <a:rPr lang="en-US" b="1" i="1" dirty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80000" y="1698103"/>
            <a:ext cx="6948512" cy="266266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/>
                </a:solidFill>
              </a:rPr>
              <a:t>Plateforme pour s’entrainer à la prise de parole en public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47A9891-BE3F-DD4A-BF5B-7F09858F08CC}"/>
              </a:ext>
            </a:extLst>
          </p:cNvPr>
          <p:cNvSpPr>
            <a:spLocks noGrp="1"/>
          </p:cNvSpPr>
          <p:nvPr/>
        </p:nvSpPr>
        <p:spPr bwMode="gray">
          <a:xfrm>
            <a:off x="431800" y="1153638"/>
            <a:ext cx="2340000" cy="44067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108000" rIns="0" bIns="108000" rtlCol="0" anchor="t" anchorCtr="0">
            <a:spAutoFit/>
          </a:bodyPr>
          <a:lstStyle>
            <a:lvl1pPr marL="3175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780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92075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1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altLang="fr-FR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Méthodologie (2/2) </a:t>
            </a:r>
            <a:endParaRPr lang="fr-FR" altLang="fr-FR" sz="1100" b="1" dirty="0">
              <a:solidFill>
                <a:schemeClr val="bg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" y="3735813"/>
            <a:ext cx="1784176" cy="10758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2086254"/>
            <a:ext cx="2978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/>
              <a:t>Avec</a:t>
            </a:r>
            <a:r>
              <a:rPr lang="fr-FR" sz="1000" dirty="0" smtClean="0"/>
              <a:t> audience virtuelle (avec un casque de RV)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00684" y="3502538"/>
            <a:ext cx="2538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/>
              <a:t>Sans</a:t>
            </a:r>
            <a:r>
              <a:rPr lang="fr-FR" sz="1000" dirty="0" smtClean="0"/>
              <a:t> audience virtuelle </a:t>
            </a:r>
            <a:endParaRPr lang="fr-FR" sz="1000" dirty="0"/>
          </a:p>
        </p:txBody>
      </p:sp>
      <p:pic>
        <p:nvPicPr>
          <p:cNvPr id="11" name="Image 10" descr="Snapshot of the virtual audience | Download Scientific Diagra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21127" r="1" b="3944"/>
          <a:stretch/>
        </p:blipFill>
        <p:spPr bwMode="auto">
          <a:xfrm>
            <a:off x="607898" y="2304759"/>
            <a:ext cx="1800200" cy="116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201094" y="4216767"/>
            <a:ext cx="134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Exercices</a:t>
            </a:r>
            <a:r>
              <a:rPr lang="fr-FR" sz="1200" dirty="0" smtClean="0"/>
              <a:t> pour améliorer la prise de parole </a:t>
            </a:r>
            <a:endParaRPr lang="fr-FR" sz="1200" dirty="0"/>
          </a:p>
        </p:txBody>
      </p:sp>
      <p:cxnSp>
        <p:nvCxnSpPr>
          <p:cNvPr id="26" name="Connecteur en arc 25"/>
          <p:cNvCxnSpPr>
            <a:stCxn id="8" idx="2"/>
            <a:endCxn id="24" idx="0"/>
          </p:cNvCxnSpPr>
          <p:nvPr/>
        </p:nvCxnSpPr>
        <p:spPr>
          <a:xfrm rot="5400000">
            <a:off x="4178887" y="3507441"/>
            <a:ext cx="306775" cy="9735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 rot="5400000" flipH="1">
            <a:off x="2612516" y="3755098"/>
            <a:ext cx="59207" cy="2256955"/>
          </a:xfrm>
          <a:prstGeom prst="curvedConnector3">
            <a:avLst>
              <a:gd name="adj1" fmla="val -2910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06" y="2302281"/>
            <a:ext cx="207156" cy="28803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800" y="4201371"/>
            <a:ext cx="207156" cy="28803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537204" y="2551412"/>
            <a:ext cx="243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Feedbacks aux utilisateurs sur leurs performances </a:t>
            </a:r>
          </a:p>
          <a:p>
            <a:pPr algn="ctr"/>
            <a:endParaRPr lang="fr-FR" sz="12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988" y="3016302"/>
            <a:ext cx="1534096" cy="82451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030" y="3635240"/>
            <a:ext cx="207156" cy="28803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120311" y="2512714"/>
            <a:ext cx="2674139" cy="1292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b="1" dirty="0" smtClean="0"/>
              <a:t>Approche centrée utilisateurs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Scénarios de prise de parole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Interface de </a:t>
            </a:r>
            <a:r>
              <a:rPr lang="fr-FR" sz="1300" dirty="0" err="1" smtClean="0"/>
              <a:t>feebacks</a:t>
            </a:r>
            <a:r>
              <a:rPr lang="fr-FR" sz="13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Exercices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dirty="0" smtClean="0"/>
              <a:t>Evaluation incrémentale des prototypes développés</a:t>
            </a:r>
            <a:endParaRPr lang="fr-FR" sz="1300" dirty="0"/>
          </a:p>
        </p:txBody>
      </p:sp>
      <p:sp>
        <p:nvSpPr>
          <p:cNvPr id="25" name="Accolade fermante 24"/>
          <p:cNvSpPr/>
          <p:nvPr/>
        </p:nvSpPr>
        <p:spPr>
          <a:xfrm>
            <a:off x="5681212" y="1908840"/>
            <a:ext cx="413495" cy="3134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ccolade fermante 37"/>
          <p:cNvSpPr/>
          <p:nvPr/>
        </p:nvSpPr>
        <p:spPr>
          <a:xfrm>
            <a:off x="2618647" y="2302281"/>
            <a:ext cx="337072" cy="2517775"/>
          </a:xfrm>
          <a:prstGeom prst="rightBrace">
            <a:avLst>
              <a:gd name="adj1" fmla="val 8333"/>
              <a:gd name="adj2" fmla="val 40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/>
          <a:srcRect l="33418" b="34942"/>
          <a:stretch/>
        </p:blipFill>
        <p:spPr>
          <a:xfrm>
            <a:off x="1891821" y="2305625"/>
            <a:ext cx="757541" cy="488575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915868" y="3032410"/>
            <a:ext cx="87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Détection automatique des signaux multimodaux</a:t>
            </a:r>
            <a:endParaRPr lang="fr-FR" sz="900" i="1" dirty="0"/>
          </a:p>
        </p:txBody>
      </p:sp>
      <p:sp>
        <p:nvSpPr>
          <p:cNvPr id="42" name="Flèche droite 41"/>
          <p:cNvSpPr/>
          <p:nvPr/>
        </p:nvSpPr>
        <p:spPr>
          <a:xfrm>
            <a:off x="3769007" y="3301537"/>
            <a:ext cx="154025" cy="141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511658" y="-20538"/>
            <a:ext cx="7200000" cy="1080000"/>
          </a:xfrm>
        </p:spPr>
        <p:txBody>
          <a:bodyPr/>
          <a:lstStyle/>
          <a:p>
            <a:r>
              <a:rPr lang="en-US" b="1" i="1" dirty="0" err="1"/>
              <a:t>viRtual</a:t>
            </a:r>
            <a:r>
              <a:rPr lang="en-US" b="1" i="1" dirty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-20538"/>
            <a:ext cx="900113" cy="1080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180000" y="1698103"/>
            <a:ext cx="6948512" cy="36959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200" i="1" dirty="0" smtClean="0">
                <a:solidFill>
                  <a:schemeClr val="tx1"/>
                </a:solidFill>
              </a:rPr>
              <a:t>ANR PRCE : 4 laboratoires de recherche et 1 entreprise R&amp;D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47A9891-BE3F-DD4A-BF5B-7F09858F08CC}"/>
              </a:ext>
            </a:extLst>
          </p:cNvPr>
          <p:cNvSpPr>
            <a:spLocks noGrp="1"/>
          </p:cNvSpPr>
          <p:nvPr/>
        </p:nvSpPr>
        <p:spPr bwMode="gray">
          <a:xfrm>
            <a:off x="431800" y="1153638"/>
            <a:ext cx="2340000" cy="44067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108000" rIns="0" bIns="108000" rtlCol="0" anchor="t" anchorCtr="0">
            <a:spAutoFit/>
          </a:bodyPr>
          <a:lstStyle>
            <a:lvl1pPr marL="3175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1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780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288" indent="-92075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60000"/>
              <a:buFontTx/>
              <a:buBlip>
                <a:blip r:embed="rId3"/>
              </a:buBlip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5113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fr-FR" altLang="fr-FR" sz="1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Consortium  </a:t>
            </a:r>
            <a:endParaRPr lang="fr-FR" altLang="fr-FR" sz="1100" b="1" dirty="0">
              <a:solidFill>
                <a:schemeClr val="bg1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27" y="2193328"/>
            <a:ext cx="1099133" cy="7920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7061" y="299443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Télécom Paris </a:t>
            </a:r>
            <a:r>
              <a:rPr lang="fr-FR" sz="1400" i="1" dirty="0" smtClean="0"/>
              <a:t>Apprentissage automatique </a:t>
            </a:r>
            <a:endParaRPr lang="fr-FR" sz="1400" i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801" y="2196085"/>
            <a:ext cx="792088" cy="798349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48713" y="297504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IMT Atlantique </a:t>
            </a:r>
          </a:p>
          <a:p>
            <a:pPr algn="ctr"/>
            <a:r>
              <a:rPr lang="fr-FR" sz="1400" i="1" dirty="0" smtClean="0"/>
              <a:t>User-</a:t>
            </a:r>
            <a:r>
              <a:rPr lang="fr-FR" sz="1400" i="1" dirty="0" err="1" smtClean="0"/>
              <a:t>centered</a:t>
            </a:r>
            <a:r>
              <a:rPr lang="fr-FR" sz="1400" i="1" dirty="0" smtClean="0"/>
              <a:t> design </a:t>
            </a:r>
            <a:endParaRPr lang="fr-FR" sz="1400" i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043" y="2196055"/>
            <a:ext cx="1168040" cy="81392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580112" y="300725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Société </a:t>
            </a:r>
            <a:r>
              <a:rPr lang="fr-FR" sz="1400" dirty="0" err="1" smtClean="0"/>
              <a:t>Umanis</a:t>
            </a:r>
            <a:endParaRPr lang="fr-FR" sz="1400" dirty="0" smtClean="0"/>
          </a:p>
          <a:p>
            <a:pPr algn="ctr"/>
            <a:r>
              <a:rPr lang="fr-FR" sz="1400" i="1" dirty="0" smtClean="0"/>
              <a:t>Analyse automatique des mouvements humains </a:t>
            </a:r>
            <a:endParaRPr lang="fr-FR" sz="1400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659" y="3697431"/>
            <a:ext cx="1131746" cy="75375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213437" y="4421802"/>
            <a:ext cx="2302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LIS (coordinateur)</a:t>
            </a:r>
          </a:p>
          <a:p>
            <a:pPr algn="ctr"/>
            <a:r>
              <a:rPr lang="fr-FR" sz="1400" i="1" dirty="0" smtClean="0"/>
              <a:t>Agents Conversationnels Animés</a:t>
            </a:r>
            <a:endParaRPr lang="fr-FR" sz="1400" i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588" y="3605687"/>
            <a:ext cx="866251" cy="864096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3689385" y="4454013"/>
            <a:ext cx="2462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ISM / CRVM</a:t>
            </a:r>
          </a:p>
          <a:p>
            <a:pPr algn="ctr"/>
            <a:r>
              <a:rPr lang="fr-FR" sz="1400" i="1" dirty="0" smtClean="0"/>
              <a:t>Simulation en Réalité virtuelle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5101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>
          <a:xfrm>
            <a:off x="1547664" y="1635646"/>
            <a:ext cx="3546000" cy="3382835"/>
          </a:xfrm>
        </p:spPr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err="1" smtClean="0"/>
              <a:t>viRtual</a:t>
            </a:r>
            <a:r>
              <a:rPr lang="en-US" b="1" i="1" dirty="0" smtClean="0"/>
              <a:t> </a:t>
            </a:r>
            <a:r>
              <a:rPr lang="en-US" b="1" i="1" dirty="0" err="1"/>
              <a:t>bEhaVioral</a:t>
            </a:r>
            <a:r>
              <a:rPr lang="en-US" b="1" i="1" dirty="0"/>
              <a:t> </a:t>
            </a:r>
            <a:r>
              <a:rPr lang="en-US" b="1" i="1" dirty="0" err="1"/>
              <a:t>skIlls</a:t>
            </a:r>
            <a:r>
              <a:rPr lang="en-US" b="1" i="1" dirty="0"/>
              <a:t> </a:t>
            </a:r>
            <a:r>
              <a:rPr lang="en-US" b="1" i="1" dirty="0" err="1"/>
              <a:t>TrAining</a:t>
            </a:r>
            <a:r>
              <a:rPr lang="en-US" b="1" i="1" dirty="0"/>
              <a:t> for </a:t>
            </a:r>
            <a:r>
              <a:rPr lang="en-US" b="1" i="1" dirty="0" err="1"/>
              <a:t>pubLIc</a:t>
            </a:r>
            <a:r>
              <a:rPr lang="en-US" b="1" i="1" dirty="0"/>
              <a:t> </a:t>
            </a:r>
            <a:r>
              <a:rPr lang="en-US" b="1" i="1" dirty="0" err="1"/>
              <a:t>SpEaking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1538428" y="338023"/>
            <a:ext cx="7110472" cy="1193466"/>
          </a:xfrm>
        </p:spPr>
        <p:txBody>
          <a:bodyPr/>
          <a:lstStyle/>
          <a:p>
            <a:r>
              <a:rPr lang="fr-FR" dirty="0" smtClean="0"/>
              <a:t>Projet REVITALISE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gray">
          <a:xfrm>
            <a:off x="1710000" y="3131847"/>
            <a:ext cx="4709959" cy="325438"/>
          </a:xfrm>
        </p:spPr>
        <p:txBody>
          <a:bodyPr/>
          <a:lstStyle/>
          <a:p>
            <a:r>
              <a:rPr lang="fr-FR" i="1" dirty="0" smtClean="0">
                <a:solidFill>
                  <a:srgbClr val="002060"/>
                </a:solidFill>
              </a:rPr>
              <a:t>ANR PRCE – 2022 – 2025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4454"/>
            <a:ext cx="1044791" cy="10815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16" y="-22410"/>
            <a:ext cx="2987824" cy="14939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38" y="3266724"/>
            <a:ext cx="826437" cy="63274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266" y="1713619"/>
            <a:ext cx="1285239" cy="13013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510" y="3156928"/>
            <a:ext cx="2859528" cy="16558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147" y="3361400"/>
            <a:ext cx="1010453" cy="6437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838" y="4005191"/>
            <a:ext cx="774262" cy="7833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2274" y="4171141"/>
            <a:ext cx="1168723" cy="4514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7936" y="3365993"/>
            <a:ext cx="1115194" cy="59039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2834" y="4118356"/>
            <a:ext cx="1091856" cy="504254"/>
          </a:xfrm>
          <a:prstGeom prst="rect">
            <a:avLst/>
          </a:prstGeom>
        </p:spPr>
      </p:pic>
      <p:pic>
        <p:nvPicPr>
          <p:cNvPr id="22" name="Image 21" descr="Snapshot of the virtual audience | Download Scientific Diagram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t="21127" r="1" b="3944"/>
          <a:stretch/>
        </p:blipFill>
        <p:spPr bwMode="auto">
          <a:xfrm>
            <a:off x="6984268" y="1786899"/>
            <a:ext cx="1800200" cy="116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7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3526</TotalTime>
  <Words>696</Words>
  <Application>Microsoft Office PowerPoint</Application>
  <PresentationFormat>Affichage à l'écran (16:9)</PresentationFormat>
  <Paragraphs>133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Arial Black</vt:lpstr>
      <vt:lpstr>Wingdings</vt:lpstr>
      <vt:lpstr>CNRS</vt:lpstr>
      <vt:lpstr>Projet REVITALISE </vt:lpstr>
      <vt:lpstr>viRtual bEhaVioral skIlls TrAining for pubLIc SpEaking</vt:lpstr>
      <vt:lpstr>viRtual bEhaVioral skIlls TrAining for pubLIc SpEaking</vt:lpstr>
      <vt:lpstr>viRtual bEhaVioral skIlls TrAining for pubLIc SpEaking</vt:lpstr>
      <vt:lpstr>viRtual bEhaVioral skIlls TrAining for pubLIc SpEaking</vt:lpstr>
      <vt:lpstr>viRtual bEhaVioral skIlls TrAining for pubLIc SpEaking</vt:lpstr>
      <vt:lpstr>Projet REVITALISE </vt:lpstr>
    </vt:vector>
  </TitlesOfParts>
  <Manager>CNRS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savinfo</cp:lastModifiedBy>
  <cp:revision>93</cp:revision>
  <dcterms:created xsi:type="dcterms:W3CDTF">2019-01-17T12:19:15Z</dcterms:created>
  <dcterms:modified xsi:type="dcterms:W3CDTF">2021-12-16T11:08:22Z</dcterms:modified>
</cp:coreProperties>
</file>