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288" r:id="rId4"/>
    <p:sldId id="258" r:id="rId5"/>
    <p:sldId id="296" r:id="rId6"/>
    <p:sldId id="307" r:id="rId7"/>
    <p:sldId id="306" r:id="rId8"/>
    <p:sldId id="308" r:id="rId9"/>
    <p:sldId id="310" r:id="rId10"/>
    <p:sldId id="266" r:id="rId11"/>
    <p:sldId id="292" r:id="rId12"/>
    <p:sldId id="294" r:id="rId13"/>
    <p:sldId id="314" r:id="rId14"/>
    <p:sldId id="293" r:id="rId15"/>
    <p:sldId id="295" r:id="rId16"/>
    <p:sldId id="311" r:id="rId17"/>
    <p:sldId id="312" r:id="rId18"/>
    <p:sldId id="309" r:id="rId19"/>
    <p:sldId id="313" r:id="rId20"/>
    <p:sldId id="302" r:id="rId21"/>
    <p:sldId id="284" r:id="rId22"/>
    <p:sldId id="315" r:id="rId23"/>
    <p:sldId id="316" r:id="rId24"/>
    <p:sldId id="317" r:id="rId25"/>
    <p:sldId id="318" r:id="rId26"/>
    <p:sldId id="319" r:id="rId27"/>
    <p:sldId id="278" r:id="rId28"/>
    <p:sldId id="261" r:id="rId29"/>
    <p:sldId id="321" r:id="rId30"/>
    <p:sldId id="320" r:id="rId31"/>
    <p:sldId id="322" r:id="rId32"/>
    <p:sldId id="323" r:id="rId33"/>
    <p:sldId id="297" r:id="rId34"/>
    <p:sldId id="324" r:id="rId35"/>
    <p:sldId id="279" r:id="rId36"/>
    <p:sldId id="287" r:id="rId37"/>
  </p:sldIdLst>
  <p:sldSz cx="9144000" cy="5143500" type="screen16x9"/>
  <p:notesSz cx="6858000" cy="9144000"/>
  <p:embeddedFontLst>
    <p:embeddedFont>
      <p:font typeface="Open Sans" panose="020B0606030504020204" pitchFamily="34" charset="0"/>
      <p:regular r:id="rId40"/>
      <p:bold r:id="rId41"/>
      <p:italic r:id="rId42"/>
      <p:boldItalic r:id="rId4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hiddenSlides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9C2663A-29E8-4F74-B90E-20FD689171F3}">
  <a:tblStyle styleId="{E9C2663A-29E8-4F74-B90E-20FD689171F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A5CEE364-59FB-401F-8AA0-2B7A37B02459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86"/>
    <p:restoredTop sz="94674"/>
  </p:normalViewPr>
  <p:slideViewPr>
    <p:cSldViewPr snapToGrid="0">
      <p:cViewPr varScale="1">
        <p:scale>
          <a:sx n="164" d="100"/>
          <a:sy n="164" d="100"/>
        </p:scale>
        <p:origin x="168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3.fntdata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font" Target="fonts/font1.fntdata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4.fntdata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font" Target="fonts/font2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73EBE9-712F-8741-8B31-A466FE33CF7C}" type="datetimeFigureOut">
              <a:rPr lang="fr-FR" smtClean="0"/>
              <a:t>27/05/2021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AD6EB-0C30-8E4F-92F1-41804090DC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0427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3122241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46d66596b0_0_2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46d66596b0_0_2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46d66596b0_0_2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46d66596b0_0_2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46d66596b0_0_1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46d66596b0_0_1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112724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46d66596b0_0_2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46d66596b0_0_2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46d66596b0_0_2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46d66596b0_0_2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46d66596b0_0_1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46d66596b0_0_1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796953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46d66596b0_0_1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46d66596b0_0_1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409051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46d66596b0_0_2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46d66596b0_0_2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-</a:t>
            </a:r>
            <a:endParaRPr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46d66596b0_0_2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46d66596b0_0_2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46f437e7d4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46f437e7d4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46f437e7d4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46f437e7d4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46d66596b0_0_1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46d66596b0_0_1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46d66596b0_0_2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46d66596b0_0_2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46d66596b0_0_2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46d66596b0_0_2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46d66596b0_0_2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46d66596b0_0_2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46d66596b0_0_1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46d66596b0_0_1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46d66596b0_0_2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46d66596b0_0_2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Une loi qui vient d’être votée et qui permet à maintenant</a:t>
            </a:r>
            <a:r>
              <a:rPr lang="fr-FR" baseline="0" dirty="0"/>
              <a:t> les Etats de maintenir leurs ressources :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aseline="0" dirty="0"/>
              <a:t>RIESTER F culture 12/04</a:t>
            </a:r>
            <a:endParaRPr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46d66596b0_0_2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46d66596b0_0_2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Une loi qui vient d’être votée et qui permet à maintenant</a:t>
            </a:r>
            <a:r>
              <a:rPr lang="fr-FR" baseline="0" dirty="0"/>
              <a:t> les Etats de maintenir leurs ressources :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aseline="0" dirty="0"/>
              <a:t>RIESTER F culture 12/04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409622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46d66596b0_0_2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46d66596b0_0_2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Une loi qui vient d’être votée et qui permet à maintenant</a:t>
            </a:r>
            <a:r>
              <a:rPr lang="fr-FR" baseline="0" dirty="0"/>
              <a:t> les Etats de maintenir leurs ressources :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aseline="0" dirty="0"/>
              <a:t>RIESTER F culture 12/04</a:t>
            </a:r>
            <a:endParaRPr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46d66596b0_0_1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46d66596b0_0_1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135441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46d66596b0_0_1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46d66596b0_0_1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In </a:t>
            </a:r>
            <a:r>
              <a:rPr lang="fr-FR" dirty="0" err="1"/>
              <a:t>our</a:t>
            </a:r>
            <a:r>
              <a:rPr lang="fr-FR" dirty="0"/>
              <a:t> </a:t>
            </a:r>
            <a:r>
              <a:rPr lang="fr-FR" dirty="0" err="1"/>
              <a:t>lexxicon</a:t>
            </a:r>
            <a:r>
              <a:rPr lang="fr-FR" baseline="0" dirty="0"/>
              <a:t> 3 types : étant donné, il y a, ça fait, 3/ out of </a:t>
            </a:r>
            <a:r>
              <a:rPr lang="fr-FR" baseline="0" dirty="0" err="1"/>
              <a:t>roughly</a:t>
            </a:r>
            <a:r>
              <a:rPr lang="fr-FR" baseline="0"/>
              <a:t> 200 ?</a:t>
            </a:r>
            <a:endParaRPr lang="fr-FR" baseline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aseline="0" dirty="0" err="1"/>
              <a:t>Conjunctons</a:t>
            </a:r>
            <a:r>
              <a:rPr lang="fr-FR" baseline="0" dirty="0"/>
              <a:t> : dans la mesure où</a:t>
            </a: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46f437e7d4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46f437e7d4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47e2cb826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Google Shape;284;g47e2cb826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46d66596b0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46d66596b0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46d66596b0_0_1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46d66596b0_0_1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46d66596b0_0_1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46d66596b0_0_1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852734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46d66596b0_0_1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46d66596b0_0_1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551680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46d66596b0_0_1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46d66596b0_0_1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102687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46d66596b0_0_1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46d66596b0_0_1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ottopedia.org/index.php/Preposition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glottopedia.org/index.php/Pronoun" TargetMode="External"/><Relationship Id="rId5" Type="http://schemas.openxmlformats.org/officeDocument/2006/relationships/hyperlink" Target="http://www.glottopedia.org/index.php?title=Interjection&amp;action=edit&amp;redlink=1" TargetMode="External"/><Relationship Id="rId4" Type="http://schemas.openxmlformats.org/officeDocument/2006/relationships/hyperlink" Target="http://www.glottopedia.org/index.php/Conjunction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0" dirty="0"/>
              <a:t>Les critères linguistiques de définition des POS</a:t>
            </a:r>
            <a:br>
              <a:rPr lang="fr-FR" sz="3000" dirty="0"/>
            </a:br>
            <a:endParaRPr sz="3000" dirty="0"/>
          </a:p>
        </p:txBody>
      </p:sp>
      <p:sp>
        <p:nvSpPr>
          <p:cNvPr id="67" name="Google Shape;67;p13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dirty="0"/>
              <a:t> 27/05/2021</a:t>
            </a:r>
            <a:endParaRPr sz="1400" dirty="0"/>
          </a:p>
        </p:txBody>
      </p:sp>
      <p:sp>
        <p:nvSpPr>
          <p:cNvPr id="68" name="Google Shape;68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ctrTitle"/>
          </p:nvPr>
        </p:nvSpPr>
        <p:spPr>
          <a:xfrm>
            <a:off x="1004150" y="323811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dk2"/>
                </a:solidFill>
              </a:rPr>
              <a:t>José Deulofeu</a:t>
            </a:r>
            <a:r>
              <a:rPr lang="fr-FR" sz="1800" dirty="0">
                <a:solidFill>
                  <a:schemeClr val="dk2"/>
                </a:solidFill>
              </a:rPr>
              <a:t> </a:t>
            </a:r>
            <a:r>
              <a:rPr lang="en" sz="1400" i="1" dirty="0">
                <a:solidFill>
                  <a:schemeClr val="dk2"/>
                </a:solidFill>
              </a:rPr>
              <a:t>Aix Marseille Univ, CNRS LIS, Marseille, France</a:t>
            </a:r>
            <a:endParaRPr sz="1400" i="1" dirty="0">
              <a:solidFill>
                <a:schemeClr val="dk2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2</a:t>
            </a:r>
            <a:r>
              <a:rPr lang="en" dirty="0"/>
              <a:t>. </a:t>
            </a:r>
            <a:r>
              <a:rPr lang="fr-FR" dirty="0"/>
              <a:t>Réponses partielles aux questions</a:t>
            </a:r>
            <a:endParaRPr dirty="0"/>
          </a:p>
        </p:txBody>
      </p:sp>
      <p:sp>
        <p:nvSpPr>
          <p:cNvPr id="137" name="Google Shape;137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 dirty="0"/>
              <a:t>2.1. L’usage des patchs (aménagement de l’existant)</a:t>
            </a:r>
            <a:endParaRPr sz="2800" dirty="0"/>
          </a:p>
        </p:txBody>
      </p:sp>
      <p:sp>
        <p:nvSpPr>
          <p:cNvPr id="109" name="Google Shape;109;p19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har char="■"/>
            </a:pPr>
            <a:r>
              <a:rPr lang="fr-FR" dirty="0"/>
              <a:t>Descriptivisme « opportuniste » </a:t>
            </a:r>
          </a:p>
          <a:p>
            <a:pPr marL="114300" indent="0">
              <a:buNone/>
            </a:pPr>
            <a:r>
              <a:rPr lang="fr-FR" i="1" dirty="0" err="1"/>
              <a:t>Aarts</a:t>
            </a:r>
            <a:r>
              <a:rPr lang="fr-FR" dirty="0"/>
              <a:t>, B. (2007b) '</a:t>
            </a:r>
            <a:r>
              <a:rPr lang="fr-FR" i="1" dirty="0"/>
              <a:t>In </a:t>
            </a:r>
            <a:r>
              <a:rPr lang="fr-FR" i="1" dirty="0" err="1"/>
              <a:t>Defence</a:t>
            </a:r>
            <a:r>
              <a:rPr lang="fr-FR" i="1" dirty="0"/>
              <a:t> of </a:t>
            </a:r>
            <a:r>
              <a:rPr lang="fr-FR" i="1" dirty="0" err="1"/>
              <a:t>Distributional</a:t>
            </a:r>
            <a:r>
              <a:rPr lang="fr-FR" i="1" dirty="0"/>
              <a:t> </a:t>
            </a:r>
            <a:r>
              <a:rPr lang="fr-FR" i="1" dirty="0" err="1"/>
              <a:t>Analysis</a:t>
            </a:r>
            <a:r>
              <a:rPr lang="fr-FR" dirty="0"/>
              <a:t>, pace </a:t>
            </a:r>
            <a:r>
              <a:rPr lang="fr-FR" dirty="0" err="1"/>
              <a:t>Croft</a:t>
            </a:r>
            <a:r>
              <a:rPr lang="fr-FR" dirty="0"/>
              <a:t>'. </a:t>
            </a:r>
            <a:r>
              <a:rPr lang="fr-FR" dirty="0" err="1"/>
              <a:t>Studies</a:t>
            </a:r>
            <a:r>
              <a:rPr lang="fr-FR" dirty="0"/>
              <a:t> in </a:t>
            </a:r>
            <a:r>
              <a:rPr lang="fr-FR" dirty="0" err="1"/>
              <a:t>Language</a:t>
            </a:r>
            <a:r>
              <a:rPr lang="fr-FR" dirty="0"/>
              <a:t>, </a:t>
            </a:r>
          </a:p>
          <a:p>
            <a:pPr>
              <a:buChar char="■"/>
            </a:pPr>
            <a:r>
              <a:rPr lang="fr-FR" dirty="0"/>
              <a:t>Exemple 1 : Abeillé </a:t>
            </a:r>
            <a:r>
              <a:rPr lang="mr-IN" dirty="0"/>
              <a:t>–</a:t>
            </a:r>
            <a:r>
              <a:rPr lang="fr-FR" dirty="0"/>
              <a:t>Godard . Cadre HPSG </a:t>
            </a:r>
          </a:p>
          <a:p>
            <a:pPr marL="114300" indent="0">
              <a:buNone/>
            </a:pPr>
            <a:r>
              <a:rPr lang="fr-FR" dirty="0"/>
              <a:t>Redéfinition de la catégorie DET Fonction </a:t>
            </a:r>
            <a:r>
              <a:rPr lang="fr-FR" dirty="0" err="1"/>
              <a:t>Spe</a:t>
            </a:r>
            <a:r>
              <a:rPr lang="fr-FR" dirty="0"/>
              <a:t> différente de catégorie DET</a:t>
            </a:r>
          </a:p>
          <a:p>
            <a:pPr marL="114300" indent="0">
              <a:buNone/>
            </a:pPr>
            <a:r>
              <a:rPr lang="fr-FR" dirty="0"/>
              <a:t>	les </a:t>
            </a:r>
            <a:r>
              <a:rPr lang="fr-FR" b="1" dirty="0"/>
              <a:t>différents</a:t>
            </a:r>
            <a:r>
              <a:rPr lang="fr-FR" dirty="0"/>
              <a:t> amis qui sont venus</a:t>
            </a:r>
          </a:p>
          <a:p>
            <a:pPr marL="114300" indent="0">
              <a:buNone/>
            </a:pPr>
            <a:r>
              <a:rPr lang="fr-FR" dirty="0"/>
              <a:t>	</a:t>
            </a:r>
            <a:r>
              <a:rPr lang="fr-FR" b="1" dirty="0"/>
              <a:t>Différents</a:t>
            </a:r>
            <a:r>
              <a:rPr lang="fr-FR" dirty="0"/>
              <a:t> amis sont venus </a:t>
            </a:r>
          </a:p>
          <a:p>
            <a:pPr marL="114300" indent="0">
              <a:buNone/>
            </a:pPr>
            <a:r>
              <a:rPr lang="fr-FR" dirty="0"/>
              <a:t>- Nécessaire pour un N Sujet</a:t>
            </a:r>
          </a:p>
          <a:p>
            <a:pPr marL="114300" indent="0">
              <a:buNone/>
            </a:pPr>
            <a:r>
              <a:rPr lang="fr-FR" dirty="0"/>
              <a:t>-Toujours à l’initiale de NP : les = DET</a:t>
            </a:r>
          </a:p>
          <a:p>
            <a:pPr marL="114300" indent="0">
              <a:buNone/>
            </a:pPr>
            <a:r>
              <a:rPr lang="fr-FR" dirty="0"/>
              <a:t>- pas nécessairement en tête de NP = adjectif fonctionnant comme </a:t>
            </a:r>
            <a:r>
              <a:rPr lang="fr-FR" dirty="0" err="1"/>
              <a:t>spécifieur</a:t>
            </a:r>
            <a:endParaRPr lang="fr-FR" dirty="0"/>
          </a:p>
        </p:txBody>
      </p:sp>
      <p:sp>
        <p:nvSpPr>
          <p:cNvPr id="110" name="Google Shape;110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sp>
        <p:nvSpPr>
          <p:cNvPr id="2" name="ZoneTexte 1"/>
          <p:cNvSpPr txBox="1"/>
          <p:nvPr/>
        </p:nvSpPr>
        <p:spPr>
          <a:xfrm>
            <a:off x="6879167" y="4677833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72713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 dirty="0"/>
              <a:t> Patch Exemple2 : redéfinir l’adverbe</a:t>
            </a:r>
            <a:endParaRPr sz="2800" dirty="0"/>
          </a:p>
        </p:txBody>
      </p:sp>
      <p:sp>
        <p:nvSpPr>
          <p:cNvPr id="109" name="Google Shape;109;p19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4750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>
              <a:buNone/>
            </a:pPr>
            <a:r>
              <a:rPr lang="fr-FR" sz="1600" dirty="0"/>
              <a:t>BONAMI O. &amp;</a:t>
            </a:r>
            <a:r>
              <a:rPr lang="fr-FR" sz="1600" i="1" dirty="0"/>
              <a:t> </a:t>
            </a:r>
            <a:r>
              <a:rPr lang="fr-FR" sz="1600" dirty="0"/>
              <a:t>GODARD D. (2007), Quelle syntaxe, incidemment, pour les adverbes incidents ?, </a:t>
            </a:r>
            <a:r>
              <a:rPr lang="fr-FR" sz="1600" i="1" dirty="0"/>
              <a:t>Bulletin de la Société de Linguistique de Paris 102</a:t>
            </a:r>
            <a:r>
              <a:rPr lang="fr-FR" sz="1600" dirty="0"/>
              <a:t>, 255–284</a:t>
            </a:r>
            <a:r>
              <a:rPr lang="fr-FR" dirty="0"/>
              <a:t>.</a:t>
            </a:r>
          </a:p>
          <a:p>
            <a:pPr>
              <a:buChar char="■"/>
            </a:pPr>
            <a:r>
              <a:rPr lang="fr-FR" dirty="0"/>
              <a:t>Recherche d’une propriété distributionnelle caractéristique :</a:t>
            </a:r>
          </a:p>
          <a:p>
            <a:r>
              <a:rPr lang="fr-FR" dirty="0"/>
              <a:t>propriété topologique :</a:t>
            </a:r>
          </a:p>
          <a:p>
            <a:pPr marL="114300" indent="0">
              <a:buNone/>
            </a:pPr>
            <a:r>
              <a:rPr lang="fr-FR" dirty="0"/>
              <a:t>	 AUX</a:t>
            </a:r>
            <a:r>
              <a:rPr lang="en-US" dirty="0"/>
              <a:t>—</a:t>
            </a:r>
            <a:r>
              <a:rPr lang="fr-FR" dirty="0"/>
              <a:t>V : encore, bien, déjà, surtout</a:t>
            </a:r>
            <a:r>
              <a:rPr lang="mr-IN" dirty="0"/>
              <a:t>…</a:t>
            </a:r>
            <a:endParaRPr lang="fr-FR" dirty="0"/>
          </a:p>
          <a:p>
            <a:r>
              <a:rPr lang="fr-FR" dirty="0"/>
              <a:t>un critère prosodique permet de distinguer ADV de PRO PP :</a:t>
            </a:r>
          </a:p>
          <a:p>
            <a:pPr lvl="1"/>
            <a:r>
              <a:rPr lang="fr-FR" sz="1600" dirty="0"/>
              <a:t>Il a (déjà/ encore) mangé   </a:t>
            </a:r>
          </a:p>
          <a:p>
            <a:pPr lvl="1"/>
            <a:r>
              <a:rPr lang="fr-FR" sz="1600" dirty="0"/>
              <a:t>Il a *(ici / ainsi) mangé   /  il a, (ainsi /ici ), mangé</a:t>
            </a:r>
          </a:p>
          <a:p>
            <a:r>
              <a:rPr lang="fr-FR" dirty="0"/>
              <a:t>Caractère ad-hoc : la seule catégorie définie par une propriété topologique. complétée par une propriété prosodique.</a:t>
            </a:r>
          </a:p>
          <a:p>
            <a:pPr marL="9144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110" name="Google Shape;110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sp>
        <p:nvSpPr>
          <p:cNvPr id="2" name="ZoneTexte 1"/>
          <p:cNvSpPr txBox="1"/>
          <p:nvPr/>
        </p:nvSpPr>
        <p:spPr>
          <a:xfrm>
            <a:off x="6879167" y="4677833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521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3</a:t>
            </a:r>
            <a:r>
              <a:rPr lang="en" dirty="0"/>
              <a:t>. </a:t>
            </a:r>
            <a:r>
              <a:rPr lang="fr-FR" dirty="0"/>
              <a:t>Propositions nouvelles pour</a:t>
            </a:r>
            <a:br>
              <a:rPr lang="fr-FR" dirty="0"/>
            </a:br>
            <a:r>
              <a:rPr lang="fr-FR" dirty="0"/>
              <a:t>classement cohérent</a:t>
            </a:r>
            <a:endParaRPr dirty="0"/>
          </a:p>
        </p:txBody>
      </p:sp>
      <p:sp>
        <p:nvSpPr>
          <p:cNvPr id="137" name="Google Shape;137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77986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 dirty="0"/>
              <a:t>3.1. </a:t>
            </a:r>
            <a:r>
              <a:rPr lang="fr-FR" sz="2400" dirty="0"/>
              <a:t>L’élimination des POS comme primitifs de l’analyse</a:t>
            </a:r>
            <a:endParaRPr sz="2400" dirty="0"/>
          </a:p>
        </p:txBody>
      </p:sp>
      <p:sp>
        <p:nvSpPr>
          <p:cNvPr id="109" name="Google Shape;109;p19"/>
          <p:cNvSpPr txBox="1">
            <a:spLocks noGrp="1"/>
          </p:cNvSpPr>
          <p:nvPr>
            <p:ph type="body" idx="1"/>
          </p:nvPr>
        </p:nvSpPr>
        <p:spPr>
          <a:xfrm>
            <a:off x="311700" y="1056518"/>
            <a:ext cx="8520600" cy="351250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Font typeface="Open Sans"/>
              <a:buChar char="■"/>
            </a:pPr>
            <a:r>
              <a:rPr lang="fr-FR" dirty="0"/>
              <a:t>HPSG  : les POS ne sont plus des primitives, mais des résumés de propriétés (</a:t>
            </a:r>
            <a:r>
              <a:rPr lang="fr-FR" dirty="0" err="1"/>
              <a:t>features</a:t>
            </a:r>
            <a:r>
              <a:rPr lang="fr-FR" dirty="0"/>
              <a:t>) cela dit les valeurs de POS sont considérés comme des traits</a:t>
            </a:r>
          </a:p>
          <a:p>
            <a:r>
              <a:rPr lang="fr-FR" dirty="0" err="1"/>
              <a:t>Croft</a:t>
            </a:r>
            <a:r>
              <a:rPr lang="fr-FR" dirty="0"/>
              <a:t>, William. 2007. </a:t>
            </a:r>
            <a:r>
              <a:rPr lang="fr-FR" dirty="0" err="1"/>
              <a:t>Beyond</a:t>
            </a:r>
            <a:r>
              <a:rPr lang="fr-FR" dirty="0"/>
              <a:t> </a:t>
            </a:r>
            <a:r>
              <a:rPr lang="fr-FR" dirty="0" err="1"/>
              <a:t>Aristotle</a:t>
            </a:r>
            <a:r>
              <a:rPr lang="fr-FR" dirty="0"/>
              <a:t> and </a:t>
            </a:r>
            <a:r>
              <a:rPr lang="fr-FR" dirty="0" err="1"/>
              <a:t>gradience</a:t>
            </a:r>
            <a:r>
              <a:rPr lang="fr-FR" dirty="0"/>
              <a:t>: A </a:t>
            </a:r>
            <a:r>
              <a:rPr lang="fr-FR" dirty="0" err="1"/>
              <a:t>reply</a:t>
            </a:r>
            <a:r>
              <a:rPr lang="fr-FR" dirty="0"/>
              <a:t> to </a:t>
            </a:r>
            <a:r>
              <a:rPr lang="fr-FR" dirty="0" err="1"/>
              <a:t>Aarts</a:t>
            </a:r>
            <a:r>
              <a:rPr lang="fr-FR" dirty="0"/>
              <a:t>. </a:t>
            </a:r>
            <a:r>
              <a:rPr lang="fr-FR" dirty="0" err="1"/>
              <a:t>Studies</a:t>
            </a:r>
            <a:r>
              <a:rPr lang="fr-FR" dirty="0"/>
              <a:t> </a:t>
            </a:r>
            <a:r>
              <a:rPr lang="en-US" dirty="0"/>
              <a:t>Language 31(2). 409-430</a:t>
            </a:r>
            <a:endParaRPr lang="fr-FR" dirty="0"/>
          </a:p>
          <a:p>
            <a:pPr marL="114300" indent="0">
              <a:buNone/>
            </a:pPr>
            <a:r>
              <a:rPr lang="fr-FR" dirty="0"/>
              <a:t>Les primitifs ne sont pas non plus les classes mais les constructions (</a:t>
            </a:r>
            <a:r>
              <a:rPr lang="fr-FR" dirty="0" err="1"/>
              <a:t>cad</a:t>
            </a:r>
            <a:r>
              <a:rPr lang="fr-FR" dirty="0"/>
              <a:t> les contextes distributionnels)</a:t>
            </a:r>
          </a:p>
          <a:p>
            <a:pPr marL="114300" indent="0">
              <a:buNone/>
            </a:pPr>
            <a:r>
              <a:rPr lang="fr-FR" dirty="0"/>
              <a:t>	 il place l’échelle contre le mur</a:t>
            </a:r>
          </a:p>
          <a:p>
            <a:pPr marL="114300" indent="0">
              <a:buNone/>
            </a:pPr>
            <a:r>
              <a:rPr lang="fr-FR" dirty="0"/>
              <a:t>	Je place Paul après Pierre</a:t>
            </a:r>
          </a:p>
          <a:p>
            <a:pPr marL="114300" indent="0">
              <a:buNone/>
            </a:pPr>
            <a:r>
              <a:rPr lang="fr-FR" dirty="0"/>
              <a:t>            Joue contre joue, jour après jour </a:t>
            </a:r>
          </a:p>
          <a:p>
            <a:pPr>
              <a:buChar char="■"/>
            </a:pPr>
            <a:endParaRPr dirty="0"/>
          </a:p>
          <a:p>
            <a:pPr marL="9144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110" name="Google Shape;110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  <p:sp>
        <p:nvSpPr>
          <p:cNvPr id="2" name="ZoneTexte 1"/>
          <p:cNvSpPr txBox="1"/>
          <p:nvPr/>
        </p:nvSpPr>
        <p:spPr>
          <a:xfrm>
            <a:off x="6879167" y="4677833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56199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3.2 Révolutions coperniciennes</a:t>
            </a:r>
            <a:endParaRPr dirty="0"/>
          </a:p>
        </p:txBody>
      </p:sp>
      <p:sp>
        <p:nvSpPr>
          <p:cNvPr id="109" name="Google Shape;109;p19"/>
          <p:cNvSpPr txBox="1">
            <a:spLocks noGrp="1"/>
          </p:cNvSpPr>
          <p:nvPr>
            <p:ph type="body" idx="1"/>
          </p:nvPr>
        </p:nvSpPr>
        <p:spPr>
          <a:xfrm>
            <a:off x="322284" y="1174750"/>
            <a:ext cx="8520600" cy="351069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har char="■"/>
            </a:pPr>
            <a:r>
              <a:rPr lang="fr-FR" dirty="0"/>
              <a:t>Exploiter des propriétés intrinsèques</a:t>
            </a:r>
          </a:p>
          <a:p>
            <a:pPr lvl="1">
              <a:buChar char="■"/>
            </a:pPr>
            <a:r>
              <a:rPr lang="fr-FR" dirty="0"/>
              <a:t>Classes fermées </a:t>
            </a:r>
            <a:r>
              <a:rPr lang="mr-IN" dirty="0"/>
              <a:t>–</a:t>
            </a:r>
            <a:r>
              <a:rPr lang="fr-FR" dirty="0"/>
              <a:t>Classes ouvertes</a:t>
            </a:r>
          </a:p>
          <a:p>
            <a:pPr lvl="1">
              <a:buChar char="■"/>
            </a:pPr>
            <a:r>
              <a:rPr lang="fr-FR" dirty="0"/>
              <a:t>Classes lexicales classes fonctionnelles</a:t>
            </a:r>
          </a:p>
          <a:p>
            <a:pPr lvl="1">
              <a:buChar char="■"/>
            </a:pPr>
            <a:r>
              <a:rPr lang="fr-FR" dirty="0"/>
              <a:t>Signification grammaticale/ signification lexicale</a:t>
            </a:r>
          </a:p>
          <a:p>
            <a:pPr lvl="1">
              <a:buChar char="■"/>
            </a:pPr>
            <a:endParaRPr lang="fr-FR" dirty="0"/>
          </a:p>
          <a:p>
            <a:pPr>
              <a:buChar char="■"/>
            </a:pPr>
            <a:r>
              <a:rPr lang="fr-FR" dirty="0"/>
              <a:t>Systématiser les contextes distributionnels</a:t>
            </a:r>
          </a:p>
          <a:p>
            <a:pPr>
              <a:buChar char="■"/>
            </a:pPr>
            <a:endParaRPr dirty="0"/>
          </a:p>
          <a:p>
            <a:pPr marL="9144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fr-FR" dirty="0" err="1"/>
              <a:t>t</a:t>
            </a:r>
            <a:endParaRPr dirty="0"/>
          </a:p>
        </p:txBody>
      </p:sp>
      <p:sp>
        <p:nvSpPr>
          <p:cNvPr id="110" name="Google Shape;110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  <p:sp>
        <p:nvSpPr>
          <p:cNvPr id="2" name="ZoneTexte 1"/>
          <p:cNvSpPr txBox="1"/>
          <p:nvPr/>
        </p:nvSpPr>
        <p:spPr>
          <a:xfrm>
            <a:off x="6879167" y="4677833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60945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fr-FR" dirty="0"/>
              <a:t>  3.3 PROPOSITION DE EMONDS (2021)</a:t>
            </a:r>
            <a:br>
              <a:rPr lang="fr-FR" dirty="0"/>
            </a:br>
            <a:endParaRPr dirty="0"/>
          </a:p>
        </p:txBody>
      </p:sp>
      <p:sp>
        <p:nvSpPr>
          <p:cNvPr id="88" name="Google Shape;88;p16"/>
          <p:cNvSpPr txBox="1">
            <a:spLocks noGrp="1"/>
          </p:cNvSpPr>
          <p:nvPr>
            <p:ph type="body" idx="1"/>
          </p:nvPr>
        </p:nvSpPr>
        <p:spPr>
          <a:xfrm>
            <a:off x="290533" y="980574"/>
            <a:ext cx="8520600" cy="383484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buNone/>
            </a:pPr>
            <a:endParaRPr lang="fr-FR" dirty="0"/>
          </a:p>
          <a:p>
            <a:pPr marL="114300" indent="0">
              <a:buNone/>
            </a:pPr>
            <a:r>
              <a:rPr lang="fr-FR" sz="2400" dirty="0">
                <a:solidFill>
                  <a:schemeClr val="accent1"/>
                </a:solidFill>
              </a:rPr>
              <a:t>UTILISER DES PROPRIÉTES INTRINSÈQUES DES CATÉGORIES</a:t>
            </a:r>
            <a:r>
              <a:rPr lang="fr-FR" dirty="0"/>
              <a:t>  </a:t>
            </a:r>
          </a:p>
          <a:p>
            <a:pPr>
              <a:buFont typeface="Wingdings" pitchFamily="2" charset="2"/>
              <a:buChar char="§"/>
            </a:pPr>
            <a:r>
              <a:rPr lang="fr-FR" dirty="0"/>
              <a:t>	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CLASSES OUVERTES VERSUS CLASSES FERMÉES</a:t>
            </a:r>
          </a:p>
          <a:p>
            <a:pPr marL="114300" indent="0">
              <a:buNone/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IL EXISTE UNE DOUZAINE DE CLASSES À EFFECTIF LIMITÉ (&lt; 25 TERMES) EN ANGLAIS : DET, ADVERBES QUANTITÉ, MODAUX…</a:t>
            </a:r>
          </a:p>
          <a:p>
            <a:pPr marL="400050" indent="-285750">
              <a:lnSpc>
                <a:spcPct val="150000"/>
              </a:lnSpc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TRAITS SÉMANTIQUES GRAMMATICAUX (SÉMANTICO-SYNTAXIQUES) VERSUS TRAITS SÉMANTIQUES RÉFÉRENTIELS : 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LES CLASSES FERMÉES NE COMPORTENT QUE DES TRAITS  SÉMANTICO-SYNTAXIQUES :  LES (MASC, PLURIEL, QUANTIFICATION UNIVERSELLE).  LIVRES  (MASC, PLURIEL, OBJET MANUFACTURÉ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INFORMATIONS)</a:t>
            </a:r>
          </a:p>
          <a:p>
            <a:pPr marL="571500" lvl="1" indent="0">
              <a:lnSpc>
                <a:spcPct val="100000"/>
              </a:lnSpc>
              <a:buNone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lvl="1">
              <a:spcBef>
                <a:spcPts val="0"/>
              </a:spcBef>
            </a:pPr>
            <a:endParaRPr lang="fr-FR" dirty="0"/>
          </a:p>
          <a:p>
            <a:pPr lvl="1">
              <a:spcBef>
                <a:spcPts val="0"/>
              </a:spcBef>
            </a:pPr>
            <a:endParaRPr lang="fr-FR" dirty="0"/>
          </a:p>
          <a:p>
            <a:pPr lvl="1">
              <a:spcBef>
                <a:spcPts val="0"/>
              </a:spcBef>
            </a:pPr>
            <a:endParaRPr lang="fr-FR" dirty="0"/>
          </a:p>
          <a:p>
            <a:pPr marL="59690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fr-FR" dirty="0">
              <a:solidFill>
                <a:srgbClr val="695D46"/>
              </a:solidFill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</a:pPr>
            <a:endParaRPr lang="fr-FR" dirty="0"/>
          </a:p>
          <a:p>
            <a:pPr lvl="2">
              <a:spcBef>
                <a:spcPts val="0"/>
              </a:spcBef>
              <a:buChar char="○"/>
            </a:pPr>
            <a:endParaRPr lang="fr-FR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lang="fr-FR" dirty="0"/>
          </a:p>
          <a:p>
            <a:pPr marL="59690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>
              <a:solidFill>
                <a:schemeClr val="lt2"/>
              </a:solidFill>
            </a:endParaRPr>
          </a:p>
        </p:txBody>
      </p:sp>
      <p:sp>
        <p:nvSpPr>
          <p:cNvPr id="89" name="Google Shape;89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680093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281374-E1AE-684F-BFDC-0AADCCB0E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558925"/>
            <a:ext cx="8520600" cy="707400"/>
          </a:xfrm>
        </p:spPr>
        <p:txBody>
          <a:bodyPr/>
          <a:lstStyle/>
          <a:p>
            <a:r>
              <a:rPr lang="fr-FR" sz="2800" dirty="0"/>
              <a:t>LIMITER LES CONTEXTES DISTRIBUTIONNELS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FD9AA5-D8C7-EB47-944B-2D429BC670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HYPOTHÈSE D’UN SCHÉMA GÉNÉRAL DES SYNTAGMES :</a:t>
            </a:r>
          </a:p>
          <a:p>
            <a:pPr marL="114300" indent="0">
              <a:buNone/>
            </a:pPr>
            <a:r>
              <a:rPr lang="fr-FR" dirty="0"/>
              <a:t>                       SPECIFIEUR    TETE         COMPLEMENTS</a:t>
            </a:r>
          </a:p>
          <a:p>
            <a:pPr marL="114300" indent="0">
              <a:buNone/>
            </a:pPr>
            <a:r>
              <a:rPr lang="fr-FR" dirty="0"/>
              <a:t>                         Le                  Livre        De la jungle</a:t>
            </a:r>
          </a:p>
          <a:p>
            <a:pPr marL="114300" indent="0">
              <a:buNone/>
            </a:pPr>
            <a:r>
              <a:rPr lang="fr-FR" dirty="0"/>
              <a:t>                         trop.              avide       De compliments</a:t>
            </a:r>
          </a:p>
          <a:p>
            <a:pPr marL="114300" indent="0">
              <a:buNone/>
            </a:pPr>
            <a:r>
              <a:rPr lang="fr-FR" dirty="0"/>
              <a:t>	           déjà.              arrivé     À Marseille</a:t>
            </a:r>
          </a:p>
          <a:p>
            <a:pPr marL="114300" indent="0">
              <a:buNone/>
            </a:pPr>
            <a:r>
              <a:rPr lang="fr-FR" dirty="0"/>
              <a:t>                         (tout) droit.  vers        le port</a:t>
            </a:r>
          </a:p>
          <a:p>
            <a:r>
              <a:rPr lang="fr-FR" dirty="0"/>
              <a:t> UNE REGLE SIMPLE de classification : ON CATÉGORISE PAR LES SPÉCIFIEURS, ON SOUS CATÉGORISE PAR LES COMPLÉMENTS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7BF4BF8-91C6-BB4D-8575-C61961B67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52074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  systématisation des critères de classement</a:t>
            </a:r>
            <a:endParaRPr dirty="0"/>
          </a:p>
        </p:txBody>
      </p:sp>
      <p:sp>
        <p:nvSpPr>
          <p:cNvPr id="88" name="Google Shape;88;p16"/>
          <p:cNvSpPr txBox="1">
            <a:spLocks noGrp="1"/>
          </p:cNvSpPr>
          <p:nvPr>
            <p:ph type="body" idx="1"/>
          </p:nvPr>
        </p:nvSpPr>
        <p:spPr>
          <a:xfrm>
            <a:off x="290533" y="980574"/>
            <a:ext cx="8520600" cy="383484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96900" lvl="1" indent="0">
              <a:spcBef>
                <a:spcPts val="0"/>
              </a:spcBef>
              <a:buNone/>
            </a:pPr>
            <a:endParaRPr lang="fr-FR" dirty="0"/>
          </a:p>
          <a:p>
            <a:r>
              <a:rPr lang="fr-FR" dirty="0"/>
              <a:t>Application  non systématique des critères de classement :</a:t>
            </a:r>
          </a:p>
          <a:p>
            <a:pPr marL="114300" indent="0">
              <a:buNone/>
            </a:pPr>
            <a:r>
              <a:rPr lang="fr-FR" dirty="0"/>
              <a:t>Une catégorie V trois catégories invariables :</a:t>
            </a:r>
          </a:p>
          <a:p>
            <a:pPr marL="114300" indent="0">
              <a:buNone/>
            </a:pPr>
            <a:r>
              <a:rPr lang="fr-FR" dirty="0"/>
              <a:t>Il </a:t>
            </a:r>
            <a:r>
              <a:rPr lang="fr-FR" b="1" dirty="0"/>
              <a:t>veut</a:t>
            </a:r>
            <a:r>
              <a:rPr lang="fr-FR" dirty="0"/>
              <a:t> ce livre		il part </a:t>
            </a:r>
            <a:r>
              <a:rPr lang="fr-FR" b="1" dirty="0"/>
              <a:t>pour</a:t>
            </a:r>
            <a:r>
              <a:rPr lang="fr-FR" dirty="0"/>
              <a:t> la plage          PRE			</a:t>
            </a:r>
          </a:p>
          <a:p>
            <a:pPr marL="114300" indent="0">
              <a:buNone/>
            </a:pPr>
            <a:r>
              <a:rPr lang="fr-FR" dirty="0"/>
              <a:t>Il </a:t>
            </a:r>
            <a:r>
              <a:rPr lang="fr-FR" b="1" dirty="0"/>
              <a:t>veut</a:t>
            </a:r>
            <a:r>
              <a:rPr lang="fr-FR" dirty="0"/>
              <a:t>  partir		il se prépare </a:t>
            </a:r>
            <a:r>
              <a:rPr lang="fr-FR" b="1" dirty="0"/>
              <a:t>pour</a:t>
            </a:r>
            <a:r>
              <a:rPr lang="fr-FR" dirty="0"/>
              <a:t> partir	PRE</a:t>
            </a:r>
          </a:p>
          <a:p>
            <a:pPr marL="114300" indent="0">
              <a:buNone/>
            </a:pPr>
            <a:r>
              <a:rPr lang="fr-FR" dirty="0"/>
              <a:t>Il </a:t>
            </a:r>
            <a:r>
              <a:rPr lang="fr-FR" b="1" dirty="0"/>
              <a:t>veut</a:t>
            </a:r>
            <a:r>
              <a:rPr lang="fr-FR" dirty="0"/>
              <a:t> qu’il parte	c’est	</a:t>
            </a:r>
            <a:r>
              <a:rPr lang="fr-FR" b="1" dirty="0"/>
              <a:t>pour</a:t>
            </a:r>
            <a:r>
              <a:rPr lang="fr-FR" dirty="0"/>
              <a:t> qu’il parte</a:t>
            </a:r>
            <a:r>
              <a:rPr lang="mr-IN" dirty="0"/>
              <a:t>…</a:t>
            </a:r>
            <a:r>
              <a:rPr lang="fr-FR" dirty="0"/>
              <a:t>.</a:t>
            </a:r>
            <a:r>
              <a:rPr lang="fr-FR" dirty="0" err="1"/>
              <a:t>Conj</a:t>
            </a:r>
            <a:r>
              <a:rPr lang="fr-FR" dirty="0"/>
              <a:t> </a:t>
            </a:r>
            <a:r>
              <a:rPr lang="fr-FR" dirty="0" err="1"/>
              <a:t>sub</a:t>
            </a:r>
            <a:r>
              <a:rPr lang="fr-FR" dirty="0"/>
              <a:t>.</a:t>
            </a:r>
          </a:p>
          <a:p>
            <a:pPr marL="114300" indent="0">
              <a:buNone/>
            </a:pPr>
            <a:r>
              <a:rPr lang="fr-FR" dirty="0"/>
              <a:t>Je </a:t>
            </a:r>
            <a:r>
              <a:rPr lang="fr-FR" b="1" dirty="0"/>
              <a:t>veux</a:t>
            </a:r>
            <a:r>
              <a:rPr lang="fr-FR" dirty="0"/>
              <a:t>			c’est étudié </a:t>
            </a:r>
            <a:r>
              <a:rPr lang="fr-FR" b="1" dirty="0"/>
              <a:t>pour</a:t>
            </a:r>
            <a:r>
              <a:rPr lang="fr-FR" dirty="0"/>
              <a:t>		ADV</a:t>
            </a:r>
          </a:p>
          <a:p>
            <a:r>
              <a:rPr lang="fr-FR" dirty="0"/>
              <a:t>Application de la Règle «  on sous catégorise par les compléments » :</a:t>
            </a:r>
          </a:p>
          <a:p>
            <a:pPr marL="114300" indent="0">
              <a:buNone/>
            </a:pPr>
            <a:r>
              <a:rPr lang="fr-FR" dirty="0"/>
              <a:t>Une seule Catégorie V une seule catégorie P</a:t>
            </a:r>
          </a:p>
          <a:p>
            <a:pPr marL="114300" indent="0"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  <a:p>
            <a:pPr lvl="1">
              <a:spcBef>
                <a:spcPts val="0"/>
              </a:spcBef>
            </a:pPr>
            <a:endParaRPr lang="fr-FR" dirty="0"/>
          </a:p>
          <a:p>
            <a:pPr lvl="1">
              <a:spcBef>
                <a:spcPts val="0"/>
              </a:spcBef>
            </a:pPr>
            <a:endParaRPr lang="fr-FR" dirty="0"/>
          </a:p>
          <a:p>
            <a:pPr lvl="1">
              <a:spcBef>
                <a:spcPts val="0"/>
              </a:spcBef>
            </a:pPr>
            <a:endParaRPr lang="fr-FR" dirty="0"/>
          </a:p>
          <a:p>
            <a:pPr marL="59690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fr-FR" dirty="0">
              <a:solidFill>
                <a:srgbClr val="695D46"/>
              </a:solidFill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</a:pPr>
            <a:endParaRPr lang="fr-FR" dirty="0"/>
          </a:p>
          <a:p>
            <a:pPr lvl="2">
              <a:spcBef>
                <a:spcPts val="0"/>
              </a:spcBef>
              <a:buChar char="○"/>
            </a:pPr>
            <a:endParaRPr lang="fr-FR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lang="fr-FR" dirty="0"/>
          </a:p>
          <a:p>
            <a:pPr marL="59690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>
              <a:solidFill>
                <a:schemeClr val="lt2"/>
              </a:solidFill>
            </a:endParaRPr>
          </a:p>
        </p:txBody>
      </p:sp>
      <p:sp>
        <p:nvSpPr>
          <p:cNvPr id="89" name="Google Shape;89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18540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281374-E1AE-684F-BFDC-0AADCCB0E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/>
              <a:t>Préférer polyfonctionnalité à multiplication des catégories 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FD9AA5-D8C7-EB47-944B-2D429BC670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579417"/>
            <a:ext cx="8520600" cy="2989607"/>
          </a:xfrm>
        </p:spPr>
        <p:txBody>
          <a:bodyPr/>
          <a:lstStyle/>
          <a:p>
            <a:pPr marL="114300" indent="0">
              <a:buNone/>
            </a:pPr>
            <a:endParaRPr lang="fr-FR" dirty="0"/>
          </a:p>
          <a:p>
            <a:pPr marL="114300" indent="0">
              <a:buNone/>
            </a:pPr>
            <a:r>
              <a:rPr lang="fr-FR" dirty="0"/>
              <a:t>Adjectif avec plusieurs fonctions plutôt que adjectif  et adverbe</a:t>
            </a:r>
          </a:p>
          <a:p>
            <a:pPr marL="114300" indent="0">
              <a:buNone/>
            </a:pPr>
            <a:endParaRPr lang="fr-FR" i="1" dirty="0"/>
          </a:p>
          <a:p>
            <a:pPr marL="114300" indent="0">
              <a:buNone/>
            </a:pPr>
            <a:r>
              <a:rPr lang="fr-FR" i="1" dirty="0"/>
              <a:t>C’est un homme fort / il parle forte (ment)</a:t>
            </a:r>
          </a:p>
          <a:p>
            <a:pPr marL="114300" indent="0">
              <a:buNone/>
            </a:pPr>
            <a:r>
              <a:rPr lang="fr-FR" dirty="0"/>
              <a:t>ADV-</a:t>
            </a:r>
            <a:r>
              <a:rPr lang="fr-FR" dirty="0">
                <a:sym typeface="Wingdings" pitchFamily="2" charset="2"/>
              </a:rPr>
              <a:t></a:t>
            </a:r>
            <a:r>
              <a:rPr lang="fr-FR" dirty="0"/>
              <a:t>Adjectif marqué par –ment comme dépendant du verbe</a:t>
            </a:r>
            <a:endParaRPr lang="fr-FR" i="1" dirty="0"/>
          </a:p>
          <a:p>
            <a:pPr marL="114300" indent="0">
              <a:buNone/>
            </a:pPr>
            <a:endParaRPr lang="fr-FR" i="1" dirty="0"/>
          </a:p>
          <a:p>
            <a:pPr marL="114300" indent="0">
              <a:buNone/>
            </a:pPr>
            <a:r>
              <a:rPr lang="fr-FR" i="1" dirty="0"/>
              <a:t>C’est un homme fort ( ADJ )/ il parle fort ( ADV)</a:t>
            </a:r>
          </a:p>
          <a:p>
            <a:pPr marL="114300" indent="0">
              <a:buNone/>
            </a:pPr>
            <a:r>
              <a:rPr lang="fr-FR" dirty="0"/>
              <a:t> ADV </a:t>
            </a:r>
            <a:r>
              <a:rPr lang="fr-FR" dirty="0">
                <a:sym typeface="Wingdings" pitchFamily="2" charset="2"/>
              </a:rPr>
              <a:t></a:t>
            </a:r>
            <a:r>
              <a:rPr lang="fr-FR" dirty="0"/>
              <a:t>Adjectif complément de verbe non marqué</a:t>
            </a:r>
          </a:p>
          <a:p>
            <a:pPr marL="114300" indent="0">
              <a:buNone/>
            </a:pPr>
            <a:endParaRPr lang="fr-FR" b="1" dirty="0"/>
          </a:p>
          <a:p>
            <a:pPr marL="114300" indent="0">
              <a:buNone/>
            </a:pPr>
            <a:endParaRPr lang="fr-FR" dirty="0"/>
          </a:p>
          <a:p>
            <a:pPr marL="114300" indent="0">
              <a:buNone/>
            </a:pPr>
            <a:endParaRPr lang="fr-FR" b="1" dirty="0"/>
          </a:p>
          <a:p>
            <a:pPr lvl="1"/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7BF4BF8-91C6-BB4D-8575-C61961B67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6212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Sommaire</a:t>
            </a:r>
            <a:endParaRPr dirty="0"/>
          </a:p>
        </p:txBody>
      </p:sp>
      <p:sp>
        <p:nvSpPr>
          <p:cNvPr id="75" name="Google Shape;75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2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endParaRPr lang="fr-FR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endParaRPr lang="fr-FR" dirty="0"/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fr-FR" dirty="0"/>
              <a:t>Un paradoxe : Réussite en TAL Problème non résolu en linguistique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fr-FR" dirty="0"/>
              <a:t>Recherche critères linguistiques désespérément 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fr-FR" dirty="0"/>
              <a:t>réponses partielles de la tradition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  <a:buSzPts val="1800"/>
              <a:buAutoNum type="arabicPeriod" startAt="3"/>
            </a:pPr>
            <a:r>
              <a:rPr lang="fr-FR" dirty="0"/>
              <a:t>propositions nouvelles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  <a:buSzPts val="1800"/>
              <a:buAutoNum type="arabicPeriod" startAt="3"/>
            </a:pPr>
            <a:r>
              <a:rPr lang="fr-FR" dirty="0"/>
              <a:t>La question des adverbes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>
            <a:spLocks noGrp="1"/>
          </p:cNvSpPr>
          <p:nvPr>
            <p:ph type="title"/>
          </p:nvPr>
        </p:nvSpPr>
        <p:spPr>
          <a:xfrm>
            <a:off x="311700" y="445024"/>
            <a:ext cx="8520600" cy="61149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 </a:t>
            </a:r>
            <a:r>
              <a:rPr lang="en" dirty="0" err="1"/>
              <a:t>Résultat</a:t>
            </a:r>
            <a:r>
              <a:rPr lang="en" dirty="0"/>
              <a:t> </a:t>
            </a:r>
            <a:r>
              <a:rPr lang="fr-FR" dirty="0"/>
              <a:t>Proposition de Emonds </a:t>
            </a:r>
            <a:endParaRPr dirty="0"/>
          </a:p>
        </p:txBody>
      </p:sp>
      <p:sp>
        <p:nvSpPr>
          <p:cNvPr id="102" name="Google Shape;102;p18"/>
          <p:cNvSpPr txBox="1">
            <a:spLocks noGrp="1"/>
          </p:cNvSpPr>
          <p:nvPr>
            <p:ph type="body" idx="1"/>
          </p:nvPr>
        </p:nvSpPr>
        <p:spPr>
          <a:xfrm>
            <a:off x="322283" y="969991"/>
            <a:ext cx="8520600" cy="36866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buNone/>
            </a:pPr>
            <a:endParaRPr lang="fr-FR" dirty="0"/>
          </a:p>
          <a:p>
            <a:pPr marL="114300" indent="0">
              <a:buNone/>
            </a:pPr>
            <a:endParaRPr lang="fr-FR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endParaRPr lang="fr-FR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endParaRPr dirty="0"/>
          </a:p>
        </p:txBody>
      </p:sp>
      <p:sp>
        <p:nvSpPr>
          <p:cNvPr id="103" name="Google Shape;103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20</a:t>
            </a:fld>
            <a:endParaRPr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464967"/>
              </p:ext>
            </p:extLst>
          </p:nvPr>
        </p:nvGraphicFramePr>
        <p:xfrm>
          <a:off x="1712436" y="1380915"/>
          <a:ext cx="6096000" cy="3937000"/>
        </p:xfrm>
        <a:graphic>
          <a:graphicData uri="http://schemas.openxmlformats.org/drawingml/2006/table">
            <a:tbl>
              <a:tblPr firstRow="1" bandRow="1">
                <a:tableStyleId>{E9C2663A-29E8-4F74-B90E-20FD689171F3}</a:tableStyleId>
              </a:tblPr>
              <a:tblGrid>
                <a:gridCol w="2041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47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Cat. NOM</a:t>
                      </a:r>
                    </a:p>
                    <a:p>
                      <a:r>
                        <a:rPr lang="fr-FR" dirty="0"/>
                        <a:t>Sous cat  N___XP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DET</a:t>
                      </a:r>
                      <a:r>
                        <a:rPr lang="fr-FR" baseline="0" dirty="0"/>
                        <a:t>     NOM    =             F n  N</a:t>
                      </a:r>
                    </a:p>
                    <a:p>
                      <a:r>
                        <a:rPr lang="fr-FR" baseline="0" dirty="0"/>
                        <a:t>Les, ces, trois… 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VERBE</a:t>
                      </a:r>
                    </a:p>
                    <a:p>
                      <a:r>
                        <a:rPr lang="fr-FR" dirty="0"/>
                        <a:t>Sous cat </a:t>
                      </a:r>
                      <a:r>
                        <a:rPr lang="fr-FR" baseline="0" dirty="0"/>
                        <a:t> V___XP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ADV TAM  VRB        =     F v  V</a:t>
                      </a:r>
                    </a:p>
                    <a:p>
                      <a:r>
                        <a:rPr lang="fr-FR" dirty="0"/>
                        <a:t>Déjà, encore, bien…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ADJ</a:t>
                      </a:r>
                    </a:p>
                    <a:p>
                      <a:r>
                        <a:rPr lang="fr-FR" dirty="0"/>
                        <a:t>Sous</a:t>
                      </a:r>
                      <a:r>
                        <a:rPr lang="fr-FR" baseline="0" dirty="0"/>
                        <a:t> cat   A___XP</a:t>
                      </a:r>
                    </a:p>
                    <a:p>
                      <a:r>
                        <a:rPr lang="fr-FR" dirty="0"/>
                        <a:t>Adverbe manière -ment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(</a:t>
                      </a:r>
                      <a:r>
                        <a:rPr lang="fr-FR" i="1" dirty="0"/>
                        <a:t>très / trop/</a:t>
                      </a:r>
                      <a:r>
                        <a:rPr lang="fr-FR" i="1" baseline="0" dirty="0"/>
                        <a:t> plus</a:t>
                      </a:r>
                      <a:r>
                        <a:rPr lang="fr-FR" dirty="0"/>
                        <a:t>) ADJ   =   F a  A</a:t>
                      </a:r>
                    </a:p>
                    <a:p>
                      <a:r>
                        <a:rPr lang="fr-FR" dirty="0"/>
                        <a:t>Adverbes quantité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593">
                <a:tc>
                  <a:txBody>
                    <a:bodyPr/>
                    <a:lstStyle/>
                    <a:p>
                      <a:r>
                        <a:rPr lang="fr-FR" baseline="0" dirty="0"/>
                        <a:t> Cat P</a:t>
                      </a:r>
                    </a:p>
                    <a:p>
                      <a:r>
                        <a:rPr lang="fr-FR" baseline="0" dirty="0"/>
                        <a:t>   P__NP = Préposition</a:t>
                      </a:r>
                    </a:p>
                    <a:p>
                      <a:r>
                        <a:rPr lang="fr-FR" baseline="0" dirty="0"/>
                        <a:t>    P   __ = Adverbe</a:t>
                      </a:r>
                    </a:p>
                    <a:p>
                      <a:r>
                        <a:rPr lang="fr-FR" baseline="0" dirty="0"/>
                        <a:t>(maintenant, jamais</a:t>
                      </a:r>
                      <a:r>
                        <a:rPr lang="mr-IN" baseline="0" dirty="0"/>
                        <a:t>…</a:t>
                      </a:r>
                      <a:r>
                        <a:rPr lang="fr-FR" baseline="0" dirty="0"/>
                        <a:t>)</a:t>
                      </a:r>
                    </a:p>
                    <a:p>
                      <a:r>
                        <a:rPr lang="fr-FR" dirty="0"/>
                        <a:t>     P__  VRB = Conjonction  </a:t>
                      </a:r>
                      <a:r>
                        <a:rPr lang="fr-FR" dirty="0" err="1"/>
                        <a:t>sub</a:t>
                      </a:r>
                      <a:r>
                        <a:rPr lang="fr-FR" dirty="0"/>
                        <a:t>   </a:t>
                      </a:r>
                    </a:p>
                    <a:p>
                      <a:r>
                        <a:rPr lang="fr-FR" baseline="0" dirty="0"/>
                        <a:t>     P__*XP (</a:t>
                      </a:r>
                      <a:r>
                        <a:rPr lang="fr-FR" baseline="0" dirty="0" err="1"/>
                        <a:t>Conj</a:t>
                      </a:r>
                      <a:r>
                        <a:rPr lang="fr-FR" baseline="0" dirty="0"/>
                        <a:t> </a:t>
                      </a:r>
                      <a:r>
                        <a:rPr lang="fr-FR" baseline="0" dirty="0" err="1"/>
                        <a:t>coord</a:t>
                      </a:r>
                      <a:r>
                        <a:rPr lang="fr-FR" baseline="0" dirty="0"/>
                        <a:t>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Bien</a:t>
                      </a:r>
                      <a:r>
                        <a:rPr lang="fr-FR" baseline="0" dirty="0"/>
                        <a:t> avant XP  =                </a:t>
                      </a:r>
                      <a:r>
                        <a:rPr lang="fr-FR" baseline="0" dirty="0" err="1"/>
                        <a:t>Fp</a:t>
                      </a:r>
                      <a:r>
                        <a:rPr lang="fr-FR" baseline="0" dirty="0"/>
                        <a:t>  P</a:t>
                      </a:r>
                    </a:p>
                    <a:p>
                      <a:r>
                        <a:rPr lang="fr-FR" i="1" baseline="0" dirty="0">
                          <a:solidFill>
                            <a:srgbClr val="FF0000"/>
                          </a:solidFill>
                        </a:rPr>
                        <a:t>Juste</a:t>
                      </a:r>
                      <a:r>
                        <a:rPr lang="fr-FR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baseline="0" dirty="0"/>
                        <a:t>sur XP</a:t>
                      </a:r>
                    </a:p>
                    <a:p>
                      <a:r>
                        <a:rPr lang="fr-FR" baseline="0" dirty="0">
                          <a:solidFill>
                            <a:srgbClr val="FF0000"/>
                          </a:solidFill>
                        </a:rPr>
                        <a:t>précisément</a:t>
                      </a:r>
                      <a:r>
                        <a:rPr lang="fr-FR" baseline="0" dirty="0"/>
                        <a:t> pour </a:t>
                      </a:r>
                    </a:p>
                    <a:p>
                      <a:r>
                        <a:rPr lang="fr-FR" baseline="0" dirty="0"/>
                        <a:t>Adverbes d’intensité</a:t>
                      </a:r>
                    </a:p>
                    <a:p>
                      <a:endParaRPr lang="fr-FR" baseline="0" dirty="0"/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623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01650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41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4.  la question des adverbes</a:t>
            </a:r>
            <a:endParaRPr dirty="0"/>
          </a:p>
        </p:txBody>
      </p:sp>
      <p:sp>
        <p:nvSpPr>
          <p:cNvPr id="268" name="Google Shape;268;p4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21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4.1. Retour aux sources ?</a:t>
            </a:r>
            <a:endParaRPr dirty="0"/>
          </a:p>
        </p:txBody>
      </p:sp>
      <p:sp>
        <p:nvSpPr>
          <p:cNvPr id="75" name="Google Shape;75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22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buNone/>
            </a:pPr>
            <a:r>
              <a:rPr lang="fr-FR" dirty="0"/>
              <a:t>"In </a:t>
            </a:r>
            <a:r>
              <a:rPr lang="fr-FR" dirty="0" err="1"/>
              <a:t>nearly</a:t>
            </a:r>
            <a:r>
              <a:rPr lang="fr-FR" dirty="0"/>
              <a:t> all  </a:t>
            </a:r>
            <a:r>
              <a:rPr lang="fr-FR" dirty="0" err="1"/>
              <a:t>grammars</a:t>
            </a:r>
            <a:r>
              <a:rPr lang="fr-FR" dirty="0"/>
              <a:t> </a:t>
            </a:r>
            <a:r>
              <a:rPr lang="fr-FR" dirty="0" err="1"/>
              <a:t>adverbs</a:t>
            </a:r>
            <a:r>
              <a:rPr lang="fr-FR" dirty="0"/>
              <a:t> </a:t>
            </a:r>
            <a:r>
              <a:rPr lang="fr-FR" dirty="0">
                <a:solidFill>
                  <a:srgbClr val="800000"/>
                </a:solidFill>
                <a:hlinkClick r:id="rId3" tooltip="Preposition"/>
              </a:rPr>
              <a:t>prepositions</a:t>
            </a:r>
            <a:r>
              <a:rPr lang="fr-FR" dirty="0">
                <a:solidFill>
                  <a:srgbClr val="800000"/>
                </a:solidFill>
              </a:rPr>
              <a:t>, </a:t>
            </a:r>
            <a:r>
              <a:rPr lang="fr-FR" dirty="0">
                <a:solidFill>
                  <a:srgbClr val="800000"/>
                </a:solidFill>
                <a:hlinkClick r:id="rId4" tooltip="Conjunction"/>
              </a:rPr>
              <a:t>conjunctions</a:t>
            </a:r>
            <a:r>
              <a:rPr lang="fr-FR" dirty="0"/>
              <a:t> and </a:t>
            </a:r>
            <a:r>
              <a:rPr lang="fr-FR" u="sng" dirty="0">
                <a:hlinkClick r:id="rId5" tooltip="Interjection (page does not exist)"/>
              </a:rPr>
              <a:t>interjections</a:t>
            </a:r>
            <a:r>
              <a:rPr lang="fr-FR" dirty="0"/>
              <a:t> are </a:t>
            </a:r>
            <a:r>
              <a:rPr lang="fr-FR" dirty="0" err="1"/>
              <a:t>treated</a:t>
            </a:r>
            <a:r>
              <a:rPr lang="fr-FR" dirty="0"/>
              <a:t> as four distinct "parts of speech," the </a:t>
            </a:r>
            <a:r>
              <a:rPr lang="fr-FR" dirty="0" err="1"/>
              <a:t>difference</a:t>
            </a:r>
            <a:r>
              <a:rPr lang="fr-FR" dirty="0"/>
              <a:t> </a:t>
            </a:r>
            <a:r>
              <a:rPr lang="fr-FR" dirty="0" err="1"/>
              <a:t>between</a:t>
            </a:r>
            <a:r>
              <a:rPr lang="fr-FR" dirty="0"/>
              <a:t> </a:t>
            </a:r>
            <a:r>
              <a:rPr lang="fr-FR" dirty="0" err="1"/>
              <a:t>them</a:t>
            </a:r>
            <a:r>
              <a:rPr lang="fr-FR" dirty="0"/>
              <a:t> </a:t>
            </a:r>
            <a:r>
              <a:rPr lang="fr-FR" dirty="0" err="1"/>
              <a:t>being</a:t>
            </a:r>
            <a:r>
              <a:rPr lang="fr-FR" dirty="0"/>
              <a:t> </a:t>
            </a:r>
            <a:r>
              <a:rPr lang="fr-FR" dirty="0" err="1"/>
              <a:t>thus</a:t>
            </a:r>
            <a:r>
              <a:rPr lang="fr-FR" dirty="0"/>
              <a:t> put on a par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between</a:t>
            </a:r>
            <a:r>
              <a:rPr lang="fr-FR" dirty="0"/>
              <a:t> substantives, adjectives, </a:t>
            </a:r>
            <a:r>
              <a:rPr lang="fr-FR" dirty="0">
                <a:solidFill>
                  <a:schemeClr val="bg2"/>
                </a:solidFill>
                <a:hlinkClick r:id="rId6" tooltip="Pronoun"/>
              </a:rPr>
              <a:t>pronouns</a:t>
            </a:r>
            <a:r>
              <a:rPr lang="fr-FR" dirty="0"/>
              <a:t>, and </a:t>
            </a:r>
            <a:r>
              <a:rPr lang="fr-FR" dirty="0" err="1"/>
              <a:t>verbs</a:t>
            </a:r>
            <a:r>
              <a:rPr lang="fr-FR" dirty="0"/>
              <a:t>. But in </a:t>
            </a:r>
            <a:r>
              <a:rPr lang="fr-FR" dirty="0" err="1"/>
              <a:t>this</a:t>
            </a:r>
            <a:r>
              <a:rPr lang="fr-FR" dirty="0"/>
              <a:t> </a:t>
            </a:r>
            <a:r>
              <a:rPr lang="fr-FR" dirty="0" err="1"/>
              <a:t>way</a:t>
            </a:r>
            <a:r>
              <a:rPr lang="fr-FR" dirty="0"/>
              <a:t> the </a:t>
            </a:r>
            <a:r>
              <a:rPr lang="fr-FR" dirty="0" err="1"/>
              <a:t>dissimilarities</a:t>
            </a:r>
            <a:r>
              <a:rPr lang="fr-FR" dirty="0"/>
              <a:t> </a:t>
            </a:r>
            <a:r>
              <a:rPr lang="fr-FR" dirty="0" err="1"/>
              <a:t>between</a:t>
            </a:r>
            <a:r>
              <a:rPr lang="fr-FR" dirty="0"/>
              <a:t> </a:t>
            </a:r>
            <a:r>
              <a:rPr lang="fr-FR" dirty="0" err="1"/>
              <a:t>these</a:t>
            </a:r>
            <a:r>
              <a:rPr lang="fr-FR" dirty="0"/>
              <a:t> </a:t>
            </a:r>
            <a:r>
              <a:rPr lang="fr-FR" dirty="0" err="1"/>
              <a:t>words</a:t>
            </a:r>
            <a:r>
              <a:rPr lang="fr-FR" dirty="0"/>
              <a:t> are </a:t>
            </a:r>
            <a:r>
              <a:rPr lang="fr-FR" dirty="0" err="1"/>
              <a:t>grossly</a:t>
            </a:r>
            <a:r>
              <a:rPr lang="fr-FR" dirty="0"/>
              <a:t> </a:t>
            </a:r>
            <a:r>
              <a:rPr lang="fr-FR" dirty="0" err="1"/>
              <a:t>exaggerated</a:t>
            </a:r>
            <a:r>
              <a:rPr lang="fr-FR" dirty="0"/>
              <a:t>, and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evident</a:t>
            </a:r>
            <a:r>
              <a:rPr lang="fr-FR" dirty="0"/>
              <a:t> </a:t>
            </a:r>
            <a:r>
              <a:rPr lang="fr-FR" dirty="0" err="1"/>
              <a:t>similarities</a:t>
            </a:r>
            <a:r>
              <a:rPr lang="fr-FR" dirty="0"/>
              <a:t> </a:t>
            </a:r>
            <a:r>
              <a:rPr lang="fr-FR" dirty="0" err="1"/>
              <a:t>correspondingly</a:t>
            </a:r>
            <a:r>
              <a:rPr lang="fr-FR" dirty="0"/>
              <a:t> </a:t>
            </a:r>
            <a:r>
              <a:rPr lang="fr-FR" dirty="0" err="1"/>
              <a:t>obscured</a:t>
            </a:r>
            <a:r>
              <a:rPr lang="fr-FR" dirty="0"/>
              <a:t>, and I </a:t>
            </a:r>
            <a:r>
              <a:rPr lang="fr-FR" dirty="0" err="1"/>
              <a:t>therefore</a:t>
            </a:r>
            <a:r>
              <a:rPr lang="fr-FR" dirty="0"/>
              <a:t> propose to </a:t>
            </a:r>
            <a:r>
              <a:rPr lang="fr-FR" dirty="0" err="1"/>
              <a:t>revert</a:t>
            </a:r>
            <a:r>
              <a:rPr lang="fr-FR" dirty="0"/>
              <a:t> to the </a:t>
            </a:r>
            <a:r>
              <a:rPr lang="fr-FR" dirty="0" err="1"/>
              <a:t>old</a:t>
            </a:r>
            <a:r>
              <a:rPr lang="fr-FR" dirty="0"/>
              <a:t> </a:t>
            </a:r>
            <a:r>
              <a:rPr lang="fr-FR" dirty="0" err="1"/>
              <a:t>terminology</a:t>
            </a:r>
            <a:r>
              <a:rPr lang="fr-FR" dirty="0"/>
              <a:t> by </a:t>
            </a:r>
            <a:r>
              <a:rPr lang="fr-FR" dirty="0" err="1"/>
              <a:t>which</a:t>
            </a:r>
            <a:r>
              <a:rPr lang="fr-FR" dirty="0"/>
              <a:t> </a:t>
            </a:r>
            <a:r>
              <a:rPr lang="fr-FR" dirty="0" err="1"/>
              <a:t>these</a:t>
            </a:r>
            <a:r>
              <a:rPr lang="fr-FR" dirty="0"/>
              <a:t> four classes are </a:t>
            </a:r>
            <a:r>
              <a:rPr lang="fr-FR" dirty="0" err="1"/>
              <a:t>treated</a:t>
            </a:r>
            <a:r>
              <a:rPr lang="fr-FR" dirty="0"/>
              <a:t> as one </a:t>
            </a:r>
            <a:r>
              <a:rPr lang="fr-FR" dirty="0" err="1"/>
              <a:t>called</a:t>
            </a:r>
            <a:r>
              <a:rPr lang="fr-FR" dirty="0"/>
              <a:t> "</a:t>
            </a:r>
            <a:r>
              <a:rPr lang="fr-FR" dirty="0" err="1"/>
              <a:t>particles</a:t>
            </a:r>
            <a:r>
              <a:rPr lang="fr-FR" dirty="0"/>
              <a:t>." " (Jespersen 1924:87)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941004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4.2</a:t>
            </a:r>
            <a:r>
              <a:rPr lang="en" dirty="0"/>
              <a:t>. </a:t>
            </a:r>
            <a:r>
              <a:rPr lang="fr-FR" dirty="0"/>
              <a:t>QUELQUES TRAITEMENTS DE LA CATEGORIE EN FRANCAIS </a:t>
            </a:r>
            <a:endParaRPr dirty="0"/>
          </a:p>
        </p:txBody>
      </p:sp>
      <p:sp>
        <p:nvSpPr>
          <p:cNvPr id="137" name="Google Shape;137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23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Approche par la morphologie et lexique</a:t>
            </a:r>
            <a:endParaRPr dirty="0"/>
          </a:p>
        </p:txBody>
      </p:sp>
      <p:sp>
        <p:nvSpPr>
          <p:cNvPr id="109" name="Google Shape;109;p19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-FR" dirty="0"/>
              <a:t>On accepte la catégorie de fait sur bases morphologiques</a:t>
            </a: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fr-FR" dirty="0"/>
              <a:t>(</a:t>
            </a:r>
            <a:r>
              <a:rPr lang="fr-FR" dirty="0" err="1"/>
              <a:t>Guimier</a:t>
            </a:r>
            <a:r>
              <a:rPr lang="fr-FR" dirty="0"/>
              <a:t>, </a:t>
            </a:r>
            <a:r>
              <a:rPr lang="fr-FR" dirty="0" err="1"/>
              <a:t>Nojgaard</a:t>
            </a:r>
            <a:r>
              <a:rPr lang="fr-FR" dirty="0"/>
              <a:t>, </a:t>
            </a:r>
            <a:r>
              <a:rPr lang="fr-FR" dirty="0" err="1"/>
              <a:t>Nolke</a:t>
            </a:r>
            <a:r>
              <a:rPr lang="fr-FR" dirty="0"/>
              <a:t>, </a:t>
            </a:r>
            <a:r>
              <a:rPr lang="fr-FR" dirty="0" err="1"/>
              <a:t>Etc</a:t>
            </a:r>
            <a:r>
              <a:rPr lang="fr-FR" dirty="0"/>
              <a:t>)</a:t>
            </a: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dirty="0"/>
          </a:p>
          <a:p>
            <a:r>
              <a:rPr lang="fr-FR" dirty="0"/>
              <a:t>On étudie le fonctionnement syntaxique et sémantique des items</a:t>
            </a:r>
          </a:p>
          <a:p>
            <a:pPr marL="425450" indent="-285750">
              <a:buFont typeface="Arial"/>
              <a:buChar char="•"/>
            </a:pPr>
            <a:endParaRPr lang="fr-FR" dirty="0"/>
          </a:p>
          <a:p>
            <a:pPr marL="425450" indent="-285750"/>
            <a:r>
              <a:rPr lang="fr-FR" dirty="0"/>
              <a:t>Problème : peu de remise en cause de la catégorie dans son ensemble malgré son hétérogénéité </a:t>
            </a:r>
          </a:p>
          <a:p>
            <a:pPr>
              <a:buChar char="■"/>
            </a:pPr>
            <a:endParaRPr dirty="0"/>
          </a:p>
          <a:p>
            <a:pPr marL="9144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110" name="Google Shape;110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24</a:t>
            </a:fld>
            <a:endParaRPr/>
          </a:p>
        </p:txBody>
      </p:sp>
      <p:sp>
        <p:nvSpPr>
          <p:cNvPr id="2" name="ZoneTexte 1"/>
          <p:cNvSpPr txBox="1"/>
          <p:nvPr/>
        </p:nvSpPr>
        <p:spPr>
          <a:xfrm>
            <a:off x="6879167" y="4677833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53905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Approche par la syntaxe I</a:t>
            </a:r>
            <a:endParaRPr dirty="0"/>
          </a:p>
        </p:txBody>
      </p:sp>
      <p:sp>
        <p:nvSpPr>
          <p:cNvPr id="109" name="Google Shape;109;p19"/>
          <p:cNvSpPr txBox="1">
            <a:spLocks noGrp="1"/>
          </p:cNvSpPr>
          <p:nvPr>
            <p:ph type="body" idx="1"/>
          </p:nvPr>
        </p:nvSpPr>
        <p:spPr>
          <a:xfrm>
            <a:off x="311700" y="1056518"/>
            <a:ext cx="8520600" cy="351250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-FR" dirty="0"/>
              <a:t>Gross (1986), </a:t>
            </a:r>
            <a:r>
              <a:rPr lang="fr-FR" dirty="0" err="1"/>
              <a:t>Molinier</a:t>
            </a:r>
            <a:r>
              <a:rPr lang="fr-FR" dirty="0"/>
              <a:t>, </a:t>
            </a:r>
            <a:r>
              <a:rPr lang="fr-FR" dirty="0" err="1"/>
              <a:t>Danlos</a:t>
            </a:r>
            <a:r>
              <a:rPr lang="fr-FR" dirty="0"/>
              <a:t>, tradition lexique grammaire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-FR" dirty="0"/>
              <a:t>On définit un cadre syntaxique attesté pour d’autres catégories : une dépendance non </a:t>
            </a:r>
            <a:r>
              <a:rPr lang="fr-FR" dirty="0" err="1"/>
              <a:t>valencielle</a:t>
            </a:r>
            <a:r>
              <a:rPr lang="fr-FR" dirty="0"/>
              <a:t> (ajouts)</a:t>
            </a: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-FR" dirty="0"/>
              <a:t>On étudie toutes les catégories qui peuvent remplir ce cadre</a:t>
            </a:r>
          </a:p>
          <a:p>
            <a:pPr lvl="2">
              <a:spcBef>
                <a:spcPts val="0"/>
              </a:spcBef>
              <a:buChar char="○"/>
            </a:pPr>
            <a:r>
              <a:rPr lang="fr-FR" dirty="0"/>
              <a:t>Indécomposables (vite, bien), Adverbes en </a:t>
            </a:r>
            <a:r>
              <a:rPr lang="mr-IN" dirty="0"/>
              <a:t>–</a:t>
            </a:r>
            <a:r>
              <a:rPr lang="fr-FR" dirty="0"/>
              <a:t>ment, groupes prépositionnels</a:t>
            </a:r>
            <a:r>
              <a:rPr lang="mr-IN" dirty="0"/>
              <a:t>…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dirty="0"/>
          </a:p>
          <a:p>
            <a:pPr>
              <a:buChar char="■"/>
            </a:pPr>
            <a:r>
              <a:rPr lang="fr-FR" dirty="0"/>
              <a:t>Problème : l’adverbe n’est plus une catégorie en soi. On joue sur les mots : adverbe = toute catégorie fonctionnant comme ajout : adverbial. Catégorie définie par extension.</a:t>
            </a:r>
          </a:p>
          <a:p>
            <a:pPr>
              <a:buChar char="■"/>
            </a:pPr>
            <a:r>
              <a:rPr lang="fr-FR" dirty="0"/>
              <a:t>  Recherche d’une forme unifiant la catégorie : le groupe prépositionnel. Les autres formes sont des réductions de ce groupe. On peut trouver ces réductions ad hoc. </a:t>
            </a:r>
          </a:p>
          <a:p>
            <a:pPr>
              <a:buChar char="■"/>
            </a:pPr>
            <a:endParaRPr lang="fr-FR" dirty="0"/>
          </a:p>
          <a:p>
            <a:pPr>
              <a:buChar char="■"/>
            </a:pPr>
            <a:endParaRPr dirty="0"/>
          </a:p>
          <a:p>
            <a:pPr marL="9144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110" name="Google Shape;110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25</a:t>
            </a:fld>
            <a:endParaRPr/>
          </a:p>
        </p:txBody>
      </p:sp>
      <p:sp>
        <p:nvSpPr>
          <p:cNvPr id="2" name="ZoneTexte 1"/>
          <p:cNvSpPr txBox="1"/>
          <p:nvPr/>
        </p:nvSpPr>
        <p:spPr>
          <a:xfrm>
            <a:off x="6879167" y="4677833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685910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Approche par la syntaxe I</a:t>
            </a:r>
            <a:endParaRPr dirty="0"/>
          </a:p>
        </p:txBody>
      </p:sp>
      <p:sp>
        <p:nvSpPr>
          <p:cNvPr id="109" name="Google Shape;109;p19"/>
          <p:cNvSpPr txBox="1">
            <a:spLocks noGrp="1"/>
          </p:cNvSpPr>
          <p:nvPr>
            <p:ph type="body" idx="1"/>
          </p:nvPr>
        </p:nvSpPr>
        <p:spPr>
          <a:xfrm>
            <a:off x="322284" y="1174750"/>
            <a:ext cx="8520600" cy="351069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fr-FR" dirty="0"/>
              <a:t>Gross (1986), </a:t>
            </a:r>
            <a:r>
              <a:rPr lang="fr-FR" dirty="0" err="1"/>
              <a:t>Molinier</a:t>
            </a:r>
            <a:r>
              <a:rPr lang="fr-FR" dirty="0"/>
              <a:t>, </a:t>
            </a:r>
            <a:r>
              <a:rPr lang="fr-FR" dirty="0" err="1"/>
              <a:t>Danlos</a:t>
            </a:r>
            <a:r>
              <a:rPr lang="fr-FR" dirty="0"/>
              <a:t>, tradition lexique grammaire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lang="fr-FR" dirty="0"/>
          </a:p>
          <a:p>
            <a:pPr marL="425450" indent="-285750">
              <a:buSzPts val="1400"/>
              <a:buFont typeface="Wingdings" charset="2"/>
              <a:buChar char="q"/>
            </a:pPr>
            <a:r>
              <a:rPr lang="fr-FR" dirty="0"/>
              <a:t>Réponse :  Recherche d’une forme unifiant la catégorie : le groupe prépositionnel. DET N </a:t>
            </a:r>
            <a:r>
              <a:rPr lang="fr-FR" dirty="0" err="1"/>
              <a:t>Mod</a:t>
            </a:r>
            <a:endParaRPr lang="fr-FR" dirty="0"/>
          </a:p>
          <a:p>
            <a:pPr>
              <a:buChar char="■"/>
            </a:pPr>
            <a:r>
              <a:rPr lang="fr-FR" dirty="0"/>
              <a:t>Les autres formes sont des réductions de ce groupe.</a:t>
            </a:r>
          </a:p>
          <a:p>
            <a:pPr marL="596900" lvl="1" indent="0">
              <a:buNone/>
            </a:pPr>
            <a:r>
              <a:rPr lang="fr-FR" dirty="0"/>
              <a:t> Il agit de manière scandaleuse &gt; il agit </a:t>
            </a:r>
            <a:r>
              <a:rPr lang="fr-FR" dirty="0" err="1"/>
              <a:t>scandaleuse-ment</a:t>
            </a:r>
            <a:endParaRPr lang="fr-FR" dirty="0"/>
          </a:p>
          <a:p>
            <a:pPr marL="596900" lvl="1" indent="0">
              <a:buNone/>
            </a:pPr>
            <a:r>
              <a:rPr lang="fr-FR" dirty="0"/>
              <a:t>Il ne viendra pas c’est tant mieux &gt; il ne viendra pas, tant mieux</a:t>
            </a:r>
          </a:p>
          <a:p>
            <a:pPr>
              <a:buChar char="■"/>
            </a:pPr>
            <a:r>
              <a:rPr lang="fr-FR" dirty="0"/>
              <a:t>Ou des formes figées </a:t>
            </a:r>
            <a:r>
              <a:rPr lang="fr-FR" dirty="0" err="1"/>
              <a:t>cad</a:t>
            </a:r>
            <a:r>
              <a:rPr lang="fr-FR" dirty="0"/>
              <a:t> non productives (vite, bien, alors, à dire vrai</a:t>
            </a:r>
            <a:r>
              <a:rPr lang="mr-IN" dirty="0"/>
              <a:t>…</a:t>
            </a:r>
            <a:r>
              <a:rPr lang="fr-FR" dirty="0"/>
              <a:t>)</a:t>
            </a:r>
          </a:p>
          <a:p>
            <a:pPr>
              <a:buChar char="■"/>
            </a:pPr>
            <a:r>
              <a:rPr lang="fr-FR" dirty="0"/>
              <a:t> On peut trouver ces réductions ad hoc. La catégorie se dissout dans un ensemble « inconsistant » de sous catégories</a:t>
            </a:r>
          </a:p>
          <a:p>
            <a:pPr>
              <a:buChar char="■"/>
            </a:pPr>
            <a:endParaRPr lang="fr-FR" dirty="0"/>
          </a:p>
          <a:p>
            <a:pPr>
              <a:buChar char="■"/>
            </a:pPr>
            <a:endParaRPr dirty="0"/>
          </a:p>
          <a:p>
            <a:pPr marL="9144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fr-FR" dirty="0" err="1"/>
              <a:t>t</a:t>
            </a:r>
            <a:endParaRPr dirty="0"/>
          </a:p>
        </p:txBody>
      </p:sp>
      <p:sp>
        <p:nvSpPr>
          <p:cNvPr id="110" name="Google Shape;110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26</a:t>
            </a:fld>
            <a:endParaRPr/>
          </a:p>
        </p:txBody>
      </p:sp>
      <p:sp>
        <p:nvSpPr>
          <p:cNvPr id="2" name="ZoneTexte 1"/>
          <p:cNvSpPr txBox="1"/>
          <p:nvPr/>
        </p:nvSpPr>
        <p:spPr>
          <a:xfrm>
            <a:off x="6879167" y="4677833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82023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5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4.3  éliminer la catégorie adverbe d’après Emonds</a:t>
            </a:r>
            <a:endParaRPr dirty="0"/>
          </a:p>
        </p:txBody>
      </p:sp>
      <p:sp>
        <p:nvSpPr>
          <p:cNvPr id="225" name="Google Shape;225;p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27</a:t>
            </a:fld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dirty="0"/>
              <a:t> </a:t>
            </a:r>
            <a:r>
              <a:rPr lang="fr-FR" dirty="0"/>
              <a:t>Rattachement à catégorie existante </a:t>
            </a:r>
            <a:endParaRPr dirty="0"/>
          </a:p>
        </p:txBody>
      </p:sp>
      <p:sp>
        <p:nvSpPr>
          <p:cNvPr id="102" name="Google Shape;102;p18"/>
          <p:cNvSpPr txBox="1">
            <a:spLocks noGrp="1"/>
          </p:cNvSpPr>
          <p:nvPr>
            <p:ph type="body" idx="1"/>
          </p:nvPr>
        </p:nvSpPr>
        <p:spPr>
          <a:xfrm>
            <a:off x="311700" y="1107574"/>
            <a:ext cx="8520600" cy="36866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buNone/>
            </a:pPr>
            <a:endParaRPr lang="fr-FR" dirty="0"/>
          </a:p>
          <a:p>
            <a:r>
              <a:rPr lang="fr-FR" dirty="0"/>
              <a:t>Reclassés comme Adjectifs ( DAL [2018])</a:t>
            </a:r>
          </a:p>
          <a:p>
            <a:pPr lvl="1"/>
            <a:r>
              <a:rPr lang="fr-FR" dirty="0"/>
              <a:t>Composition libre : flexion de l’adjectif en français : ADJ-ment . -ment : marque de fonction verbale « oblique »</a:t>
            </a:r>
          </a:p>
          <a:p>
            <a:pPr lvl="1"/>
            <a:r>
              <a:rPr lang="fr-FR" dirty="0"/>
              <a:t>Composition contrainte :</a:t>
            </a:r>
          </a:p>
          <a:p>
            <a:pPr marL="571500" lvl="1" indent="0">
              <a:spcBef>
                <a:spcPts val="0"/>
              </a:spcBef>
              <a:buSzPts val="1800"/>
              <a:buNone/>
            </a:pPr>
            <a:r>
              <a:rPr lang="fr-FR" i="1" dirty="0"/>
              <a:t>Vite, bien</a:t>
            </a:r>
            <a:r>
              <a:rPr lang="fr-FR" dirty="0"/>
              <a:t>, </a:t>
            </a:r>
            <a:r>
              <a:rPr lang="fr-FR" i="1" dirty="0"/>
              <a:t>tard, tôt,  loin  : </a:t>
            </a:r>
            <a:r>
              <a:rPr lang="fr-FR" dirty="0"/>
              <a:t>ensemble non productif avec marque de dépendance verbale réalisée zéro </a:t>
            </a:r>
          </a:p>
          <a:p>
            <a:pPr marL="571500" lvl="1" indent="0">
              <a:spcBef>
                <a:spcPts val="0"/>
              </a:spcBef>
              <a:buSzPts val="1800"/>
              <a:buNone/>
            </a:pPr>
            <a:endParaRPr lang="fr-FR" dirty="0"/>
          </a:p>
          <a:p>
            <a:r>
              <a:rPr lang="fr-FR" dirty="0"/>
              <a:t>Reclassés comme déterminants F (x), ADV quantité, TAM, intensité…)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endParaRPr lang="fr-FR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endParaRPr dirty="0"/>
          </a:p>
        </p:txBody>
      </p:sp>
      <p:sp>
        <p:nvSpPr>
          <p:cNvPr id="103" name="Google Shape;103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28</a:t>
            </a:fld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F1FF86-EB15-7949-B2D3-FB71D4B16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Classes résiduelles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689EF42-F73B-B74D-8FE5-3D797FC31B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fr-FR" dirty="0"/>
              <a:t> </a:t>
            </a:r>
          </a:p>
          <a:p>
            <a:r>
              <a:rPr lang="fr-FR" dirty="0"/>
              <a:t>PARTICULES DÉICTIQUES : </a:t>
            </a:r>
            <a:r>
              <a:rPr lang="fr-FR" i="1" dirty="0"/>
              <a:t>maintenant demain, aujourd’hui ici, là</a:t>
            </a:r>
          </a:p>
          <a:p>
            <a:pPr marL="114300" indent="0">
              <a:buNone/>
            </a:pPr>
            <a:r>
              <a:rPr lang="fr-FR" i="1" dirty="0"/>
              <a:t>	</a:t>
            </a:r>
            <a:r>
              <a:rPr lang="fr-FR" dirty="0"/>
              <a:t>Classés en F(v) ou </a:t>
            </a:r>
            <a:r>
              <a:rPr lang="fr-FR" dirty="0" err="1"/>
              <a:t>Prep</a:t>
            </a:r>
            <a:r>
              <a:rPr lang="fr-FR" dirty="0"/>
              <a:t>. Intransitives ? </a:t>
            </a:r>
          </a:p>
          <a:p>
            <a:r>
              <a:rPr lang="fr-FR" dirty="0"/>
              <a:t>PARADIGMATISANTS  , </a:t>
            </a:r>
            <a:r>
              <a:rPr lang="fr-FR" i="1" dirty="0"/>
              <a:t>seulement, même, aussi, </a:t>
            </a:r>
          </a:p>
          <a:p>
            <a:pPr marL="114300" indent="0">
              <a:buNone/>
            </a:pPr>
            <a:r>
              <a:rPr lang="fr-FR" dirty="0"/>
              <a:t>	Intérieurs à XP , position frontière Gauche</a:t>
            </a:r>
          </a:p>
          <a:p>
            <a:r>
              <a:rPr lang="fr-FR" dirty="0"/>
              <a:t>CONNECTEURS DISCURSIFS : </a:t>
            </a:r>
            <a:r>
              <a:rPr lang="fr-FR" i="1" dirty="0"/>
              <a:t>alors, donc, quand-même</a:t>
            </a:r>
          </a:p>
          <a:p>
            <a:pPr marL="114300" indent="0">
              <a:buNone/>
            </a:pPr>
            <a:r>
              <a:rPr lang="fr-FR" i="1" dirty="0"/>
              <a:t>« </a:t>
            </a:r>
            <a:r>
              <a:rPr lang="fr-FR" dirty="0"/>
              <a:t>adverbes de « phrase </a:t>
            </a:r>
            <a:r>
              <a:rPr lang="fr-FR" i="1" dirty="0"/>
              <a:t>» : franchement, politiquement, heureusement</a:t>
            </a:r>
          </a:p>
          <a:p>
            <a:pPr marL="114300" indent="0">
              <a:buNone/>
            </a:pPr>
            <a:r>
              <a:rPr lang="fr-FR" dirty="0"/>
              <a:t>Prépositions « intransitives », Adjectifs, à fonctionnement de « </a:t>
            </a:r>
            <a:r>
              <a:rPr lang="fr-FR" dirty="0" err="1"/>
              <a:t>parentheticals</a:t>
            </a:r>
            <a:r>
              <a:rPr lang="fr-FR" dirty="0"/>
              <a:t> »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A80E528-4420-5740-9E27-280A357A01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9309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 Paradoxe</a:t>
            </a:r>
            <a:endParaRPr dirty="0"/>
          </a:p>
        </p:txBody>
      </p:sp>
      <p:sp>
        <p:nvSpPr>
          <p:cNvPr id="75" name="Google Shape;75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3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fr-FR" dirty="0"/>
              <a:t>- Les parseurs donnent de bons résultats dans la reconnaissance des POS</a:t>
            </a:r>
          </a:p>
          <a:p>
            <a:pPr marL="114300" indent="0">
              <a:buNone/>
            </a:pPr>
            <a:r>
              <a:rPr lang="fr-FR" dirty="0"/>
              <a:t>(autour de 98%)</a:t>
            </a:r>
          </a:p>
          <a:p>
            <a:pPr marL="114300" indent="0">
              <a:buNone/>
            </a:pPr>
            <a:endParaRPr lang="fr-FR" dirty="0"/>
          </a:p>
          <a:p>
            <a:pPr marL="114300" indent="0">
              <a:buNone/>
            </a:pPr>
            <a:r>
              <a:rPr lang="fr-FR" dirty="0"/>
              <a:t>- Et cela avec des classifications très différentes des items lexicaux en POS</a:t>
            </a:r>
          </a:p>
          <a:p>
            <a:pPr marL="114300" indent="0">
              <a:buNone/>
            </a:pPr>
            <a:endParaRPr lang="fr-FR" dirty="0"/>
          </a:p>
          <a:p>
            <a:pPr>
              <a:buFontTx/>
              <a:buChar char="-"/>
            </a:pPr>
            <a:r>
              <a:rPr lang="fr-FR" dirty="0"/>
              <a:t>Aucune classification en POS ne fait l’unanimité chez les linguistes</a:t>
            </a:r>
          </a:p>
          <a:p>
            <a:pPr>
              <a:buFontTx/>
              <a:buChar char="-"/>
            </a:pPr>
            <a:r>
              <a:rPr lang="fr-FR" dirty="0"/>
              <a:t>D’ailleurs, a-t-on encore besoin des POS pour faire du TAL ?</a:t>
            </a:r>
          </a:p>
          <a:p>
            <a:pPr>
              <a:buFontTx/>
              <a:buChar char="-"/>
            </a:pPr>
            <a:endParaRPr lang="fr-FR" dirty="0"/>
          </a:p>
          <a:p>
            <a:pPr marL="11430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59876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0B8BB7-D7F2-3243-8079-D47BABD3C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Résumé de la classification de Emonds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C700CA7-A0C4-0C48-A473-27949ECC0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52425"/>
            <a:ext cx="8520600" cy="34166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09D1B12-8181-9945-B664-9C45E3076B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t>30</a:t>
            </a:fld>
            <a:endParaRPr lang="fr-FR"/>
          </a:p>
        </p:txBody>
      </p:sp>
      <p:pic>
        <p:nvPicPr>
          <p:cNvPr id="100" name="Image 99">
            <a:extLst>
              <a:ext uri="{FF2B5EF4-FFF2-40B4-BE49-F238E27FC236}">
                <a16:creationId xmlns:a16="http://schemas.microsoft.com/office/drawing/2014/main" id="{ED16A0C2-EB10-F04A-8364-1606407A23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5300" y="1104900"/>
            <a:ext cx="5613400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8435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F37B09-0785-134B-9A06-1F6307ED3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Problèmes à approfondir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842ADB3-1347-DD41-B044-0E44BC0818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i="1" dirty="0"/>
              <a:t>déjà encore , jamais, toujours </a:t>
            </a:r>
            <a:r>
              <a:rPr lang="fr-FR" dirty="0"/>
              <a:t>: F(V) , mais…. </a:t>
            </a:r>
          </a:p>
          <a:p>
            <a:endParaRPr lang="fr-FR" dirty="0"/>
          </a:p>
          <a:p>
            <a:r>
              <a:rPr lang="fr-FR" dirty="0"/>
              <a:t>PARTICULES DÉICTIQUES : </a:t>
            </a:r>
            <a:r>
              <a:rPr lang="fr-FR" i="1" dirty="0"/>
              <a:t>maintenant demain, aujourd’hui ici, là</a:t>
            </a:r>
          </a:p>
          <a:p>
            <a:endParaRPr lang="fr-FR" i="1" dirty="0"/>
          </a:p>
          <a:p>
            <a:r>
              <a:rPr lang="fr-FR" dirty="0"/>
              <a:t>PARADIGMATISANTS  , </a:t>
            </a:r>
            <a:r>
              <a:rPr lang="fr-FR" i="1" dirty="0"/>
              <a:t>seulement, même, aussi, </a:t>
            </a:r>
          </a:p>
          <a:p>
            <a:endParaRPr lang="fr-FR" i="1" dirty="0"/>
          </a:p>
          <a:p>
            <a:r>
              <a:rPr lang="fr-FR" dirty="0"/>
              <a:t>CONNECTEURS DISCURSIFS : </a:t>
            </a:r>
            <a:r>
              <a:rPr lang="fr-FR" i="1" dirty="0"/>
              <a:t>alors, donc, quand-même</a:t>
            </a:r>
          </a:p>
          <a:p>
            <a:r>
              <a:rPr lang="fr-FR" i="1" dirty="0"/>
              <a:t>« adverbes de « phrase » : franchement, politiquement, heureusement</a:t>
            </a:r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BBB6D93-BC50-8441-B5E7-8C1C02F160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t>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5868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 </a:t>
            </a:r>
            <a:r>
              <a:rPr lang="fr-FR" dirty="0"/>
              <a:t>établir des catégories nouvelles?</a:t>
            </a:r>
            <a:endParaRPr dirty="0"/>
          </a:p>
        </p:txBody>
      </p:sp>
      <p:sp>
        <p:nvSpPr>
          <p:cNvPr id="102" name="Google Shape;102;p18"/>
          <p:cNvSpPr txBox="1">
            <a:spLocks noGrp="1"/>
          </p:cNvSpPr>
          <p:nvPr>
            <p:ph type="body" idx="1"/>
          </p:nvPr>
        </p:nvSpPr>
        <p:spPr>
          <a:xfrm>
            <a:off x="322283" y="976393"/>
            <a:ext cx="8520600" cy="368027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>
              <a:buNone/>
            </a:pPr>
            <a:r>
              <a:rPr lang="fr-FR" dirty="0"/>
              <a:t>Sur la base de la Syntaxe externe ( </a:t>
            </a:r>
            <a:r>
              <a:rPr lang="fr-FR" dirty="0">
                <a:sym typeface="Wingdings"/>
              </a:rPr>
              <a:t>Blanche-Benveniste &amp;</a:t>
            </a:r>
            <a:r>
              <a:rPr lang="fr-FR" dirty="0" err="1">
                <a:sym typeface="Wingdings"/>
              </a:rPr>
              <a:t>Coll</a:t>
            </a:r>
            <a:r>
              <a:rPr lang="fr-FR" dirty="0">
                <a:sym typeface="Wingdings"/>
              </a:rPr>
              <a:t> [1990])</a:t>
            </a:r>
            <a:endParaRPr lang="fr-FR" dirty="0"/>
          </a:p>
          <a:p>
            <a:r>
              <a:rPr lang="fr-FR" dirty="0"/>
              <a:t>Intégration syntaxique à la grammaire </a:t>
            </a:r>
          </a:p>
          <a:p>
            <a:pPr marL="1028700" lvl="2" indent="0">
              <a:spcBef>
                <a:spcPts val="0"/>
              </a:spcBef>
              <a:buSzPts val="1800"/>
              <a:buNone/>
            </a:pPr>
            <a:r>
              <a:rPr lang="fr-FR" dirty="0"/>
              <a:t>Adverbes    « paradigmatisants » </a:t>
            </a:r>
          </a:p>
          <a:p>
            <a:pPr marL="1028700" lvl="2" indent="0">
              <a:spcBef>
                <a:spcPts val="0"/>
              </a:spcBef>
              <a:buSzPts val="1800"/>
              <a:buNone/>
            </a:pPr>
            <a:r>
              <a:rPr lang="fr-FR" dirty="0">
                <a:sym typeface="Wingdings"/>
              </a:rPr>
              <a:t> </a:t>
            </a:r>
            <a:r>
              <a:rPr lang="fr-FR" i="1" dirty="0">
                <a:sym typeface="Wingdings"/>
              </a:rPr>
              <a:t>Je pense surtout à nos concitoyens  privés d’allocations chômage</a:t>
            </a:r>
          </a:p>
          <a:p>
            <a:pPr>
              <a:buFont typeface="Wingdings" pitchFamily="2" charset="2"/>
              <a:buChar char="à"/>
            </a:pPr>
            <a:r>
              <a:rPr lang="fr-FR" sz="1400" dirty="0">
                <a:sym typeface="Wingdings"/>
              </a:rPr>
              <a:t>particules impliquées dans des listes (</a:t>
            </a:r>
            <a:r>
              <a:rPr lang="fr-FR" sz="1400" i="1" dirty="0">
                <a:sym typeface="Wingdings"/>
              </a:rPr>
              <a:t>même, surtout, notamment </a:t>
            </a:r>
            <a:r>
              <a:rPr lang="mr-IN" sz="1400" dirty="0">
                <a:sym typeface="Wingdings"/>
              </a:rPr>
              <a:t>…</a:t>
            </a:r>
            <a:r>
              <a:rPr lang="fr-FR" sz="1400" dirty="0">
                <a:sym typeface="Wingdings"/>
              </a:rPr>
              <a:t>) : catégorie nouvelle du « </a:t>
            </a:r>
            <a:r>
              <a:rPr lang="fr-FR" sz="1400" dirty="0" err="1">
                <a:sym typeface="Wingdings"/>
              </a:rPr>
              <a:t>joncteur</a:t>
            </a:r>
            <a:r>
              <a:rPr lang="fr-FR" sz="1400" dirty="0">
                <a:sym typeface="Wingdings"/>
              </a:rPr>
              <a:t> de liste »)</a:t>
            </a:r>
          </a:p>
          <a:p>
            <a:r>
              <a:rPr lang="fr-FR" dirty="0">
                <a:sym typeface="Wingdings"/>
              </a:rPr>
              <a:t>« Insertion » </a:t>
            </a:r>
            <a:r>
              <a:rPr lang="fr-FR" dirty="0" err="1">
                <a:sym typeface="Wingdings"/>
              </a:rPr>
              <a:t>macrosyntaxe</a:t>
            </a:r>
            <a:r>
              <a:rPr lang="fr-FR" dirty="0">
                <a:sym typeface="Wingdings"/>
              </a:rPr>
              <a:t>, discours (Deulofeu 2014) « adverbes » connecteurs, </a:t>
            </a:r>
            <a:r>
              <a:rPr lang="fr-FR" i="1" dirty="0">
                <a:sym typeface="Wingdings"/>
              </a:rPr>
              <a:t>donc, du coup, en fait, quand-même</a:t>
            </a:r>
            <a:r>
              <a:rPr lang="fr-FR" dirty="0">
                <a:sym typeface="Wingdings"/>
              </a:rPr>
              <a:t>. fonctionnent sur le modèle de la particule)</a:t>
            </a:r>
            <a:r>
              <a:rPr lang="fr-FR" dirty="0"/>
              <a:t> </a:t>
            </a:r>
            <a:r>
              <a:rPr lang="fr-FR" dirty="0" err="1"/>
              <a:t>Cf</a:t>
            </a:r>
            <a:r>
              <a:rPr lang="fr-FR" dirty="0"/>
              <a:t> </a:t>
            </a:r>
            <a:r>
              <a:rPr lang="fr-FR" i="1" dirty="0"/>
              <a:t>bon, ben, oh</a:t>
            </a:r>
            <a:r>
              <a:rPr lang="mr-IN" i="1" dirty="0"/>
              <a:t>…</a:t>
            </a:r>
            <a:r>
              <a:rPr lang="fr-FR" i="1" dirty="0"/>
              <a:t>(combinatoire pragmatique)</a:t>
            </a:r>
            <a:endParaRPr lang="fr-FR" i="1" dirty="0">
              <a:sym typeface="Wingdings"/>
            </a:endParaRPr>
          </a:p>
          <a:p>
            <a:pPr marL="114300" indent="0">
              <a:buNone/>
            </a:pPr>
            <a:r>
              <a:rPr lang="fr-FR" dirty="0">
                <a:sym typeface="Wingdings"/>
              </a:rPr>
              <a:t>Problème : pas de définition possible par la distribution </a:t>
            </a:r>
          </a:p>
          <a:p>
            <a:pPr marL="0" lvl="0" indent="0">
              <a:buNone/>
            </a:pPr>
            <a:r>
              <a:rPr lang="fr-FR" sz="1400" i="1" dirty="0"/>
              <a:t>Une loi qui vient d’être votée et qui permet à maintenant les Etats de maintenir leurs ressources </a:t>
            </a:r>
            <a:endParaRPr lang="fr-FR" sz="1400" dirty="0"/>
          </a:p>
          <a:p>
            <a:pPr marL="0" lvl="0" indent="0">
              <a:buNone/>
            </a:pPr>
            <a:r>
              <a:rPr lang="fr-FR" sz="1400" dirty="0"/>
              <a:t>(F. RIESTER France culture 12/04)</a:t>
            </a:r>
          </a:p>
          <a:p>
            <a:pPr marL="0" lvl="0" indent="0">
              <a:buNone/>
            </a:pPr>
            <a:r>
              <a:rPr lang="fr-FR" sz="1400" i="1" dirty="0"/>
              <a:t>Et surtout les Régions n’ont pas la compétence générale de la sécurité </a:t>
            </a:r>
            <a:r>
              <a:rPr lang="fr-FR" sz="1400" dirty="0"/>
              <a:t>(candidat, France info 25/05)</a:t>
            </a:r>
          </a:p>
          <a:p>
            <a:pPr marL="114300" indent="0">
              <a:buNone/>
            </a:pPr>
            <a:endParaRPr lang="fr-FR" dirty="0">
              <a:sym typeface="Wingding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endParaRPr dirty="0"/>
          </a:p>
        </p:txBody>
      </p:sp>
      <p:sp>
        <p:nvSpPr>
          <p:cNvPr id="103" name="Google Shape;103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015369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 </a:t>
            </a:r>
            <a:r>
              <a:rPr lang="fr-FR" dirty="0"/>
              <a:t>établir des catégories nouvelles?</a:t>
            </a:r>
            <a:endParaRPr dirty="0"/>
          </a:p>
        </p:txBody>
      </p:sp>
      <p:sp>
        <p:nvSpPr>
          <p:cNvPr id="102" name="Google Shape;102;p18"/>
          <p:cNvSpPr txBox="1">
            <a:spLocks noGrp="1"/>
          </p:cNvSpPr>
          <p:nvPr>
            <p:ph type="body" idx="1"/>
          </p:nvPr>
        </p:nvSpPr>
        <p:spPr>
          <a:xfrm>
            <a:off x="322283" y="969991"/>
            <a:ext cx="8520600" cy="36866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fr-FR" dirty="0"/>
              <a:t>Sur la base de propriétés intrinsèques :</a:t>
            </a:r>
          </a:p>
          <a:p>
            <a:pPr marL="114300" lvl="0" indent="0">
              <a:buNone/>
            </a:pPr>
            <a:r>
              <a:rPr lang="fr-FR" dirty="0"/>
              <a:t>Une catégorie distincte : les proformes (Blanche-Benveniste &amp; </a:t>
            </a:r>
            <a:r>
              <a:rPr lang="fr-FR" dirty="0" err="1"/>
              <a:t>alii</a:t>
            </a:r>
            <a:r>
              <a:rPr lang="fr-FR" dirty="0"/>
              <a:t> (1987)</a:t>
            </a: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fr-FR" dirty="0"/>
              <a:t>Regroupe les pronoms et adverbes pronominaux : ces formes instancient à elles seules une fonction syntaxique. Ne comportent que des traits sémantiques grammaticaux (prototypes : les clitiques, les interrogatifs relatifs).</a:t>
            </a: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fr-FR" dirty="0"/>
              <a:t>-Permet de résoudre des classes hétérogènes chez Emonds. Ex. Les formes comme </a:t>
            </a:r>
            <a:r>
              <a:rPr lang="fr-FR" i="1" dirty="0"/>
              <a:t>jamais</a:t>
            </a:r>
            <a:r>
              <a:rPr lang="fr-FR" dirty="0"/>
              <a:t> et </a:t>
            </a:r>
            <a:r>
              <a:rPr lang="fr-FR" i="1" dirty="0"/>
              <a:t>toujours</a:t>
            </a:r>
            <a:r>
              <a:rPr lang="fr-FR" dirty="0"/>
              <a:t> sont des proformes, non des adverbes TAM</a:t>
            </a: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fr-FR" dirty="0"/>
              <a:t>Les déictiques sont des proformes.</a:t>
            </a:r>
          </a:p>
          <a:p>
            <a:pPr marL="114300" indent="0">
              <a:buNone/>
            </a:pPr>
            <a:endParaRPr lang="fr-FR" dirty="0">
              <a:sym typeface="Wingding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endParaRPr dirty="0"/>
          </a:p>
        </p:txBody>
      </p:sp>
      <p:sp>
        <p:nvSpPr>
          <p:cNvPr id="103" name="Google Shape;103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965424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5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Pour continuer</a:t>
            </a:r>
            <a:endParaRPr dirty="0"/>
          </a:p>
        </p:txBody>
      </p:sp>
      <p:sp>
        <p:nvSpPr>
          <p:cNvPr id="225" name="Google Shape;225;p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51724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6"/>
          <p:cNvSpPr txBox="1">
            <a:spLocks noGrp="1"/>
          </p:cNvSpPr>
          <p:nvPr>
            <p:ph type="body" idx="1"/>
          </p:nvPr>
        </p:nvSpPr>
        <p:spPr>
          <a:xfrm>
            <a:off x="311700" y="273132"/>
            <a:ext cx="8520600" cy="42958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 lang="fr-FR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-FR" dirty="0"/>
              <a:t>Développer un </a:t>
            </a:r>
            <a:r>
              <a:rPr lang="fr-FR" dirty="0" err="1"/>
              <a:t>tagset</a:t>
            </a:r>
            <a:r>
              <a:rPr lang="fr-FR" dirty="0"/>
              <a:t> et un classement lexical d’après l’hypothèse de Emonds sur la base du corpus ORFEO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-FR" dirty="0"/>
              <a:t>Développer un </a:t>
            </a:r>
            <a:r>
              <a:rPr lang="fr-FR" dirty="0" err="1"/>
              <a:t>tagset</a:t>
            </a:r>
            <a:r>
              <a:rPr lang="fr-FR" dirty="0"/>
              <a:t> « approche pronominale »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-FR" dirty="0"/>
              <a:t>Divers </a:t>
            </a:r>
            <a:r>
              <a:rPr lang="fr-FR" dirty="0" err="1"/>
              <a:t>tagsets</a:t>
            </a:r>
            <a:r>
              <a:rPr lang="fr-FR" dirty="0"/>
              <a:t> sur base linguistique sont en concurrence. Est-ce que des méthodes TAL permettraient de las départager empiriquement?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-FR" dirty="0"/>
              <a:t>Le modèle probabiliste des « nouveaux parseurs » réalise une bonne approximation d’une  analyse distributionnelle « intégrale ». Pourrait-on savoir s’il y a des POS dans la boite noire?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 lang="fr-FR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 lang="fr-FR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 lang="fr-FR" dirty="0"/>
          </a:p>
        </p:txBody>
      </p:sp>
      <p:sp>
        <p:nvSpPr>
          <p:cNvPr id="232" name="Google Shape;232;p3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35</a:t>
            </a:fld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4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</a:t>
            </a:r>
            <a:r>
              <a:rPr lang="fr-FR" dirty="0" err="1"/>
              <a:t>é</a:t>
            </a:r>
            <a:r>
              <a:rPr lang="en" dirty="0"/>
              <a:t>f</a:t>
            </a:r>
            <a:r>
              <a:rPr lang="fr-FR" dirty="0" err="1"/>
              <a:t>é</a:t>
            </a:r>
            <a:r>
              <a:rPr lang="en" dirty="0"/>
              <a:t>rences</a:t>
            </a:r>
            <a:endParaRPr dirty="0"/>
          </a:p>
        </p:txBody>
      </p:sp>
      <p:sp>
        <p:nvSpPr>
          <p:cNvPr id="287" name="Google Shape;287;p4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sz="1100" dirty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114300" indent="0">
              <a:buNone/>
            </a:pPr>
            <a:r>
              <a:rPr lang="fr-FR" sz="1100" dirty="0">
                <a:highlight>
                  <a:srgbClr val="FFFFFF"/>
                </a:highlight>
              </a:rPr>
              <a:t>BLANCHE-BENVENISTE C. , DEULOFEU,J Van den Eynde K.,  (1987), </a:t>
            </a:r>
            <a:r>
              <a:rPr lang="fr-FR" sz="1100" i="1" dirty="0">
                <a:highlight>
                  <a:srgbClr val="FFFFFF"/>
                </a:highlight>
              </a:rPr>
              <a:t>L’Approche pronominale</a:t>
            </a:r>
            <a:r>
              <a:rPr lang="fr-FR" sz="1100" dirty="0">
                <a:highlight>
                  <a:srgbClr val="FFFFFF"/>
                </a:highlight>
              </a:rPr>
              <a:t>, Paris, CNRS éditions.</a:t>
            </a:r>
          </a:p>
          <a:p>
            <a:pPr marL="114300" indent="0">
              <a:buNone/>
            </a:pPr>
            <a:r>
              <a:rPr lang="fr-FR" sz="1100" dirty="0"/>
              <a:t>BLANCHE-BENVENISTE C. </a:t>
            </a:r>
            <a:r>
              <a:rPr lang="fr-FR" sz="1100" i="1" dirty="0"/>
              <a:t>&amp;</a:t>
            </a:r>
            <a:r>
              <a:rPr lang="fr-FR" sz="1100" dirty="0"/>
              <a:t> </a:t>
            </a:r>
            <a:r>
              <a:rPr lang="fr-FR" sz="1100" i="1" dirty="0"/>
              <a:t>al</a:t>
            </a:r>
            <a:r>
              <a:rPr lang="fr-FR" sz="1100" dirty="0"/>
              <a:t>. (1990), </a:t>
            </a:r>
            <a:r>
              <a:rPr lang="fr-FR" sz="1100" i="1" dirty="0"/>
              <a:t>Le français parlé, études grammaticales</a:t>
            </a:r>
            <a:r>
              <a:rPr lang="fr-FR" sz="1100" dirty="0"/>
              <a:t>, Paris, CNRS éditions.</a:t>
            </a:r>
          </a:p>
          <a:p>
            <a:pPr marL="114300" lvl="0" indent="0">
              <a:buNone/>
            </a:pPr>
            <a:r>
              <a:rPr lang="fr-FR" sz="1100" dirty="0"/>
              <a:t>BONAMI O. &amp;</a:t>
            </a:r>
            <a:r>
              <a:rPr lang="fr-FR" sz="1100" i="1" dirty="0"/>
              <a:t> </a:t>
            </a:r>
            <a:r>
              <a:rPr lang="fr-FR" sz="1100" dirty="0"/>
              <a:t>GODARD D. (2007), Quelle syntaxe, incidemment, pour les adverbes incidents ?, </a:t>
            </a:r>
            <a:r>
              <a:rPr lang="fr-FR" sz="1100" i="1" dirty="0"/>
              <a:t>Bulletin de la Société de Linguistique de Paris 102</a:t>
            </a:r>
            <a:r>
              <a:rPr lang="fr-FR" sz="1100" dirty="0"/>
              <a:t>, 255–284.</a:t>
            </a:r>
          </a:p>
          <a:p>
            <a:pPr marL="114300" lvl="0" indent="0">
              <a:buNone/>
            </a:pPr>
            <a:r>
              <a:rPr lang="fr-FR" sz="1100" dirty="0"/>
              <a:t>DAL, G (2018), « Les adverbes en -ment du français : lexèmes ou formes d’adjectifs? » The </a:t>
            </a:r>
            <a:r>
              <a:rPr lang="fr-FR" sz="1100" dirty="0" err="1"/>
              <a:t>lexeme</a:t>
            </a:r>
            <a:r>
              <a:rPr lang="fr-FR" sz="1100" dirty="0"/>
              <a:t> in descriptive and </a:t>
            </a:r>
            <a:r>
              <a:rPr lang="fr-FR" sz="1100" dirty="0" err="1"/>
              <a:t>theoretical</a:t>
            </a:r>
            <a:r>
              <a:rPr lang="fr-FR" sz="1100" dirty="0"/>
              <a:t> </a:t>
            </a:r>
            <a:r>
              <a:rPr lang="fr-FR" sz="1100" dirty="0" err="1"/>
              <a:t>morphology</a:t>
            </a:r>
            <a:r>
              <a:rPr lang="fr-FR" sz="1100" dirty="0"/>
              <a:t>. O. </a:t>
            </a:r>
            <a:r>
              <a:rPr lang="fr-FR" sz="1100" dirty="0" err="1"/>
              <a:t>Bonami</a:t>
            </a:r>
            <a:r>
              <a:rPr lang="fr-FR" sz="1100" dirty="0"/>
              <a:t> , G. </a:t>
            </a:r>
            <a:r>
              <a:rPr lang="fr-FR" sz="1100" dirty="0" err="1"/>
              <a:t>Boyé</a:t>
            </a:r>
            <a:r>
              <a:rPr lang="fr-FR" sz="1100" dirty="0"/>
              <a:t>, G. Dal , H. </a:t>
            </a:r>
            <a:r>
              <a:rPr lang="fr-FR" sz="1100" dirty="0" err="1"/>
              <a:t>Giraudo</a:t>
            </a:r>
            <a:r>
              <a:rPr lang="fr-FR" sz="1100" dirty="0"/>
              <a:t> , F. </a:t>
            </a:r>
            <a:r>
              <a:rPr lang="fr-FR" sz="1100" dirty="0" err="1"/>
              <a:t>Namer</a:t>
            </a:r>
            <a:r>
              <a:rPr lang="fr-FR" sz="1100" dirty="0"/>
              <a:t> (</a:t>
            </a:r>
            <a:r>
              <a:rPr lang="fr-FR" sz="1100" dirty="0" err="1"/>
              <a:t>eds</a:t>
            </a:r>
            <a:r>
              <a:rPr lang="fr-FR" sz="1100" dirty="0"/>
              <a:t>). Berlin: </a:t>
            </a:r>
            <a:r>
              <a:rPr lang="fr-FR" sz="1100" dirty="0" err="1"/>
              <a:t>Language</a:t>
            </a:r>
            <a:r>
              <a:rPr lang="fr-FR" sz="1100" dirty="0"/>
              <a:t> Science </a:t>
            </a:r>
            <a:r>
              <a:rPr lang="fr-FR" sz="1100" dirty="0" err="1"/>
              <a:t>Press</a:t>
            </a:r>
            <a:r>
              <a:rPr lang="fr-FR" sz="1100" dirty="0"/>
              <a:t>.</a:t>
            </a:r>
          </a:p>
          <a:p>
            <a:pPr marL="114300" indent="0">
              <a:buNone/>
            </a:pPr>
            <a:r>
              <a:rPr lang="fr-FR" sz="1100" dirty="0"/>
              <a:t>DEULOFEU  J (2014), « La problématique de la liaison entre prédications à la lumière de la distinction entre construction et énoncé :Intégration versus insertion », Langue Française,  n°138.</a:t>
            </a:r>
          </a:p>
          <a:p>
            <a:pPr marL="114300" indent="0">
              <a:buNone/>
            </a:pPr>
            <a:r>
              <a:rPr lang="fr-FR" sz="1100" dirty="0"/>
              <a:t>(à paraître,), » Pour une grammaire du Français sans adverbes » </a:t>
            </a:r>
            <a:r>
              <a:rPr lang="fr-FR" sz="1100" dirty="0" err="1"/>
              <a:t>Verbum</a:t>
            </a:r>
            <a:endParaRPr lang="fr-FR" sz="1100" dirty="0"/>
          </a:p>
          <a:p>
            <a:pPr marL="114300" indent="0">
              <a:buNone/>
            </a:pPr>
            <a:r>
              <a:rPr lang="fr-FR" sz="1100" dirty="0"/>
              <a:t>EMONDS J., ( à paraître)The </a:t>
            </a:r>
            <a:r>
              <a:rPr lang="fr-FR" sz="1100" dirty="0" err="1"/>
              <a:t>Pre</a:t>
            </a:r>
            <a:r>
              <a:rPr lang="fr-FR" sz="1100" dirty="0"/>
              <a:t>-Modification </a:t>
            </a:r>
            <a:r>
              <a:rPr lang="fr-FR" sz="1100" dirty="0" err="1"/>
              <a:t>Criterion</a:t>
            </a:r>
            <a:r>
              <a:rPr lang="fr-FR" sz="1100" dirty="0"/>
              <a:t> for French and English and the </a:t>
            </a:r>
            <a:r>
              <a:rPr lang="fr-FR" sz="1100" dirty="0" err="1"/>
              <a:t>Category</a:t>
            </a:r>
            <a:r>
              <a:rPr lang="fr-FR" sz="1100" dirty="0"/>
              <a:t> of </a:t>
            </a:r>
            <a:r>
              <a:rPr lang="fr-FR" sz="1100" dirty="0" err="1"/>
              <a:t>Adverb</a:t>
            </a:r>
            <a:r>
              <a:rPr lang="fr-FR" sz="1100" dirty="0"/>
              <a:t>, </a:t>
            </a:r>
            <a:r>
              <a:rPr lang="fr-FR" sz="1100" dirty="0" err="1"/>
              <a:t>Verbum</a:t>
            </a:r>
            <a:r>
              <a:rPr lang="fr-FR" sz="1100" dirty="0"/>
              <a:t> </a:t>
            </a:r>
          </a:p>
          <a:p>
            <a:pPr marL="114300" lvl="0" indent="0">
              <a:buNone/>
            </a:pPr>
            <a:r>
              <a:rPr lang="fr-FR" sz="11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GROSS M, 1986, </a:t>
            </a:r>
            <a:r>
              <a:rPr lang="fr-FR" sz="1100" i="1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Grammaire transformationnelle du Français</a:t>
            </a:r>
            <a:r>
              <a:rPr lang="fr-FR" sz="11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, 3. Syntaxe de l’adverbe, ASSTRIL, Paris, 450 pages</a:t>
            </a:r>
          </a:p>
          <a:p>
            <a:pPr marL="114300" indent="0">
              <a:buNone/>
            </a:pPr>
            <a:r>
              <a:rPr lang="fr-FR" sz="1100" dirty="0"/>
              <a:t>HASPELMATH M. (2021)</a:t>
            </a:r>
            <a:r>
              <a:rPr lang="fr-FR" dirty="0"/>
              <a:t> « </a:t>
            </a:r>
            <a:r>
              <a:rPr lang="fr-FR" sz="1100" dirty="0"/>
              <a:t>Word class </a:t>
            </a:r>
            <a:r>
              <a:rPr lang="fr-FR" sz="1100" dirty="0" err="1"/>
              <a:t>universals</a:t>
            </a:r>
            <a:r>
              <a:rPr lang="fr-FR" sz="1100" dirty="0"/>
              <a:t> and </a:t>
            </a:r>
            <a:r>
              <a:rPr lang="fr-FR" sz="1100" dirty="0" err="1"/>
              <a:t>language-particular</a:t>
            </a:r>
            <a:r>
              <a:rPr lang="fr-FR" sz="1100" dirty="0"/>
              <a:t> </a:t>
            </a:r>
            <a:r>
              <a:rPr lang="fr-FR" sz="1100" dirty="0" err="1"/>
              <a:t>analysis</a:t>
            </a:r>
            <a:r>
              <a:rPr lang="fr-FR" sz="1100" dirty="0"/>
              <a:t> » </a:t>
            </a:r>
            <a:r>
              <a:rPr lang="fr-FR" sz="1100" dirty="0" err="1"/>
              <a:t>draft</a:t>
            </a:r>
            <a:r>
              <a:rPr lang="fr-FR" sz="1100" dirty="0"/>
              <a:t> </a:t>
            </a:r>
            <a:r>
              <a:rPr lang="fr-FR" sz="1100" dirty="0" err="1"/>
              <a:t>available</a:t>
            </a:r>
            <a:r>
              <a:rPr lang="fr-FR" sz="1100" dirty="0"/>
              <a:t> </a:t>
            </a:r>
            <a:r>
              <a:rPr lang="fr-FR" sz="1100" dirty="0" err="1"/>
              <a:t>freely</a:t>
            </a:r>
            <a:r>
              <a:rPr lang="fr-FR" sz="1100" dirty="0"/>
              <a:t> on the web</a:t>
            </a:r>
          </a:p>
          <a:p>
            <a:pPr marL="114300" indent="0">
              <a:buNone/>
            </a:pPr>
            <a:r>
              <a:rPr lang="fr-FR" sz="1100" dirty="0"/>
              <a:t>GUIMIER C. (1996), </a:t>
            </a:r>
            <a:r>
              <a:rPr lang="fr-FR" sz="1100" i="1" dirty="0"/>
              <a:t>Les adverbes du français. Le cas des adverbes en « -ment »</a:t>
            </a:r>
            <a:r>
              <a:rPr lang="fr-FR" sz="1100" dirty="0"/>
              <a:t>, Paris, Ophrys. </a:t>
            </a:r>
          </a:p>
          <a:p>
            <a:pPr marL="114300" indent="0">
              <a:buNone/>
            </a:pPr>
            <a:r>
              <a:rPr lang="fr-FR" sz="1100" dirty="0"/>
              <a:t>MOLINIER </a:t>
            </a:r>
            <a:r>
              <a:rPr lang="fr-FR" sz="1100" dirty="0" err="1"/>
              <a:t>С</a:t>
            </a:r>
            <a:r>
              <a:rPr lang="fr-FR" sz="1100" dirty="0"/>
              <a:t>. &amp; LEVRIER F. (2000), </a:t>
            </a:r>
            <a:r>
              <a:rPr lang="fr-FR" sz="1100" i="1" dirty="0"/>
              <a:t>Grammaire des adverbes. Description des formes en « -ment »</a:t>
            </a:r>
            <a:r>
              <a:rPr lang="fr-FR" sz="1100" dirty="0"/>
              <a:t>, Genève-Paris, Droz. </a:t>
            </a:r>
          </a:p>
          <a:p>
            <a:pPr marL="114300" indent="0">
              <a:buNone/>
            </a:pPr>
            <a:r>
              <a:rPr lang="fr-FR" sz="1100" dirty="0"/>
              <a:t>NØLKE H., éd., (1990), Classification des adverbes,</a:t>
            </a:r>
            <a:r>
              <a:rPr lang="fr-FR" sz="1100" i="1" dirty="0"/>
              <a:t> Langue Française</a:t>
            </a:r>
            <a:r>
              <a:rPr lang="fr-FR" sz="1100" dirty="0"/>
              <a:t> 88.</a:t>
            </a:r>
          </a:p>
          <a:p>
            <a:pPr marL="114300" indent="0">
              <a:buNone/>
            </a:pPr>
            <a:endParaRPr lang="fr-FR" sz="1100" dirty="0"/>
          </a:p>
          <a:p>
            <a:pPr marL="114300" lvl="0" indent="0">
              <a:buNone/>
            </a:pPr>
            <a:endParaRPr lang="fr-FR" sz="1100" dirty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114300" indent="0">
              <a:buNone/>
            </a:pPr>
            <a:endParaRPr lang="fr-FR" sz="11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sz="1100" dirty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Google Shape;288;p4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36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>
            <a:spLocks noGrp="1"/>
          </p:cNvSpPr>
          <p:nvPr>
            <p:ph type="title"/>
          </p:nvPr>
        </p:nvSpPr>
        <p:spPr>
          <a:xfrm>
            <a:off x="311700" y="814799"/>
            <a:ext cx="8571300" cy="153096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spcAft>
                <a:spcPts val="0"/>
              </a:spcAft>
              <a:buSzPts val="3600"/>
            </a:pPr>
            <a:r>
              <a:rPr lang="fr-FR" dirty="0"/>
              <a:t>1. A la recherche du bon </a:t>
            </a:r>
            <a:r>
              <a:rPr lang="fr-FR" dirty="0" err="1"/>
              <a:t>tagset</a:t>
            </a:r>
            <a:endParaRPr dirty="0"/>
          </a:p>
        </p:txBody>
      </p:sp>
      <p:sp>
        <p:nvSpPr>
          <p:cNvPr id="82" name="Google Shape;82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  Comment définir les catégories (POS)?</a:t>
            </a:r>
            <a:endParaRPr dirty="0"/>
          </a:p>
        </p:txBody>
      </p:sp>
      <p:sp>
        <p:nvSpPr>
          <p:cNvPr id="88" name="Google Shape;88;p16"/>
          <p:cNvSpPr txBox="1">
            <a:spLocks noGrp="1"/>
          </p:cNvSpPr>
          <p:nvPr>
            <p:ph type="body" idx="1"/>
          </p:nvPr>
        </p:nvSpPr>
        <p:spPr>
          <a:xfrm>
            <a:off x="290533" y="980574"/>
            <a:ext cx="8520600" cy="383484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96900" lvl="1" indent="0">
              <a:spcBef>
                <a:spcPts val="0"/>
              </a:spcBef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sz="3600" dirty="0"/>
              <a:t> Base sémantique</a:t>
            </a:r>
          </a:p>
          <a:p>
            <a:endParaRPr lang="fr-FR" sz="3600" dirty="0"/>
          </a:p>
          <a:p>
            <a:r>
              <a:rPr lang="fr-FR" sz="3600" dirty="0"/>
              <a:t>Base formelle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lvl="1">
              <a:spcBef>
                <a:spcPts val="0"/>
              </a:spcBef>
            </a:pPr>
            <a:endParaRPr lang="fr-FR" dirty="0"/>
          </a:p>
          <a:p>
            <a:pPr lvl="1">
              <a:spcBef>
                <a:spcPts val="0"/>
              </a:spcBef>
            </a:pPr>
            <a:endParaRPr lang="fr-FR" dirty="0"/>
          </a:p>
          <a:p>
            <a:pPr lvl="1">
              <a:spcBef>
                <a:spcPts val="0"/>
              </a:spcBef>
            </a:pPr>
            <a:endParaRPr lang="fr-FR" dirty="0"/>
          </a:p>
          <a:p>
            <a:pPr marL="59690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fr-FR" dirty="0">
              <a:solidFill>
                <a:srgbClr val="695D46"/>
              </a:solidFill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</a:pPr>
            <a:endParaRPr lang="fr-FR" dirty="0"/>
          </a:p>
          <a:p>
            <a:pPr lvl="2">
              <a:spcBef>
                <a:spcPts val="0"/>
              </a:spcBef>
              <a:buChar char="○"/>
            </a:pPr>
            <a:endParaRPr lang="fr-FR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lang="fr-FR" dirty="0"/>
          </a:p>
          <a:p>
            <a:pPr marL="59690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>
              <a:solidFill>
                <a:schemeClr val="lt2"/>
              </a:solidFill>
            </a:endParaRPr>
          </a:p>
        </p:txBody>
      </p:sp>
      <p:sp>
        <p:nvSpPr>
          <p:cNvPr id="89" name="Google Shape;89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0841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6C3E6C-825B-3543-B653-13FA77B50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464404"/>
            <a:ext cx="8520600" cy="707400"/>
          </a:xfrm>
        </p:spPr>
        <p:txBody>
          <a:bodyPr/>
          <a:lstStyle/>
          <a:p>
            <a:r>
              <a:rPr lang="fr-FR" sz="2400" dirty="0"/>
              <a:t>1.1 Définition sur base sémantique (</a:t>
            </a:r>
            <a:r>
              <a:rPr lang="fr-FR" sz="2400" dirty="0" err="1"/>
              <a:t>Haspelmath</a:t>
            </a:r>
            <a:r>
              <a:rPr lang="fr-FR" sz="2400" dirty="0"/>
              <a:t> 2021)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2F337B6-FC9E-4E46-85A3-71CA850014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6DC8742-6632-7446-9F49-22B7E0ABB6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t>6</a:t>
            </a:fld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260AF41-F050-B04D-B553-3A2C65A36D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70294"/>
            <a:ext cx="9144000" cy="3698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195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 txBox="1">
            <a:spLocks noGrp="1"/>
          </p:cNvSpPr>
          <p:nvPr>
            <p:ph type="body" idx="1"/>
          </p:nvPr>
        </p:nvSpPr>
        <p:spPr>
          <a:xfrm>
            <a:off x="239469" y="513947"/>
            <a:ext cx="8520600" cy="392515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buNone/>
            </a:pPr>
            <a:r>
              <a:rPr lang="fr-CH" sz="2800" dirty="0">
                <a:solidFill>
                  <a:schemeClr val="accent1"/>
                </a:solidFill>
              </a:rPr>
              <a:t> 1. 2. Définition par propriétés formelles</a:t>
            </a:r>
          </a:p>
          <a:p>
            <a:pPr marL="114300" indent="0">
              <a:buNone/>
            </a:pPr>
            <a:endParaRPr lang="fr-CH" dirty="0"/>
          </a:p>
          <a:p>
            <a:pPr marL="114300" indent="0">
              <a:buNone/>
            </a:pPr>
            <a:endParaRPr lang="fr-CH" dirty="0"/>
          </a:p>
          <a:p>
            <a:pPr marL="114300" indent="0">
              <a:buNone/>
            </a:pPr>
            <a:endParaRPr lang="fr-CH" dirty="0"/>
          </a:p>
          <a:p>
            <a:pPr marL="114300" indent="0">
              <a:buNone/>
            </a:pPr>
            <a:r>
              <a:rPr lang="fr-CH" dirty="0"/>
              <a:t>Une typologie des unités de langue consistante et empiriquement adéquate ne peut être fondée que sur les propriétés combinatoires de ces unités, c’est-à-dire sur leurs différences de distribution[</a:t>
            </a:r>
            <a:r>
              <a:rPr lang="mr-IN" dirty="0"/>
              <a:t>…</a:t>
            </a:r>
            <a:r>
              <a:rPr lang="fr-FR" dirty="0"/>
              <a:t>]</a:t>
            </a:r>
            <a:r>
              <a:rPr lang="fr-CH" dirty="0"/>
              <a:t>[Bloomfield 1933 : 175 sq. ; Harris 1951, 1954].</a:t>
            </a:r>
            <a:r>
              <a:rPr lang="fr-FR" dirty="0"/>
              <a:t> </a:t>
            </a:r>
          </a:p>
          <a:p>
            <a:pPr lvl="1">
              <a:spcBef>
                <a:spcPts val="0"/>
              </a:spcBef>
            </a:pPr>
            <a:endParaRPr lang="fr-FR" dirty="0"/>
          </a:p>
          <a:p>
            <a:pPr lvl="1">
              <a:spcBef>
                <a:spcPts val="0"/>
              </a:spcBef>
            </a:pPr>
            <a:endParaRPr lang="fr-FR" dirty="0"/>
          </a:p>
          <a:p>
            <a:pPr lvl="1">
              <a:spcBef>
                <a:spcPts val="0"/>
              </a:spcBef>
            </a:pPr>
            <a:endParaRPr lang="fr-FR" dirty="0"/>
          </a:p>
          <a:p>
            <a:pPr marL="59690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fr-FR" dirty="0">
              <a:solidFill>
                <a:srgbClr val="695D46"/>
              </a:solidFill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</a:pPr>
            <a:endParaRPr lang="fr-FR" dirty="0"/>
          </a:p>
          <a:p>
            <a:pPr lvl="2">
              <a:spcBef>
                <a:spcPts val="0"/>
              </a:spcBef>
              <a:buChar char="○"/>
            </a:pPr>
            <a:endParaRPr lang="fr-FR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lang="fr-FR" dirty="0"/>
          </a:p>
          <a:p>
            <a:pPr marL="59690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>
              <a:solidFill>
                <a:schemeClr val="lt2"/>
              </a:solidFill>
            </a:endParaRPr>
          </a:p>
        </p:txBody>
      </p:sp>
      <p:sp>
        <p:nvSpPr>
          <p:cNvPr id="89" name="Google Shape;89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3741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 txBox="1">
            <a:spLocks noGrp="1"/>
          </p:cNvSpPr>
          <p:nvPr>
            <p:ph type="body" idx="1"/>
          </p:nvPr>
        </p:nvSpPr>
        <p:spPr>
          <a:xfrm>
            <a:off x="239469" y="513947"/>
            <a:ext cx="8520600" cy="392515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buNone/>
            </a:pPr>
            <a:r>
              <a:rPr lang="fr-CH" dirty="0"/>
              <a:t> 1. 2. </a:t>
            </a:r>
            <a:r>
              <a:rPr lang="fr-CH" sz="2800" dirty="0">
                <a:solidFill>
                  <a:schemeClr val="accent1"/>
                </a:solidFill>
              </a:rPr>
              <a:t>Définition par propriétés formelles </a:t>
            </a:r>
          </a:p>
          <a:p>
            <a:pPr marL="114300" indent="0">
              <a:buNone/>
            </a:pPr>
            <a:endParaRPr lang="fr-CH" dirty="0"/>
          </a:p>
          <a:p>
            <a:pPr marL="114300" indent="0">
              <a:buNone/>
            </a:pPr>
            <a:r>
              <a:rPr lang="fr-CH" dirty="0"/>
              <a:t>L’analyse distributionnelle fait apparaître un réseau de classes, de sous-classes et d’intersections de classes très complexe, beaucoup moins rudimentaire que la liste des parties du discours traditionnelles. Néanmoins, impossible de s’en passer. Car l’analyse distributionnelle, qui consiste à classer les unités sur la base de leurs environnements syntagmatiques, ne peut être pratiquée efficacement et à grande échelle que si l’on dispose d’un jeu de catégories permettant de décrire ces environnements</a:t>
            </a:r>
            <a:r>
              <a:rPr lang="fr-FR" dirty="0"/>
              <a:t> (EGF, notice, catégories)</a:t>
            </a:r>
          </a:p>
          <a:p>
            <a:pPr lvl="1">
              <a:spcBef>
                <a:spcPts val="0"/>
              </a:spcBef>
            </a:pPr>
            <a:endParaRPr lang="fr-FR" dirty="0"/>
          </a:p>
          <a:p>
            <a:pPr lvl="1">
              <a:spcBef>
                <a:spcPts val="0"/>
              </a:spcBef>
            </a:pPr>
            <a:endParaRPr lang="fr-FR" dirty="0"/>
          </a:p>
          <a:p>
            <a:pPr lvl="1">
              <a:spcBef>
                <a:spcPts val="0"/>
              </a:spcBef>
            </a:pPr>
            <a:endParaRPr lang="fr-FR" dirty="0"/>
          </a:p>
          <a:p>
            <a:pPr marL="59690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fr-FR" dirty="0">
              <a:solidFill>
                <a:srgbClr val="695D46"/>
              </a:solidFill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</a:pPr>
            <a:endParaRPr lang="fr-FR" dirty="0"/>
          </a:p>
          <a:p>
            <a:pPr lvl="2">
              <a:spcBef>
                <a:spcPts val="0"/>
              </a:spcBef>
              <a:buChar char="○"/>
            </a:pPr>
            <a:endParaRPr lang="fr-FR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lang="fr-FR" dirty="0"/>
          </a:p>
          <a:p>
            <a:pPr marL="59690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>
              <a:solidFill>
                <a:schemeClr val="lt2"/>
              </a:solidFill>
            </a:endParaRPr>
          </a:p>
        </p:txBody>
      </p:sp>
      <p:sp>
        <p:nvSpPr>
          <p:cNvPr id="89" name="Google Shape;89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33260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  Deux questions à résoudre</a:t>
            </a:r>
            <a:endParaRPr dirty="0"/>
          </a:p>
        </p:txBody>
      </p:sp>
      <p:sp>
        <p:nvSpPr>
          <p:cNvPr id="88" name="Google Shape;88;p16"/>
          <p:cNvSpPr txBox="1">
            <a:spLocks noGrp="1"/>
          </p:cNvSpPr>
          <p:nvPr>
            <p:ph type="body" idx="1"/>
          </p:nvPr>
        </p:nvSpPr>
        <p:spPr>
          <a:xfrm>
            <a:off x="290533" y="980574"/>
            <a:ext cx="8520600" cy="383484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buNone/>
            </a:pPr>
            <a:endParaRPr lang="fr-FR" dirty="0"/>
          </a:p>
          <a:p>
            <a:pPr marL="114300" indent="0">
              <a:buNone/>
            </a:pPr>
            <a:r>
              <a:rPr lang="fr-FR" sz="2800" dirty="0">
                <a:solidFill>
                  <a:schemeClr val="accent1"/>
                </a:solidFill>
              </a:rPr>
              <a:t>Définir les catégories de départ</a:t>
            </a:r>
          </a:p>
          <a:p>
            <a:r>
              <a:rPr lang="en-US" dirty="0"/>
              <a:t>Harris 1951, p. 285 Morpheme classes of Moroccan Arabic.</a:t>
            </a:r>
            <a:endParaRPr lang="fr-FR" dirty="0"/>
          </a:p>
          <a:p>
            <a:r>
              <a:rPr lang="en-US" dirty="0"/>
              <a:t> N : independently stressed , occurring after P (prepositions), l =the, before plural suffixes</a:t>
            </a:r>
            <a:endParaRPr lang="fr-FR" dirty="0"/>
          </a:p>
          <a:p>
            <a:r>
              <a:rPr lang="en-US" dirty="0"/>
              <a:t>P( Prepositions) : some of them independently stressed, occurring before : N,   R…. (objective possessive suffix), …</a:t>
            </a:r>
            <a:r>
              <a:rPr lang="fr-FR" sz="3600" dirty="0"/>
              <a:t> </a:t>
            </a:r>
          </a:p>
          <a:p>
            <a:pPr marL="114300" indent="0">
              <a:buNone/>
            </a:pPr>
            <a:r>
              <a:rPr lang="fr-FR" sz="2800" dirty="0">
                <a:solidFill>
                  <a:schemeClr val="accent1"/>
                </a:solidFill>
              </a:rPr>
              <a:t>Limiter et hiérarchiser les contextes</a:t>
            </a:r>
          </a:p>
          <a:p>
            <a:pPr marL="114300" indent="0"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lvl="1">
              <a:spcBef>
                <a:spcPts val="0"/>
              </a:spcBef>
            </a:pPr>
            <a:endParaRPr lang="fr-FR" dirty="0"/>
          </a:p>
          <a:p>
            <a:pPr lvl="1">
              <a:spcBef>
                <a:spcPts val="0"/>
              </a:spcBef>
            </a:pPr>
            <a:endParaRPr lang="fr-FR" dirty="0"/>
          </a:p>
          <a:p>
            <a:pPr lvl="1">
              <a:spcBef>
                <a:spcPts val="0"/>
              </a:spcBef>
            </a:pPr>
            <a:endParaRPr lang="fr-FR" dirty="0"/>
          </a:p>
          <a:p>
            <a:pPr marL="59690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fr-FR" dirty="0">
              <a:solidFill>
                <a:srgbClr val="695D46"/>
              </a:solidFill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</a:pPr>
            <a:endParaRPr lang="fr-FR" dirty="0"/>
          </a:p>
          <a:p>
            <a:pPr lvl="2">
              <a:spcBef>
                <a:spcPts val="0"/>
              </a:spcBef>
              <a:buChar char="○"/>
            </a:pPr>
            <a:endParaRPr lang="fr-FR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lang="fr-FR" dirty="0"/>
          </a:p>
          <a:p>
            <a:pPr marL="59690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>
              <a:solidFill>
                <a:schemeClr val="lt2"/>
              </a:solidFill>
            </a:endParaRPr>
          </a:p>
        </p:txBody>
      </p:sp>
      <p:sp>
        <p:nvSpPr>
          <p:cNvPr id="89" name="Google Shape;89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3784972"/>
      </p:ext>
    </p:extLst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2409</TotalTime>
  <Words>2491</Words>
  <Application>Microsoft Macintosh PowerPoint</Application>
  <PresentationFormat>Affichage à l'écran (16:9)</PresentationFormat>
  <Paragraphs>339</Paragraphs>
  <Slides>36</Slides>
  <Notes>30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41" baseType="lpstr">
      <vt:lpstr>Arial</vt:lpstr>
      <vt:lpstr>Wingdings</vt:lpstr>
      <vt:lpstr>Open Sans</vt:lpstr>
      <vt:lpstr>PT Sans Narrow</vt:lpstr>
      <vt:lpstr>Tropic</vt:lpstr>
      <vt:lpstr>Les critères linguistiques de définition des POS </vt:lpstr>
      <vt:lpstr>Sommaire</vt:lpstr>
      <vt:lpstr> Paradoxe</vt:lpstr>
      <vt:lpstr>1. A la recherche du bon tagset</vt:lpstr>
      <vt:lpstr>  Comment définir les catégories (POS)?</vt:lpstr>
      <vt:lpstr>1.1 Définition sur base sémantique (Haspelmath 2021)</vt:lpstr>
      <vt:lpstr>Présentation PowerPoint</vt:lpstr>
      <vt:lpstr>Présentation PowerPoint</vt:lpstr>
      <vt:lpstr>  Deux questions à résoudre</vt:lpstr>
      <vt:lpstr>2. Réponses partielles aux questions</vt:lpstr>
      <vt:lpstr>2.1. L’usage des patchs (aménagement de l’existant)</vt:lpstr>
      <vt:lpstr> Patch Exemple2 : redéfinir l’adverbe</vt:lpstr>
      <vt:lpstr>3. Propositions nouvelles pour classement cohérent</vt:lpstr>
      <vt:lpstr>3.1. L’élimination des POS comme primitifs de l’analyse</vt:lpstr>
      <vt:lpstr>3.2 Révolutions coperniciennes</vt:lpstr>
      <vt:lpstr>  3.3 PROPOSITION DE EMONDS (2021) </vt:lpstr>
      <vt:lpstr>LIMITER LES CONTEXTES DISTRIBUTIONNELS</vt:lpstr>
      <vt:lpstr>  systématisation des critères de classement</vt:lpstr>
      <vt:lpstr>Préférer polyfonctionnalité à multiplication des catégories </vt:lpstr>
      <vt:lpstr> Résultat Proposition de Emonds </vt:lpstr>
      <vt:lpstr>4.  la question des adverbes</vt:lpstr>
      <vt:lpstr>4.1. Retour aux sources ?</vt:lpstr>
      <vt:lpstr>4.2. QUELQUES TRAITEMENTS DE LA CATEGORIE EN FRANCAIS </vt:lpstr>
      <vt:lpstr>Approche par la morphologie et lexique</vt:lpstr>
      <vt:lpstr>Approche par la syntaxe I</vt:lpstr>
      <vt:lpstr>Approche par la syntaxe I</vt:lpstr>
      <vt:lpstr>4.3  éliminer la catégorie adverbe d’après Emonds</vt:lpstr>
      <vt:lpstr> Rattachement à catégorie existante </vt:lpstr>
      <vt:lpstr>Classes résiduelles</vt:lpstr>
      <vt:lpstr>Résumé de la classification de Emonds</vt:lpstr>
      <vt:lpstr>Problèmes à approfondir</vt:lpstr>
      <vt:lpstr> établir des catégories nouvelles?</vt:lpstr>
      <vt:lpstr> établir des catégories nouvelles?</vt:lpstr>
      <vt:lpstr>Pour continuer</vt:lpstr>
      <vt:lpstr>Présentation PowerPoint</vt:lpstr>
      <vt:lpstr>Références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Definition and representation of complex function words in dependency annotation schemes</dc:title>
  <cp:lastModifiedBy>jose.deulofeu@outlook.fr</cp:lastModifiedBy>
  <cp:revision>163</cp:revision>
  <cp:lastPrinted>2019-04-16T22:25:41Z</cp:lastPrinted>
  <dcterms:modified xsi:type="dcterms:W3CDTF">2021-05-27T07:54:02Z</dcterms:modified>
</cp:coreProperties>
</file>