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61" r:id="rId5"/>
    <p:sldId id="266" r:id="rId6"/>
    <p:sldId id="264" r:id="rId7"/>
    <p:sldId id="262" r:id="rId8"/>
    <p:sldId id="263" r:id="rId9"/>
    <p:sldId id="270" r:id="rId10"/>
    <p:sldId id="271" r:id="rId11"/>
    <p:sldId id="265" r:id="rId12"/>
    <p:sldId id="268" r:id="rId13"/>
    <p:sldId id="269" r:id="rId14"/>
    <p:sldId id="273" r:id="rId15"/>
    <p:sldId id="272" r:id="rId16"/>
    <p:sldId id="299" r:id="rId17"/>
    <p:sldId id="306" r:id="rId18"/>
    <p:sldId id="280" r:id="rId19"/>
    <p:sldId id="281" r:id="rId20"/>
    <p:sldId id="282" r:id="rId21"/>
    <p:sldId id="300" r:id="rId22"/>
    <p:sldId id="301" r:id="rId23"/>
    <p:sldId id="302" r:id="rId24"/>
    <p:sldId id="304" r:id="rId25"/>
    <p:sldId id="283" r:id="rId26"/>
    <p:sldId id="305" r:id="rId27"/>
    <p:sldId id="286" r:id="rId28"/>
    <p:sldId id="287" r:id="rId29"/>
    <p:sldId id="288" r:id="rId30"/>
    <p:sldId id="291" r:id="rId31"/>
    <p:sldId id="308" r:id="rId32"/>
    <p:sldId id="309" r:id="rId33"/>
    <p:sldId id="292" r:id="rId34"/>
    <p:sldId id="307" r:id="rId35"/>
    <p:sldId id="293" r:id="rId36"/>
    <p:sldId id="294" r:id="rId37"/>
    <p:sldId id="295" r:id="rId38"/>
    <p:sldId id="296" r:id="rId39"/>
    <p:sldId id="297" r:id="rId40"/>
    <p:sldId id="298" r:id="rId41"/>
    <p:sldId id="311" r:id="rId42"/>
    <p:sldId id="310" r:id="rId43"/>
    <p:sldId id="312" r:id="rId44"/>
    <p:sldId id="313" r:id="rId45"/>
    <p:sldId id="314" r:id="rId46"/>
    <p:sldId id="315" r:id="rId47"/>
    <p:sldId id="316" r:id="rId48"/>
    <p:sldId id="317" r:id="rId49"/>
    <p:sldId id="322" r:id="rId50"/>
    <p:sldId id="330" r:id="rId51"/>
    <p:sldId id="333" r:id="rId52"/>
    <p:sldId id="332" r:id="rId53"/>
    <p:sldId id="335" r:id="rId54"/>
    <p:sldId id="318" r:id="rId55"/>
    <p:sldId id="319" r:id="rId56"/>
    <p:sldId id="320" r:id="rId57"/>
    <p:sldId id="321" r:id="rId58"/>
    <p:sldId id="323" r:id="rId59"/>
    <p:sldId id="325" r:id="rId60"/>
    <p:sldId id="326" r:id="rId61"/>
    <p:sldId id="327" r:id="rId62"/>
    <p:sldId id="27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1194"/>
    <a:srgbClr val="4BF768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2171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1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CA651-AA0F-46B0-80AA-8BC201E4D12D}" type="datetimeFigureOut">
              <a:rPr lang="fr-FR" smtClean="0"/>
              <a:t>28/05/2021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8D49-6286-4448-B2A9-5CC2F186B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77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2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function acting as the scoring function. Solely requirements for </a:t>
            </a:r>
            <a:r>
              <a:rPr lang="en-US" baseline="0" dirty="0" err="1" smtClean="0"/>
              <a:t>pple</a:t>
            </a:r>
            <a:r>
              <a:rPr lang="en-US" baseline="0" dirty="0" smtClean="0"/>
              <a:t> to create a new model is to define another scoring function, and there you go 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related to your thesis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811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777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Shown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papers</a:t>
            </a:r>
            <a:r>
              <a:rPr lang="fr-FR" baseline="0" dirty="0" smtClean="0"/>
              <a:t> . . . Be </a:t>
            </a:r>
            <a:r>
              <a:rPr lang="fr-FR" baseline="0" dirty="0" err="1" smtClean="0"/>
              <a:t>aware</a:t>
            </a:r>
            <a:r>
              <a:rPr lang="fr-FR" baseline="0" dirty="0" smtClean="0"/>
              <a:t> 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05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complete </a:t>
            </a:r>
            <a:r>
              <a:rPr lang="en-US" dirty="0" smtClean="0">
                <a:sym typeface="Wingdings" panose="05000000000000000000" pitchFamily="2" charset="2"/>
              </a:rPr>
              <a:t> hard to define</a:t>
            </a:r>
            <a:r>
              <a:rPr lang="en-US" baseline="0" dirty="0" smtClean="0">
                <a:sym typeface="Wingdings" panose="05000000000000000000" pitchFamily="2" charset="2"/>
              </a:rPr>
              <a:t> a complete and exact taxonomies among all techniques 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3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complete </a:t>
            </a:r>
            <a:r>
              <a:rPr lang="en-US" dirty="0" smtClean="0">
                <a:sym typeface="Wingdings" panose="05000000000000000000" pitchFamily="2" charset="2"/>
              </a:rPr>
              <a:t> hard to define</a:t>
            </a:r>
            <a:r>
              <a:rPr lang="en-US" baseline="0" dirty="0" smtClean="0">
                <a:sym typeface="Wingdings" panose="05000000000000000000" pitchFamily="2" charset="2"/>
              </a:rPr>
              <a:t> a complete and exact taxonomies among all techniques 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3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8D49-6286-4448-B2A9-5CC2F186BB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5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6612-8307-4975-A95D-2311DB98CAB3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FF7-3735-4798-9B11-5783B6A5016B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254E-FE4D-48AE-B83B-71D2C9B9B79C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9BD1-0EF2-468C-A990-A022D0CE0A93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7FBB-FBBA-471A-A96B-10C7BA0D1C6E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0E93-B968-488B-80DE-82C2F9B7F23F}" type="datetime1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FF4-5EC6-43EE-B30A-15BCE18999CF}" type="datetime1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E9F6-BFED-4590-9096-B161D4B40F26}" type="datetime1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FC55-69AF-4611-93C1-8DF09C825F68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3EF2-0056-4D97-A478-D58D49A9E8AF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E582-C4AC-4E80-88FC-8F2D9598ACD7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4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65559"/>
            <a:ext cx="7772400" cy="1470025"/>
          </a:xfrm>
        </p:spPr>
        <p:txBody>
          <a:bodyPr/>
          <a:lstStyle/>
          <a:p>
            <a:r>
              <a:rPr lang="fr-FR" dirty="0" err="1" smtClean="0"/>
              <a:t>Knowledge</a:t>
            </a:r>
            <a:r>
              <a:rPr lang="fr-FR" dirty="0" smtClean="0"/>
              <a:t> Graph </a:t>
            </a:r>
            <a:r>
              <a:rPr lang="fr-FR" dirty="0" err="1" smtClean="0"/>
              <a:t>Embedding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9D80-4572-4E29-81EB-8D317FE01EDD}" type="datetime1">
              <a:rPr lang="en-US" smtClean="0"/>
              <a:t>5/28/2021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70623" y="-13855"/>
            <a:ext cx="1911927" cy="34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By Sebastien </a:t>
            </a:r>
            <a:r>
              <a:rPr lang="fr-FR" sz="1200" dirty="0" err="1" smtClean="0"/>
              <a:t>Montella</a:t>
            </a:r>
            <a:endParaRPr lang="fr-FR" sz="12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76600" y="3409408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</a:rPr>
              <a:t>Link </a:t>
            </a:r>
            <a:r>
              <a:rPr lang="fr-FR" sz="2000" i="1" dirty="0" err="1" smtClean="0">
                <a:solidFill>
                  <a:schemeClr val="bg1">
                    <a:lumMod val="65000"/>
                  </a:schemeClr>
                </a:solidFill>
              </a:rPr>
              <a:t>Prediction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Problem Setting -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Level of </a:t>
            </a:r>
            <a:r>
              <a:rPr lang="en-US" dirty="0" err="1" smtClean="0"/>
              <a:t>Embeddings</a:t>
            </a:r>
            <a:r>
              <a:rPr lang="en-US" dirty="0" smtClean="0"/>
              <a:t> depends on the task (and of the data . . .)</a:t>
            </a:r>
          </a:p>
          <a:p>
            <a:pPr lvl="1"/>
            <a:r>
              <a:rPr lang="en-US" dirty="0" smtClean="0"/>
              <a:t>For protein classification, embedding a single atom may be useless. </a:t>
            </a:r>
          </a:p>
          <a:p>
            <a:pPr lvl="1"/>
            <a:r>
              <a:rPr lang="en-US" dirty="0" smtClean="0"/>
              <a:t>In dialog, classifying turns may leverage subgraph </a:t>
            </a:r>
            <a:r>
              <a:rPr lang="en-US" dirty="0" err="1" smtClean="0"/>
              <a:t>embeddings</a:t>
            </a:r>
            <a:r>
              <a:rPr lang="en-US" dirty="0"/>
              <a:t> </a:t>
            </a:r>
            <a:r>
              <a:rPr lang="en-US" dirty="0" smtClean="0"/>
              <a:t>as features.</a:t>
            </a:r>
          </a:p>
          <a:p>
            <a:pPr lvl="1"/>
            <a:r>
              <a:rPr lang="en-US" dirty="0" smtClean="0"/>
              <a:t>To provide in-depth NLU systems, a finer-grained approach would be appreciated, even combined level.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Setting -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Project </a:t>
                </a:r>
                <a:r>
                  <a:rPr lang="en-US" b="1" i="1" dirty="0" smtClean="0"/>
                  <a:t>entities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relations</a:t>
                </a:r>
                <a:r>
                  <a:rPr lang="en-US" dirty="0" smtClean="0"/>
                  <a:t> in a continuous vector space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i="1" dirty="0" smtClean="0"/>
                  <a:t>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im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≪ </m:t>
                    </m:r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Vector representations of entities should keep their (dis)similarity based on their corresponding relation (or not).</a:t>
                </a:r>
              </a:p>
              <a:p>
                <a:r>
                  <a:rPr lang="en-US" dirty="0" smtClean="0"/>
                  <a:t>Overall structure of the graph </a:t>
                </a:r>
                <a:r>
                  <a:rPr lang="en-US" strike="sngStrike" dirty="0" smtClean="0"/>
                  <a:t>should be kept </a:t>
                </a:r>
                <a:r>
                  <a:rPr lang="en-US" dirty="0" smtClean="0"/>
                  <a:t>could be found back from </a:t>
                </a:r>
                <a:r>
                  <a:rPr lang="en-US" i="1" dirty="0" smtClean="0"/>
                  <a:t>S.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FFF-CFDE-44F3-84CF-6EDE41817C5A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Approaches</a:t>
            </a:r>
            <a:r>
              <a:rPr lang="fr-FR" dirty="0"/>
              <a:t> &amp; </a:t>
            </a:r>
            <a:r>
              <a:rPr lang="fr-FR" dirty="0" err="1" smtClean="0"/>
              <a:t>Methods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9BD1-0EF2-468C-A990-A022D0CE0A93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Approaches -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Taxonomies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paradigms exist to embed entities and relations :</a:t>
            </a:r>
          </a:p>
          <a:p>
            <a:pPr lvl="1"/>
            <a:r>
              <a:rPr lang="en-US" dirty="0" smtClean="0"/>
              <a:t>Proximity </a:t>
            </a:r>
          </a:p>
          <a:p>
            <a:pPr lvl="2"/>
            <a:r>
              <a:rPr lang="en-US" dirty="0" smtClean="0"/>
              <a:t>Entities close to each other should be close in the vector space</a:t>
            </a:r>
          </a:p>
          <a:p>
            <a:pPr lvl="1"/>
            <a:r>
              <a:rPr lang="en-US" dirty="0" smtClean="0"/>
              <a:t>Edge Reconstruction </a:t>
            </a:r>
          </a:p>
          <a:p>
            <a:pPr lvl="2"/>
            <a:r>
              <a:rPr lang="en-US" dirty="0" smtClean="0"/>
              <a:t>Maximize the probability/ rank of entities linked to each other via a relation </a:t>
            </a:r>
            <a:r>
              <a:rPr lang="en-US" i="1" dirty="0" smtClean="0"/>
              <a:t>r</a:t>
            </a:r>
            <a:r>
              <a:rPr lang="en-US" dirty="0" smtClean="0"/>
              <a:t>, while minimizing it for unrelated entities.</a:t>
            </a:r>
          </a:p>
          <a:p>
            <a:pPr lvl="1"/>
            <a:r>
              <a:rPr lang="en-US" dirty="0" smtClean="0"/>
              <a:t>Other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629890"/>
            <a:ext cx="7620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Approaches –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Link Prediction 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KB</a:t>
            </a:r>
            <a:r>
              <a:rPr lang="en-US" i="1" dirty="0" smtClean="0"/>
              <a:t>s</a:t>
            </a:r>
            <a:r>
              <a:rPr lang="en-US" dirty="0" smtClean="0"/>
              <a:t> are in most cases incomplete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 smtClean="0"/>
          </a:p>
          <a:p>
            <a:pPr lvl="1"/>
            <a:r>
              <a:rPr lang="en-US" dirty="0" smtClean="0"/>
              <a:t>Lack of data</a:t>
            </a:r>
          </a:p>
          <a:p>
            <a:pPr lvl="1"/>
            <a:r>
              <a:rPr lang="en-US" dirty="0"/>
              <a:t>Missing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No deductive reasoning</a:t>
            </a:r>
          </a:p>
          <a:p>
            <a:r>
              <a:rPr lang="en-US" dirty="0" smtClean="0"/>
              <a:t>Leverages of </a:t>
            </a:r>
            <a:r>
              <a:rPr lang="en-US" b="1" i="1" dirty="0" smtClean="0"/>
              <a:t>KB</a:t>
            </a:r>
            <a:r>
              <a:rPr lang="en-US" i="1" dirty="0" smtClean="0"/>
              <a:t>s</a:t>
            </a:r>
            <a:r>
              <a:rPr lang="en-US" dirty="0" smtClean="0"/>
              <a:t> completion by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</a:p>
          <a:p>
            <a:pPr lvl="1"/>
            <a:r>
              <a:rPr lang="en-US" dirty="0" smtClean="0"/>
              <a:t>Adding new information</a:t>
            </a:r>
          </a:p>
          <a:p>
            <a:pPr lvl="1"/>
            <a:r>
              <a:rPr lang="en-US" dirty="0" smtClean="0"/>
              <a:t>Learning entities and relations </a:t>
            </a:r>
            <a:r>
              <a:rPr lang="en-US" dirty="0" err="1" smtClean="0"/>
              <a:t>embeddings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Methods -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Timeline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lèche droite 11"/>
          <p:cNvSpPr/>
          <p:nvPr/>
        </p:nvSpPr>
        <p:spPr>
          <a:xfrm>
            <a:off x="318655" y="3383663"/>
            <a:ext cx="8520545" cy="12192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114300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68580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210589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164869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299951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254231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/>
          <p:cNvSpPr/>
          <p:nvPr/>
        </p:nvSpPr>
        <p:spPr>
          <a:xfrm>
            <a:off x="396240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350520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84909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439189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581198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535478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670560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624840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766849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7211290" y="3917063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32"/>
          <p:cNvCxnSpPr>
            <a:stCxn id="16" idx="4"/>
            <a:endCxn id="99" idx="0"/>
          </p:cNvCxnSpPr>
          <p:nvPr/>
        </p:nvCxnSpPr>
        <p:spPr>
          <a:xfrm>
            <a:off x="762000" y="4069463"/>
            <a:ext cx="0" cy="7919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82781" y="2217308"/>
            <a:ext cx="88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NTN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0" name="Connecteur droit 39"/>
          <p:cNvCxnSpPr>
            <a:stCxn id="15" idx="0"/>
            <a:endCxn id="38" idx="2"/>
          </p:cNvCxnSpPr>
          <p:nvPr/>
        </p:nvCxnSpPr>
        <p:spPr>
          <a:xfrm flipV="1">
            <a:off x="1219200" y="3140638"/>
            <a:ext cx="6926" cy="77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281545" y="4854438"/>
            <a:ext cx="88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4" name="Connecteur droit 43"/>
          <p:cNvCxnSpPr>
            <a:stCxn id="18" idx="4"/>
            <a:endCxn id="43" idx="0"/>
          </p:cNvCxnSpPr>
          <p:nvPr/>
        </p:nvCxnSpPr>
        <p:spPr>
          <a:xfrm>
            <a:off x="1724890" y="4069463"/>
            <a:ext cx="0" cy="784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738745" y="2217308"/>
            <a:ext cx="88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TransH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9" name="Connecteur droit 48"/>
          <p:cNvCxnSpPr>
            <a:stCxn id="17" idx="0"/>
            <a:endCxn id="48" idx="2"/>
          </p:cNvCxnSpPr>
          <p:nvPr/>
        </p:nvCxnSpPr>
        <p:spPr>
          <a:xfrm flipV="1">
            <a:off x="2182090" y="3140638"/>
            <a:ext cx="0" cy="77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078180" y="4858634"/>
            <a:ext cx="1094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TransR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2015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2" name="Connecteur droit 51"/>
          <p:cNvCxnSpPr>
            <a:stCxn id="20" idx="4"/>
            <a:endCxn id="51" idx="0"/>
          </p:cNvCxnSpPr>
          <p:nvPr/>
        </p:nvCxnSpPr>
        <p:spPr>
          <a:xfrm>
            <a:off x="2618510" y="4069463"/>
            <a:ext cx="6925" cy="78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2553327" y="2217308"/>
            <a:ext cx="103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DistMult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ICLR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2015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7" name="Connecteur droit 66"/>
          <p:cNvCxnSpPr>
            <a:stCxn id="19" idx="0"/>
            <a:endCxn id="66" idx="2"/>
          </p:cNvCxnSpPr>
          <p:nvPr/>
        </p:nvCxnSpPr>
        <p:spPr>
          <a:xfrm flipH="1" flipV="1">
            <a:off x="3072872" y="3140638"/>
            <a:ext cx="2838" cy="77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3519056" y="2217308"/>
            <a:ext cx="102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HolE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9" name="Connecteur droit 68"/>
          <p:cNvCxnSpPr>
            <a:stCxn id="21" idx="0"/>
            <a:endCxn id="68" idx="2"/>
          </p:cNvCxnSpPr>
          <p:nvPr/>
        </p:nvCxnSpPr>
        <p:spPr>
          <a:xfrm flipH="1" flipV="1">
            <a:off x="4031673" y="3140638"/>
            <a:ext cx="6927" cy="77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4481945" y="2217308"/>
            <a:ext cx="88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TorusE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1" name="Connecteur droit 70"/>
          <p:cNvCxnSpPr>
            <a:stCxn id="23" idx="0"/>
            <a:endCxn id="70" idx="2"/>
          </p:cNvCxnSpPr>
          <p:nvPr/>
        </p:nvCxnSpPr>
        <p:spPr>
          <a:xfrm flipV="1">
            <a:off x="4925290" y="3140638"/>
            <a:ext cx="0" cy="77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5368636" y="2217308"/>
            <a:ext cx="103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KBGAN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NAACL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1" name="Connecteur droit 80"/>
          <p:cNvCxnSpPr>
            <a:endCxn id="80" idx="2"/>
          </p:cNvCxnSpPr>
          <p:nvPr/>
        </p:nvCxnSpPr>
        <p:spPr>
          <a:xfrm flipH="1" flipV="1">
            <a:off x="5884718" y="3140638"/>
            <a:ext cx="3462" cy="776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6338455" y="2217308"/>
            <a:ext cx="88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TuckER</a:t>
            </a:r>
            <a:endParaRPr lang="en-US" b="1" dirty="0" smtClean="0"/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rxiv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3" name="Connecteur droit 82"/>
          <p:cNvCxnSpPr>
            <a:endCxn id="82" idx="2"/>
          </p:cNvCxnSpPr>
          <p:nvPr/>
        </p:nvCxnSpPr>
        <p:spPr>
          <a:xfrm flipV="1">
            <a:off x="6781800" y="3140638"/>
            <a:ext cx="0" cy="77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7301345" y="2217308"/>
            <a:ext cx="88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QuatE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5" name="Connecteur droit 84"/>
          <p:cNvCxnSpPr>
            <a:endCxn id="84" idx="2"/>
          </p:cNvCxnSpPr>
          <p:nvPr/>
        </p:nvCxnSpPr>
        <p:spPr>
          <a:xfrm flipV="1">
            <a:off x="7744690" y="3140638"/>
            <a:ext cx="0" cy="776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3034145" y="4858634"/>
            <a:ext cx="1094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ComplEx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ICML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7" name="Connecteur droit 86"/>
          <p:cNvCxnSpPr>
            <a:endCxn id="86" idx="0"/>
          </p:cNvCxnSpPr>
          <p:nvPr/>
        </p:nvCxnSpPr>
        <p:spPr>
          <a:xfrm>
            <a:off x="3574475" y="4069463"/>
            <a:ext cx="6925" cy="78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3934690" y="4858634"/>
            <a:ext cx="1094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DKRL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2016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9" name="Connecteur droit 88"/>
          <p:cNvCxnSpPr>
            <a:endCxn id="88" idx="0"/>
          </p:cNvCxnSpPr>
          <p:nvPr/>
        </p:nvCxnSpPr>
        <p:spPr>
          <a:xfrm>
            <a:off x="4468090" y="4069463"/>
            <a:ext cx="13855" cy="78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897580" y="4849880"/>
            <a:ext cx="1094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ConvE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3" name="Connecteur droit 92"/>
          <p:cNvCxnSpPr>
            <a:endCxn id="92" idx="0"/>
          </p:cNvCxnSpPr>
          <p:nvPr/>
        </p:nvCxnSpPr>
        <p:spPr>
          <a:xfrm>
            <a:off x="5430980" y="4060709"/>
            <a:ext cx="13855" cy="78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5793451" y="4858634"/>
            <a:ext cx="1094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RotatE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ICLR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5" name="Connecteur droit 94"/>
          <p:cNvCxnSpPr>
            <a:endCxn id="94" idx="0"/>
          </p:cNvCxnSpPr>
          <p:nvPr/>
        </p:nvCxnSpPr>
        <p:spPr>
          <a:xfrm>
            <a:off x="6326851" y="4069463"/>
            <a:ext cx="13855" cy="78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>
          <a:xfrm>
            <a:off x="6754090" y="4867870"/>
            <a:ext cx="1094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MuRP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97" name="Connecteur droit 96"/>
          <p:cNvCxnSpPr>
            <a:endCxn id="96" idx="0"/>
          </p:cNvCxnSpPr>
          <p:nvPr/>
        </p:nvCxnSpPr>
        <p:spPr>
          <a:xfrm>
            <a:off x="7287490" y="4078699"/>
            <a:ext cx="13855" cy="789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318655" y="4861411"/>
            <a:ext cx="88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RESCAL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ICML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2011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372904" y="1556266"/>
            <a:ext cx="561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i="1" dirty="0" smtClean="0"/>
              <a:t>Some</a:t>
            </a:r>
            <a:r>
              <a:rPr lang="en-US" sz="2400" dirty="0" smtClean="0"/>
              <a:t>) Models on Link Prediction Task . . 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6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/>
      <p:bldP spid="43" grpId="0"/>
      <p:bldP spid="48" grpId="0"/>
      <p:bldP spid="51" grpId="0"/>
      <p:bldP spid="66" grpId="0"/>
      <p:bldP spid="68" grpId="0"/>
      <p:bldP spid="70" grpId="0"/>
      <p:bldP spid="80" grpId="0"/>
      <p:bldP spid="82" grpId="0"/>
      <p:bldP spid="84" grpId="0"/>
      <p:bldP spid="86" grpId="0"/>
      <p:bldP spid="88" grpId="0"/>
      <p:bldP spid="92" grpId="0"/>
      <p:bldP spid="94" grpId="0"/>
      <p:bldP spid="96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182714"/>
            <a:ext cx="7050485" cy="594345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i="1" dirty="0" smtClean="0">
                <a:latin typeface="Bahnschrift Light" panose="020B0502040204020203" pitchFamily="34" charset="0"/>
              </a:rPr>
              <a:t>What is a good model ?</a:t>
            </a:r>
            <a:endParaRPr lang="en-US" i="1" dirty="0">
              <a:latin typeface="Bahnschrift Light" panose="020B0502040204020203" pitchFamily="34" charset="0"/>
            </a:endParaRPr>
          </a:p>
        </p:txBody>
      </p:sp>
      <p:sp>
        <p:nvSpPr>
          <p:cNvPr id="41" name="Espace réservé du contenu 2"/>
          <p:cNvSpPr txBox="1">
            <a:spLocks/>
          </p:cNvSpPr>
          <p:nvPr/>
        </p:nvSpPr>
        <p:spPr>
          <a:xfrm>
            <a:off x="1600200" y="1219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Should have the capacity to model different type of relations between entities</a:t>
            </a:r>
            <a:endParaRPr lang="en-US" sz="2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42385"/>
              </p:ext>
            </p:extLst>
          </p:nvPr>
        </p:nvGraphicFramePr>
        <p:xfrm>
          <a:off x="609600" y="2224829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68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Relation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Formalism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/>
                </a:tc>
              </a:tr>
              <a:tr h="8920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smtClean="0"/>
                        <a:t> (h, r, t) </a:t>
                      </a:r>
                      <a:r>
                        <a:rPr lang="es-ES" i="1" baseline="0" dirty="0" smtClean="0"/>
                        <a:t> </a:t>
                      </a:r>
                      <a:r>
                        <a:rPr lang="es-ES" b="1" i="1" u="sng" dirty="0" err="1" smtClean="0">
                          <a:effectLst/>
                        </a:rPr>
                        <a:t>implies</a:t>
                      </a:r>
                      <a:r>
                        <a:rPr lang="es-ES" b="1" i="1" dirty="0" smtClean="0"/>
                        <a:t> </a:t>
                      </a:r>
                      <a:r>
                        <a:rPr lang="es-ES" b="1" i="1" baseline="0" dirty="0" smtClean="0"/>
                        <a:t> </a:t>
                      </a:r>
                      <a:r>
                        <a:rPr lang="es-ES" i="1" dirty="0" smtClean="0"/>
                        <a:t>(t,</a:t>
                      </a:r>
                      <a:r>
                        <a:rPr lang="es-ES" i="1" baseline="0" dirty="0" smtClean="0"/>
                        <a:t> r, h</a:t>
                      </a:r>
                      <a:r>
                        <a:rPr lang="es-ES" i="1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is_married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B)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is_married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A)</a:t>
                      </a:r>
                      <a:endParaRPr lang="en-US" dirty="0"/>
                    </a:p>
                  </a:txBody>
                  <a:tcPr anchor="ctr"/>
                </a:tc>
              </a:tr>
              <a:tr h="8920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Anti-Symmetric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(h, r, t)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i="1" u="sng" dirty="0" smtClean="0"/>
                        <a:t>implies</a:t>
                      </a:r>
                      <a:endParaRPr lang="en-US" b="1" i="1" u="sng" baseline="0" dirty="0" smtClean="0"/>
                    </a:p>
                    <a:p>
                      <a:pPr algn="ctr"/>
                      <a:r>
                        <a:rPr lang="en-US" dirty="0" smtClean="0"/>
                        <a:t>(t, r, h) to be</a:t>
                      </a:r>
                      <a:r>
                        <a:rPr lang="en-US" baseline="0" dirty="0" smtClean="0"/>
                        <a:t> wrong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(A, </a:t>
                      </a:r>
                      <a:r>
                        <a:rPr lang="en-US" dirty="0" err="1" smtClean="0"/>
                        <a:t>is_father</a:t>
                      </a:r>
                      <a:r>
                        <a:rPr lang="en-US" dirty="0" smtClean="0"/>
                        <a:t>, B)</a:t>
                      </a:r>
                    </a:p>
                    <a:p>
                      <a:pPr algn="ctr"/>
                      <a:r>
                        <a:rPr lang="en-US" dirty="0" smtClean="0"/>
                        <a:t>and</a:t>
                      </a:r>
                    </a:p>
                    <a:p>
                      <a:pPr algn="ctr"/>
                      <a:r>
                        <a:rPr lang="en-US" dirty="0" smtClean="0"/>
                        <a:t>(B, </a:t>
                      </a:r>
                      <a:r>
                        <a:rPr lang="en-US" dirty="0" err="1" smtClean="0"/>
                        <a:t>is_father</a:t>
                      </a:r>
                      <a:r>
                        <a:rPr lang="en-US" dirty="0" smtClean="0"/>
                        <a:t>,  A)</a:t>
                      </a:r>
                      <a:endParaRPr lang="en-US" dirty="0"/>
                    </a:p>
                  </a:txBody>
                  <a:tcPr anchor="ctr"/>
                </a:tc>
              </a:tr>
              <a:tr h="892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Inversion</a:t>
                      </a:r>
                      <a:endParaRPr lang="fr-FR" b="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(h, r1, t)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i="1" u="sng" dirty="0" smtClean="0"/>
                        <a:t>implies</a:t>
                      </a:r>
                      <a:r>
                        <a:rPr lang="en-US" b="0" i="0" u="none" baseline="0" dirty="0" smtClean="0"/>
                        <a:t> </a:t>
                      </a:r>
                      <a:r>
                        <a:rPr lang="en-US" b="0" i="0" u="none" dirty="0" smtClean="0"/>
                        <a:t>(t</a:t>
                      </a:r>
                      <a:r>
                        <a:rPr lang="en-US" dirty="0" smtClean="0"/>
                        <a:t>, r2,</a:t>
                      </a:r>
                      <a:r>
                        <a:rPr lang="en-US" baseline="0" dirty="0" smtClean="0"/>
                        <a:t> 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is_father</a:t>
                      </a:r>
                      <a:r>
                        <a:rPr lang="en-US" baseline="0" dirty="0" smtClean="0"/>
                        <a:t>, B)</a:t>
                      </a:r>
                    </a:p>
                    <a:p>
                      <a:pPr algn="ctr"/>
                      <a:r>
                        <a:rPr lang="en-US" baseline="0" dirty="0" smtClean="0"/>
                        <a:t>and</a:t>
                      </a:r>
                    </a:p>
                    <a:p>
                      <a:pPr algn="ctr"/>
                      <a:r>
                        <a:rPr lang="en-US" baseline="0" dirty="0" smtClean="0"/>
                        <a:t>(B, </a:t>
                      </a:r>
                      <a:r>
                        <a:rPr lang="en-US" baseline="0" dirty="0" err="1" smtClean="0"/>
                        <a:t>is_child</a:t>
                      </a:r>
                      <a:r>
                        <a:rPr lang="en-US" baseline="0" dirty="0" smtClean="0"/>
                        <a:t>, A)</a:t>
                      </a:r>
                      <a:endParaRPr lang="en-US" dirty="0"/>
                    </a:p>
                  </a:txBody>
                  <a:tcPr anchor="ctr"/>
                </a:tc>
              </a:tr>
              <a:tr h="14272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effectLst/>
                        </a:rPr>
                        <a:t>Composition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(h1, r1, t2)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(t2, r2, t3)</a:t>
                      </a:r>
                    </a:p>
                    <a:p>
                      <a:pPr algn="ctr"/>
                      <a:r>
                        <a:rPr lang="en-US" b="1" i="1" u="sng" dirty="0" smtClean="0"/>
                        <a:t>Implies</a:t>
                      </a:r>
                      <a:r>
                        <a:rPr lang="en-US" b="1" i="1" u="sng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(h1, r3, t3)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(A, </a:t>
                      </a:r>
                      <a:r>
                        <a:rPr lang="en-US" dirty="0" err="1" smtClean="0"/>
                        <a:t>is_father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B)</a:t>
                      </a:r>
                    </a:p>
                    <a:p>
                      <a:pPr algn="ctr"/>
                      <a:r>
                        <a:rPr lang="en-US" baseline="0" dirty="0" smtClean="0"/>
                        <a:t>And</a:t>
                      </a:r>
                    </a:p>
                    <a:p>
                      <a:pPr algn="ctr"/>
                      <a:r>
                        <a:rPr lang="en-US" baseline="0" dirty="0" smtClean="0"/>
                        <a:t>(B, </a:t>
                      </a:r>
                      <a:r>
                        <a:rPr lang="en-US" baseline="0" dirty="0" err="1" smtClean="0"/>
                        <a:t>is_father</a:t>
                      </a:r>
                      <a:r>
                        <a:rPr lang="en-US" baseline="0" dirty="0" smtClean="0"/>
                        <a:t>, C)</a:t>
                      </a:r>
                    </a:p>
                    <a:p>
                      <a:pPr algn="ctr"/>
                      <a:r>
                        <a:rPr lang="en-US" baseline="0" dirty="0" smtClean="0"/>
                        <a:t>Implies</a:t>
                      </a:r>
                    </a:p>
                    <a:p>
                      <a:pPr algn="ctr"/>
                      <a:r>
                        <a:rPr lang="en-US" baseline="0" dirty="0" smtClean="0"/>
                        <a:t>(A, </a:t>
                      </a:r>
                      <a:r>
                        <a:rPr lang="en-US" baseline="0" dirty="0" err="1" smtClean="0"/>
                        <a:t>is_grandfather</a:t>
                      </a:r>
                      <a:r>
                        <a:rPr lang="en-US" baseline="0" dirty="0" smtClean="0"/>
                        <a:t>, C)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3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5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59" grpId="0" animBg="1"/>
      <p:bldP spid="63" grpId="0" animBg="1"/>
      <p:bldP spid="9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4" y="849077"/>
            <a:ext cx="1984998" cy="168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82714"/>
                <a:ext cx="7050485" cy="594345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Tensor Factorization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𝑋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Tensor of Size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</a:rPr>
                      <m:t> ×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fr-FR" b="0" dirty="0" smtClean="0">
                  <a:ea typeface="Cambria Math"/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</a:rPr>
                      <m:t>=# </m:t>
                    </m:r>
                    <m:r>
                      <a:rPr lang="fr-FR" b="0" i="1" smtClean="0">
                        <a:latin typeface="Cambria Math"/>
                      </a:rPr>
                      <m:t>𝑒𝑛𝑡𝑖𝑡𝑖𝑒𝑠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>
                    <a:latin typeface="Cambria Math"/>
                  </a:rPr>
                  <a:t>and</a:t>
                </a:r>
                <a:r>
                  <a:rPr lang="fr-FR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𝑚</m:t>
                    </m:r>
                    <m:r>
                      <a:rPr lang="fr-FR" b="0" i="1" smtClean="0">
                        <a:latin typeface="Cambria Math"/>
                      </a:rPr>
                      <m:t>=# </m:t>
                    </m:r>
                    <m:r>
                      <a:rPr lang="fr-FR" b="0" i="1" smtClean="0">
                        <a:latin typeface="Cambria Math"/>
                      </a:rPr>
                      <m:t>𝑟𝑒𝑙𝑎𝑡𝑖𝑜𝑛𝑠</m:t>
                    </m:r>
                  </m:oMath>
                </a14:m>
                <a:endParaRPr lang="fr-FR" i="1" dirty="0" smtClean="0">
                  <a:latin typeface="Cambria Math"/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𝑖𝑗𝑘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↔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entity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entity are connected with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relation. 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Each slice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factorized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: Latent representations of entities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: Asymmetric matrix modeling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relation</a:t>
                </a:r>
                <a:r>
                  <a:rPr lang="en-US" dirty="0" smtClean="0"/>
                  <a:t> 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Loss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fr-FR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𝐹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fr-FR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i="1">
                        <a:latin typeface="Cambria Math"/>
                      </a:rPr>
                      <m:t>𝜆</m:t>
                    </m:r>
                    <m:r>
                      <a:rPr lang="fr-FR" b="0" i="1" smtClean="0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𝐴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82714"/>
                <a:ext cx="7050485" cy="5943450"/>
              </a:xfrm>
              <a:blipFill rotWithShape="1">
                <a:blip r:embed="rId4"/>
                <a:stretch>
                  <a:fillRect l="-2076" t="-2154" r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5797650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RESCAL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ICML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2011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66" name="Connecteur droit 65"/>
          <p:cNvCxnSpPr>
            <a:stCxn id="38" idx="0"/>
            <a:endCxn id="64" idx="1"/>
          </p:cNvCxnSpPr>
          <p:nvPr/>
        </p:nvCxnSpPr>
        <p:spPr>
          <a:xfrm>
            <a:off x="441434" y="6259315"/>
            <a:ext cx="3517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8" y="3294116"/>
            <a:ext cx="1509029" cy="150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ccolade fermante 39"/>
          <p:cNvSpPr/>
          <p:nvPr/>
        </p:nvSpPr>
        <p:spPr>
          <a:xfrm rot="5400000">
            <a:off x="6857916" y="5088521"/>
            <a:ext cx="533568" cy="1752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40"/>
          <p:cNvSpPr txBox="1"/>
          <p:nvPr/>
        </p:nvSpPr>
        <p:spPr>
          <a:xfrm>
            <a:off x="6532420" y="6196965"/>
            <a:ext cx="142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Regularizer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36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r>
              <a:rPr lang="en-US" dirty="0" smtClean="0"/>
              <a:t>#TODO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0885" y="5416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NTN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96" idx="0"/>
            <a:endCxn id="64" idx="1"/>
          </p:cNvCxnSpPr>
          <p:nvPr/>
        </p:nvCxnSpPr>
        <p:spPr>
          <a:xfrm>
            <a:off x="441434" y="5877980"/>
            <a:ext cx="3494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&amp; </a:t>
            </a:r>
            <a:r>
              <a:rPr lang="fr-FR" dirty="0" smtClean="0"/>
              <a:t>Basics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en-US" dirty="0" smtClean="0"/>
              <a:t>Problem Setting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en-US" dirty="0" smtClean="0"/>
              <a:t>Approaches &amp; Methods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en-US" dirty="0" smtClean="0"/>
              <a:t>Experiment</a:t>
            </a:r>
            <a:r>
              <a:rPr lang="fr-FR" dirty="0" smtClean="0"/>
              <a:t> &amp; Evaluation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EC9A-6F05-493D-B1D2-236C3CA57540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r>
              <a:rPr lang="en-US" dirty="0" smtClean="0"/>
              <a:t>Remember Word Embedding ?</a:t>
            </a:r>
          </a:p>
          <a:p>
            <a:pPr lvl="1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5035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63" idx="0"/>
            <a:endCxn id="64" idx="1"/>
          </p:cNvCxnSpPr>
          <p:nvPr/>
        </p:nvCxnSpPr>
        <p:spPr>
          <a:xfrm>
            <a:off x="440971" y="5496980"/>
            <a:ext cx="352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75" y="1278746"/>
            <a:ext cx="9086225" cy="48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r>
              <a:rPr lang="en-US" dirty="0" smtClean="0"/>
              <a:t>Remember Word Analogy ?</a:t>
            </a:r>
          </a:p>
          <a:p>
            <a:pPr lvl="1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5035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63" idx="0"/>
            <a:endCxn id="64" idx="1"/>
          </p:cNvCxnSpPr>
          <p:nvPr/>
        </p:nvCxnSpPr>
        <p:spPr>
          <a:xfrm>
            <a:off x="440971" y="5496980"/>
            <a:ext cx="352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00744" y="1239770"/>
            <a:ext cx="441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Century Schoolbook" panose="02040604050505020304" pitchFamily="18" charset="0"/>
              </a:rPr>
              <a:t>W</a:t>
            </a:r>
            <a:r>
              <a:rPr lang="en-US" b="1" i="1" dirty="0" smtClean="0">
                <a:solidFill>
                  <a:srgbClr val="00B050"/>
                </a:solidFill>
                <a:latin typeface="Century Schoolbook" panose="02040604050505020304" pitchFamily="18" charset="0"/>
              </a:rPr>
              <a:t>oman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i="1" dirty="0">
                <a:latin typeface="Century Schoolbook" panose="02040604050505020304" pitchFamily="18" charset="0"/>
              </a:rPr>
              <a:t>is to </a:t>
            </a:r>
            <a:r>
              <a:rPr lang="en-US" b="1" i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Queen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i="1" dirty="0" smtClean="0">
                <a:latin typeface="Century Schoolbook" panose="02040604050505020304" pitchFamily="18" charset="0"/>
              </a:rPr>
              <a:t>as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Man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i="1" dirty="0">
                <a:latin typeface="Century Schoolbook" panose="02040604050505020304" pitchFamily="18" charset="0"/>
              </a:rPr>
              <a:t>is to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Century Schoolbook" panose="02040604050505020304" pitchFamily="18" charset="0"/>
              </a:rPr>
              <a:t>King</a:t>
            </a:r>
            <a:endParaRPr lang="en-US" b="1" i="1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2722"/>
            <a:ext cx="388575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09" y="1876383"/>
            <a:ext cx="4209281" cy="29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124200" y="4061154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2727654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39523"/>
            <a:ext cx="2438400" cy="236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17032" y="228618"/>
                <a:ext cx="7050485" cy="450638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“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Trans</a:t>
                </a:r>
                <a:r>
                  <a:rPr lang="en-US" i="1" dirty="0" smtClean="0"/>
                  <a:t>lation in the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i="1" dirty="0" smtClean="0"/>
                  <a:t>mbedding space</a:t>
                </a:r>
                <a:r>
                  <a:rPr lang="en-US" dirty="0" smtClean="0"/>
                  <a:t>”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𝒉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b="1" i="1">
                        <a:latin typeface="Cambria Math"/>
                      </a:rPr>
                      <m:t>𝒓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b="1" i="1">
                        <a:latin typeface="Cambria Math"/>
                      </a:rPr>
                      <m:t>𝒕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is an arbitrary </a:t>
                </a:r>
                <a:r>
                  <a:rPr lang="en-US" dirty="0" smtClean="0"/>
                  <a:t>parameter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All projected in the same vector space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(</m:t>
                    </m:r>
                    <m:r>
                      <a:rPr lang="fr-FR" b="0" i="1" smtClean="0">
                        <a:latin typeface="Cambria Math"/>
                      </a:rPr>
                      <m:t>h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𝑟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𝑡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True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sym typeface="Wingdings" panose="05000000000000000000" pitchFamily="2" charset="2"/>
                      </a:rPr>
                      <m:t>𝒉</m:t>
                    </m:r>
                    <m:r>
                      <a:rPr lang="fr-FR" b="0" i="1" smtClean="0">
                        <a:latin typeface="Cambria Math"/>
                        <a:sym typeface="Wingdings" panose="05000000000000000000" pitchFamily="2" charset="2"/>
                      </a:rPr>
                      <m:t>+</m:t>
                    </m:r>
                    <m:r>
                      <a:rPr lang="fr-FR" b="1" i="1" smtClean="0">
                        <a:latin typeface="Cambria Math"/>
                        <a:sym typeface="Wingdings" panose="05000000000000000000" pitchFamily="2" charset="2"/>
                      </a:rPr>
                      <m:t>𝒓</m:t>
                    </m:r>
                    <m:r>
                      <a:rPr lang="fr-FR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≈</m:t>
                    </m:r>
                    <m:r>
                      <a:rPr lang="fr-FR" b="1" i="1" smtClean="0">
                        <a:latin typeface="Cambria Math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/>
                          </a:rPr>
                          <m:t>𝒉</m:t>
                        </m:r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a:rPr lang="fr-FR" b="1" i="1" smtClean="0">
                            <a:latin typeface="Cambria Math"/>
                          </a:rPr>
                          <m:t>𝒓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b="0" i="1" smtClean="0">
                        <a:latin typeface="Cambria Math"/>
                        <a:ea typeface="Cambria Math"/>
                      </a:rPr>
                      <m:t>≈0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 .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the squared Euclidean distance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(</m:t>
                    </m:r>
                    <m:r>
                      <a:rPr lang="fr-FR" i="1">
                        <a:latin typeface="Cambria Math"/>
                      </a:rPr>
                      <m:t>h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𝑟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𝑡</m:t>
                    </m:r>
                    <m:r>
                      <a:rPr lang="fr-FR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True </a:t>
                </a: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  <a:sym typeface="Wingdings" panose="05000000000000000000" pitchFamily="2" charset="2"/>
                      </a:rPr>
                      <m:t>𝒉</m:t>
                    </m:r>
                    <m:r>
                      <a:rPr lang="fr-FR" i="1">
                        <a:latin typeface="Cambria Math"/>
                        <a:sym typeface="Wingdings" panose="05000000000000000000" pitchFamily="2" charset="2"/>
                      </a:rPr>
                      <m:t>+</m:t>
                    </m:r>
                    <m:r>
                      <a:rPr lang="fr-FR" b="1" i="1">
                        <a:latin typeface="Cambria Math"/>
                        <a:sym typeface="Wingdings" panose="05000000000000000000" pitchFamily="2" charset="2"/>
                      </a:rPr>
                      <m:t>𝒓</m:t>
                    </m:r>
                    <m:r>
                      <a:rPr lang="fr-FR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≉</m:t>
                    </m:r>
                    <m:r>
                      <a:rPr lang="fr-FR" b="1" i="1">
                        <a:latin typeface="Cambria Math"/>
                        <a:sym typeface="Wingdings" panose="05000000000000000000" pitchFamily="2" charset="2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/>
                          </a:rPr>
                          <m:t>𝒉</m:t>
                        </m:r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≫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7032" y="228618"/>
                <a:ext cx="7050485" cy="4506380"/>
              </a:xfrm>
              <a:blipFill rotWithShape="1">
                <a:blip r:embed="rId4"/>
                <a:stretch>
                  <a:fillRect l="-1988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5035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63" idx="0"/>
            <a:endCxn id="64" idx="1"/>
          </p:cNvCxnSpPr>
          <p:nvPr/>
        </p:nvCxnSpPr>
        <p:spPr>
          <a:xfrm>
            <a:off x="440971" y="5496980"/>
            <a:ext cx="352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8583" y="3238156"/>
            <a:ext cx="1371600" cy="571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Scoring function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onnecteur droit 27"/>
          <p:cNvCxnSpPr>
            <a:endCxn id="16" idx="3"/>
          </p:cNvCxnSpPr>
          <p:nvPr/>
        </p:nvCxnSpPr>
        <p:spPr>
          <a:xfrm flipH="1">
            <a:off x="2020183" y="2901243"/>
            <a:ext cx="1104017" cy="622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16" idx="3"/>
          </p:cNvCxnSpPr>
          <p:nvPr/>
        </p:nvCxnSpPr>
        <p:spPr>
          <a:xfrm>
            <a:off x="2020183" y="3523906"/>
            <a:ext cx="1104017" cy="659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9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228599"/>
                <a:ext cx="7050485" cy="6106916"/>
              </a:xfrm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“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Trans</a:t>
                </a:r>
                <a:r>
                  <a:rPr lang="en-US" i="1" dirty="0" smtClean="0"/>
                  <a:t>lation in the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i="1" dirty="0" smtClean="0"/>
                  <a:t>mbedding space</a:t>
                </a:r>
                <a:r>
                  <a:rPr lang="en-US" dirty="0" smtClean="0"/>
                  <a:t>”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Loss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Main idea: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 smtClean="0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b="1" i="1" smtClean="0"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FR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h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the set of correct triplets.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max</m:t>
                    </m:r>
                    <m:r>
                      <a:rPr lang="fr-FR" b="0" i="1" smtClean="0">
                        <a:latin typeface="Cambria Math"/>
                      </a:rPr>
                      <m:t>⁡(</m:t>
                    </m:r>
                    <m:r>
                      <a:rPr lang="fr-FR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1" i="1" smtClean="0">
                            <a:latin typeface="Cambria Math"/>
                          </a:rPr>
                          <m:t>𝒕</m:t>
                        </m:r>
                        <m:r>
                          <a:rPr lang="fr-FR" b="1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h</m:t>
                        </m:r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the set of corrupted triplets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Corrupted triplets are built by removing head or tail of a correct triple from , and randomly selecting another entity. 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In </a:t>
                </a:r>
                <a:r>
                  <a:rPr lang="en-US" dirty="0" smtClean="0"/>
                  <a:t>other words we want</a:t>
                </a:r>
                <a:r>
                  <a:rPr lang="fr-FR" dirty="0" smtClean="0"/>
                  <a:t>:</a:t>
                </a:r>
              </a:p>
              <a:p>
                <a:pPr marL="1371600" lvl="3" indent="0">
                  <a:buNone/>
                </a:pPr>
                <a:r>
                  <a:rPr lang="fr-FR" dirty="0"/>
                  <a:t>	</a:t>
                </a:r>
                <a:r>
                  <a:rPr lang="fr-FR" dirty="0" smtClean="0"/>
                  <a:t>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  <m:r>
                          <a:rPr lang="fr-FR" b="1" i="1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	   (1)</a:t>
                </a:r>
              </a:p>
              <a:p>
                <a:pPr marL="1371600" lvl="3" indent="0">
                  <a:buNone/>
                </a:pPr>
                <a:r>
                  <a:rPr lang="fr-FR" dirty="0" smtClean="0"/>
                  <a:t>	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b="1" i="1" smtClean="0">
                        <a:latin typeface="Cambria Math"/>
                      </a:rPr>
                      <m:t> 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	   (2)</a:t>
                </a:r>
              </a:p>
              <a:p>
                <a:pPr marL="1371600" lvl="3" indent="0">
                  <a:buNone/>
                </a:pPr>
                <a:r>
                  <a:rPr lang="fr-FR" dirty="0" smtClean="0"/>
                  <a:t>	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 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b="1" i="1">
                        <a:latin typeface="Cambria Math"/>
                      </a:rPr>
                      <m:t> 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fr-FR" b="0" i="0" smtClean="0">
                        <a:latin typeface="Cambria Math"/>
                        <a:ea typeface="Cambria Math"/>
                      </a:rPr>
                      <m:t>−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dirty="0" smtClean="0"/>
                  <a:t>	   (3)</a:t>
                </a:r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Final </a:t>
                </a:r>
                <a:r>
                  <a:rPr lang="fr-FR" dirty="0" err="1" smtClean="0"/>
                  <a:t>Loss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Function</a:t>
                </a:r>
                <a:endParaRPr lang="fr-FR" dirty="0" smtClean="0"/>
              </a:p>
              <a:p>
                <a:pPr marL="914400" lvl="2" indent="0">
                  <a:buNone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ℒ</m:t>
                    </m:r>
                    <m:r>
                      <a:rPr lang="fr-FR" b="0" i="1" smtClean="0">
                        <a:latin typeface="Cambria Math"/>
                      </a:rPr>
                      <m:t>=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 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b="0" i="0" smtClean="0">
                        <a:latin typeface="Cambria Math"/>
                      </a:rPr>
                      <m:t>+</m:t>
                    </m:r>
                    <m:r>
                      <a:rPr lang="fr-FR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fr-FR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marL="1371600" lvl="3" indent="0">
                  <a:buNone/>
                </a:pPr>
                <a:r>
                  <a:rPr lang="fr-FR" dirty="0" smtClean="0"/>
                  <a:t>	</a:t>
                </a:r>
                <a:endParaRPr lang="en-US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228599"/>
                <a:ext cx="7050485" cy="6106916"/>
              </a:xfrm>
              <a:blipFill rotWithShape="1">
                <a:blip r:embed="rId4"/>
                <a:stretch>
                  <a:fillRect l="-1729" t="-2495" r="-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5035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63" idx="0"/>
            <a:endCxn id="64" idx="1"/>
          </p:cNvCxnSpPr>
          <p:nvPr/>
        </p:nvCxnSpPr>
        <p:spPr>
          <a:xfrm>
            <a:off x="440971" y="5496980"/>
            <a:ext cx="352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9764"/>
            <a:ext cx="4545308" cy="27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dia.io_er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228599"/>
                <a:ext cx="7162800" cy="6030715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“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Trans</a:t>
                </a:r>
                <a:r>
                  <a:rPr lang="en-US" i="1" dirty="0" smtClean="0"/>
                  <a:t>lation in the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E</a:t>
                </a:r>
                <a:r>
                  <a:rPr lang="en-US" i="1" dirty="0" smtClean="0"/>
                  <a:t>mbedding space</a:t>
                </a:r>
                <a:r>
                  <a:rPr lang="en-US" dirty="0" smtClean="0"/>
                  <a:t>”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Optimization Tip: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ℒ</m:t>
                    </m:r>
                    <m:r>
                      <a:rPr lang="fr-FR" i="1">
                        <a:latin typeface="Cambria Math"/>
                      </a:rPr>
                      <m:t>=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 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>
                        <a:latin typeface="Cambria Math"/>
                      </a:rPr>
                      <m:t>+</m:t>
                    </m:r>
                    <m:r>
                      <a:rPr lang="fr-FR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fr-FR" dirty="0" smtClean="0"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en-US" dirty="0" smtClean="0"/>
                  <a:t>		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228599"/>
                <a:ext cx="7162800" cy="6030715"/>
              </a:xfrm>
              <a:blipFill rotWithShape="1">
                <a:blip r:embed="rId3"/>
                <a:stretch>
                  <a:fillRect l="-2043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Orange Intern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5035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2013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63" idx="0"/>
            <a:endCxn id="64" idx="1"/>
          </p:cNvCxnSpPr>
          <p:nvPr/>
        </p:nvCxnSpPr>
        <p:spPr>
          <a:xfrm>
            <a:off x="440971" y="5496980"/>
            <a:ext cx="352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8800" y="4862722"/>
            <a:ext cx="990600" cy="1446131"/>
          </a:xfrm>
          <a:prstGeom prst="rect">
            <a:avLst/>
          </a:prstGeom>
        </p:spPr>
      </p:pic>
      <p:sp>
        <p:nvSpPr>
          <p:cNvPr id="28" name="Pensées 27"/>
          <p:cNvSpPr/>
          <p:nvPr/>
        </p:nvSpPr>
        <p:spPr>
          <a:xfrm>
            <a:off x="930729" y="3581400"/>
            <a:ext cx="1393371" cy="878361"/>
          </a:xfrm>
          <a:prstGeom prst="cloudCallout">
            <a:avLst>
              <a:gd name="adj1" fmla="val 41980"/>
              <a:gd name="adj2" fmla="val 9373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Rockwell" panose="02060603020205020403" pitchFamily="18" charset="0"/>
                <a:ea typeface="Gadugi" panose="020B0502040204020203" pitchFamily="34" charset="0"/>
              </a:rPr>
              <a:t>Increase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Rockwell" panose="02060603020205020403" pitchFamily="18" charset="0"/>
                <a:ea typeface="Gadugi" panose="020B0502040204020203" pitchFamily="34" charset="0"/>
              </a:rPr>
              <a:t>entities norms! </a:t>
            </a:r>
            <a:endParaRPr lang="en-US" sz="1400" dirty="0">
              <a:solidFill>
                <a:schemeClr val="tx1"/>
              </a:solidFill>
              <a:latin typeface="Rockwell" panose="02060603020205020403" pitchFamily="18" charset="0"/>
              <a:ea typeface="Gadug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995748" y="5463010"/>
                <a:ext cx="4876800" cy="49563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Additional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constraint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𝒉</m:t>
                            </m:r>
                          </m:e>
                        </m:d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48" y="5463010"/>
                <a:ext cx="4876800" cy="495635"/>
              </a:xfrm>
              <a:prstGeom prst="rect">
                <a:avLst/>
              </a:prstGeom>
              <a:blipFill rotWithShape="1">
                <a:blip r:embed="rId5"/>
                <a:stretch>
                  <a:fillRect b="-7229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023" y="4925480"/>
            <a:ext cx="1154965" cy="1372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534543" y="1843729"/>
                <a:ext cx="4083570" cy="3838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𝒉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m:rPr>
                          <m:aln/>
                        </m:rP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543" y="1843729"/>
                <a:ext cx="4083570" cy="383889"/>
              </a:xfrm>
              <a:prstGeom prst="rect">
                <a:avLst/>
              </a:prstGeom>
              <a:blipFill rotWithShape="1">
                <a:blip r:embed="rId7"/>
                <a:stretch>
                  <a:fillRect b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21448" y="3819579"/>
                <a:ext cx="6460671" cy="294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𝓛</m:t>
                      </m:r>
                      <m:r>
                        <m:rPr>
                          <m:aln/>
                        </m:rP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d>
                            <m:d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48" y="3819579"/>
                <a:ext cx="6460671" cy="294841"/>
              </a:xfrm>
              <a:prstGeom prst="rect">
                <a:avLst/>
              </a:prstGeom>
              <a:blipFill rotWithShape="1">
                <a:blip r:embed="rId8"/>
                <a:stretch>
                  <a:fillRect t="-2083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329540" y="2209203"/>
                <a:ext cx="5302769" cy="385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d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540" y="2209203"/>
                <a:ext cx="5302769" cy="385200"/>
              </a:xfrm>
              <a:prstGeom prst="rect">
                <a:avLst/>
              </a:prstGeom>
              <a:blipFill rotWithShape="1">
                <a:blip r:embed="rId9"/>
                <a:stretch>
                  <a:fillRect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899951" y="2594403"/>
                <a:ext cx="5302769" cy="385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d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51" y="2594403"/>
                <a:ext cx="5302769" cy="385200"/>
              </a:xfrm>
              <a:prstGeom prst="rect">
                <a:avLst/>
              </a:prstGeom>
              <a:blipFill rotWithShape="1">
                <a:blip r:embed="rId10"/>
                <a:stretch>
                  <a:fillRect b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20445" y="2969010"/>
                <a:ext cx="5302769" cy="385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𝒕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</m:e>
                      </m:d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445" y="2969010"/>
                <a:ext cx="5302769" cy="385200"/>
              </a:xfrm>
              <a:prstGeom prst="rect">
                <a:avLst/>
              </a:prstGeom>
              <a:blipFill rotWithShape="1">
                <a:blip r:embed="rId11"/>
                <a:stretch>
                  <a:fillRect b="-12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973978" y="4164874"/>
                <a:ext cx="5993674" cy="294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d>
                            <m:d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78" y="4164874"/>
                <a:ext cx="5993674" cy="294841"/>
              </a:xfrm>
              <a:prstGeom prst="rect">
                <a:avLst/>
              </a:prstGeom>
              <a:blipFill rotWithShape="1">
                <a:blip r:embed="rId12"/>
                <a:stretch>
                  <a:fillRect t="-6122" b="-22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148148" y="4567881"/>
                <a:ext cx="5919652" cy="294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bSup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d>
                            <m:d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48" y="4567881"/>
                <a:ext cx="5919652" cy="294841"/>
              </a:xfrm>
              <a:prstGeom prst="rect">
                <a:avLst/>
              </a:prstGeom>
              <a:blipFill rotWithShape="1">
                <a:blip r:embed="rId13"/>
                <a:stretch>
                  <a:fillRect b="-163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418282" y="4910707"/>
                <a:ext cx="3569426" cy="2948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 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sup>
                          </m:sSup>
                          <m:d>
                            <m:d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fr-FR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82" y="4910707"/>
                <a:ext cx="3569426" cy="294841"/>
              </a:xfrm>
              <a:prstGeom prst="rect">
                <a:avLst/>
              </a:prstGeom>
              <a:blipFill rotWithShape="1">
                <a:blip r:embed="rId14"/>
                <a:stretch>
                  <a:fillRect t="-6250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863737" y="4518354"/>
            <a:ext cx="1656000" cy="381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 animBg="1"/>
      <p:bldP spid="35" grpId="0"/>
      <p:bldP spid="36" grpId="0"/>
      <p:bldP spid="37" grpId="0"/>
      <p:bldP spid="39" grpId="0"/>
      <p:bldP spid="41" grpId="0"/>
      <p:bldP spid="60" grpId="0"/>
      <p:bldP spid="61" grpId="0"/>
      <p:bldP spid="62" grpId="0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2"/>
          <p:cNvSpPr>
            <a:spLocks noGrp="1"/>
          </p:cNvSpPr>
          <p:nvPr>
            <p:ph idx="1"/>
          </p:nvPr>
        </p:nvSpPr>
        <p:spPr>
          <a:xfrm>
            <a:off x="1905000" y="228600"/>
            <a:ext cx="7050485" cy="56912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="1" i="1" dirty="0" err="1" smtClean="0">
                <a:solidFill>
                  <a:srgbClr val="0070C0"/>
                </a:solidFill>
              </a:rPr>
              <a:t>TransE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to </a:t>
            </a:r>
            <a:r>
              <a:rPr lang="fr-FR" b="1" i="1" dirty="0" err="1" smtClean="0">
                <a:solidFill>
                  <a:srgbClr val="00B050"/>
                </a:solidFill>
              </a:rPr>
              <a:t>TransH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457200" lvl="1" indent="0">
              <a:buNone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4654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TransH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59" idx="0"/>
            <a:endCxn id="64" idx="1"/>
          </p:cNvCxnSpPr>
          <p:nvPr/>
        </p:nvCxnSpPr>
        <p:spPr>
          <a:xfrm>
            <a:off x="441434" y="5115980"/>
            <a:ext cx="3517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48227"/>
            <a:ext cx="6016280" cy="34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86000" y="4734980"/>
            <a:ext cx="601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bg1">
                    <a:lumMod val="65000"/>
                  </a:schemeClr>
                </a:solidFill>
              </a:rPr>
              <a:t>Zhen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Wang, </a:t>
            </a:r>
            <a:r>
              <a:rPr lang="fr-FR" sz="1600" dirty="0" err="1" smtClean="0">
                <a:solidFill>
                  <a:schemeClr val="bg1">
                    <a:lumMod val="65000"/>
                  </a:schemeClr>
                </a:solidFill>
              </a:rPr>
              <a:t>Jianwen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Zhang, </a:t>
            </a:r>
            <a:r>
              <a:rPr lang="fr-FR" sz="1600" dirty="0" err="1" smtClean="0">
                <a:solidFill>
                  <a:schemeClr val="bg1">
                    <a:lumMod val="65000"/>
                  </a:schemeClr>
                </a:solidFill>
              </a:rPr>
              <a:t>Jianlin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Feng, Zheng Chen, </a:t>
            </a:r>
            <a:r>
              <a:rPr lang="fr-FR" sz="1600" i="1" dirty="0" err="1">
                <a:solidFill>
                  <a:schemeClr val="bg1">
                    <a:lumMod val="65000"/>
                  </a:schemeClr>
                </a:solidFill>
              </a:rPr>
              <a:t>Knowledge</a:t>
            </a:r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 Graph </a:t>
            </a:r>
            <a:r>
              <a:rPr lang="fr-FR" sz="1600" i="1" dirty="0" err="1">
                <a:solidFill>
                  <a:schemeClr val="bg1">
                    <a:lumMod val="65000"/>
                  </a:schemeClr>
                </a:solidFill>
              </a:rPr>
              <a:t>Embedding</a:t>
            </a:r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 by </a:t>
            </a:r>
            <a:r>
              <a:rPr lang="fr-FR" sz="1600" b="1" i="1" dirty="0" err="1">
                <a:solidFill>
                  <a:schemeClr val="bg1">
                    <a:lumMod val="65000"/>
                  </a:schemeClr>
                </a:solidFill>
              </a:rPr>
              <a:t>Trans</a:t>
            </a:r>
            <a:r>
              <a:rPr lang="fr-FR" sz="1600" i="1" dirty="0" err="1">
                <a:solidFill>
                  <a:schemeClr val="bg1">
                    <a:lumMod val="65000"/>
                  </a:schemeClr>
                </a:solidFill>
              </a:rPr>
              <a:t>lating</a:t>
            </a:r>
            <a:r>
              <a:rPr lang="fr-FR" sz="1600" i="1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fr-FR" sz="1600" b="1" i="1" dirty="0" err="1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fr-FR" sz="1600" i="1" dirty="0" err="1">
                <a:solidFill>
                  <a:schemeClr val="bg1">
                    <a:lumMod val="65000"/>
                  </a:schemeClr>
                </a:solidFill>
              </a:rPr>
              <a:t>yperplanes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AAAI 2014.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 rot="20826028">
                <a:off x="7406120" y="1891040"/>
                <a:ext cx="554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0" smtClean="0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fr-FR" sz="2400" b="1" i="0" smtClean="0">
                              <a:latin typeface="Cambria Math"/>
                            </a:rPr>
                            <m:t>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26028">
                <a:off x="7406120" y="1891040"/>
                <a:ext cx="55447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 rot="20826028">
                <a:off x="6521535" y="2579594"/>
                <a:ext cx="554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0" smtClean="0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fr-FR" sz="2400" b="1" i="0" smtClean="0">
                              <a:latin typeface="Cambria Math"/>
                            </a:rPr>
                            <m:t>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26028">
                <a:off x="6521535" y="2579594"/>
                <a:ext cx="55447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2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61" y="4190812"/>
            <a:ext cx="4782817" cy="2345884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Orange Intern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93230" y="4276534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TransR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2015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14" idx="0"/>
            <a:endCxn id="64" idx="1"/>
          </p:cNvCxnSpPr>
          <p:nvPr/>
        </p:nvCxnSpPr>
        <p:spPr>
          <a:xfrm>
            <a:off x="440971" y="4734980"/>
            <a:ext cx="352259" cy="3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Espace réservé du contenu 2"/>
              <p:cNvSpPr txBox="1">
                <a:spLocks/>
              </p:cNvSpPr>
              <p:nvPr/>
            </p:nvSpPr>
            <p:spPr>
              <a:xfrm>
                <a:off x="1905000" y="228600"/>
                <a:ext cx="7050485" cy="5691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From </a:t>
                </a:r>
                <a:r>
                  <a:rPr lang="fr-FR" b="1" i="1" dirty="0" err="1" smtClean="0">
                    <a:solidFill>
                      <a:srgbClr val="0070C0"/>
                    </a:solidFill>
                  </a:rPr>
                  <a:t>TransE</a:t>
                </a:r>
                <a:r>
                  <a:rPr lang="fr-FR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dirty="0" smtClean="0"/>
                  <a:t>to </a:t>
                </a:r>
                <a:r>
                  <a:rPr lang="fr-FR" b="1" i="1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TransR</a:t>
                </a:r>
                <a:endParaRPr lang="en-US" b="1" i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Distinct spaces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Entity space: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</a:rPr>
                      <m:t>h</m:t>
                    </m:r>
                    <m:r>
                      <a:rPr lang="fr-FR" i="1" smtClean="0">
                        <a:latin typeface="Cambria Math"/>
                      </a:rPr>
                      <m:t>, </m:t>
                    </m:r>
                    <m:r>
                      <a:rPr lang="fr-FR" i="1" smtClean="0">
                        <a:latin typeface="Cambria Math"/>
                      </a:rPr>
                      <m:t>𝑡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Relation space: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𝑟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fr-FR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fr-FR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i="1" dirty="0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 dirty="0" smtClean="0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fr-FR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fr-FR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with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sub>
                      <m:sup/>
                    </m:sSubSup>
                    <m:r>
                      <a:rPr lang="fr-F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Loss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ℒ</m:t>
                    </m:r>
                    <m:r>
                      <a:rPr lang="fr-FR" i="1">
                        <a:latin typeface="Cambria Math"/>
                      </a:rPr>
                      <m:t>=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b="1" i="1">
                                    <a:latin typeface="Cambria Math"/>
                                  </a:rPr>
                                  <m:t>𝒓</m:t>
                                </m:r>
                              </m:sub>
                            </m:sSub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dirty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 dirty="0"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/>
                      </a:rPr>
                      <m:t> 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𝒓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/>
                              </a:rPr>
                              <m:t>𝒓</m:t>
                            </m:r>
                          </m:sub>
                          <m:sup>
                            <m:r>
                              <a:rPr lang="fr-FR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fr-FR">
                        <a:latin typeface="Cambria Math"/>
                      </a:rPr>
                      <m:t>+</m:t>
                    </m:r>
                    <m:r>
                      <a:rPr lang="fr-FR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marL="457200" lvl="1" indent="0">
                  <a:buFont typeface="Arial" pitchFamily="34" charset="0"/>
                  <a:buNone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marL="457200" lvl="1" indent="0">
                  <a:buFont typeface="Arial" pitchFamily="34" charset="0"/>
                  <a:buNone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43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8600"/>
                <a:ext cx="7050485" cy="5691240"/>
              </a:xfrm>
              <a:prstGeom prst="rect">
                <a:avLst/>
              </a:prstGeom>
              <a:blipFill rotWithShape="1">
                <a:blip r:embed="rId4"/>
                <a:stretch>
                  <a:fillRect l="-2076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6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382671"/>
                <a:ext cx="7050485" cy="5952844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b="1" i="1" dirty="0" smtClean="0">
                    <a:solidFill>
                      <a:srgbClr val="7030A0"/>
                    </a:solidFill>
                  </a:rPr>
                  <a:t>DistMult</a:t>
                </a:r>
                <a:r>
                  <a:rPr lang="en-US" dirty="0" smtClean="0"/>
                  <a:t> tries to generalize </a:t>
                </a:r>
                <a:r>
                  <a:rPr lang="en-US" i="1" dirty="0" smtClean="0"/>
                  <a:t>NTN</a:t>
                </a:r>
                <a:r>
                  <a:rPr lang="en-US" dirty="0" smtClean="0"/>
                  <a:t> and </a:t>
                </a:r>
                <a:r>
                  <a:rPr lang="en-US" b="1" i="1" dirty="0" err="1" smtClean="0">
                    <a:solidFill>
                      <a:srgbClr val="0070C0"/>
                    </a:solidFill>
                  </a:rPr>
                  <a:t>TransE</a:t>
                </a:r>
                <a:r>
                  <a:rPr lang="en-US" dirty="0" smtClean="0"/>
                  <a:t> models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Entity-wise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</a:rPr>
                      <m:t>𝒉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𝑓</m:t>
                    </m:r>
                    <m:r>
                      <a:rPr lang="fr-FR" b="0" i="1" smtClean="0">
                        <a:latin typeface="Cambria Math"/>
                      </a:rPr>
                      <m:t>(</m:t>
                    </m:r>
                    <m:r>
                      <a:rPr lang="fr-FR" b="0" i="1" smtClean="0">
                        <a:latin typeface="Cambria Math"/>
                      </a:rPr>
                      <m:t>𝑊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fr-FR" b="0" i="0" dirty="0" smtClean="0">
                        <a:latin typeface="Cambria Math"/>
                      </a:rPr>
                      <m:t> </m:t>
                    </m:r>
                    <m:r>
                      <a:rPr lang="fr-FR" b="1" i="1" dirty="0" smtClean="0">
                        <a:latin typeface="Cambria Math"/>
                      </a:rPr>
                      <m:t>𝒕</m:t>
                    </m:r>
                    <m:r>
                      <a:rPr lang="fr-FR" b="0" i="1" dirty="0" smtClean="0">
                        <a:latin typeface="Cambria Math"/>
                      </a:rPr>
                      <m:t>=</m:t>
                    </m:r>
                    <m:r>
                      <a:rPr lang="fr-FR" b="0" i="1" dirty="0" smtClean="0">
                        <a:latin typeface="Cambria Math"/>
                      </a:rPr>
                      <m:t>𝑓</m:t>
                    </m:r>
                    <m:r>
                      <a:rPr lang="fr-FR" b="0" i="1" dirty="0" smtClean="0">
                        <a:latin typeface="Cambria Math"/>
                      </a:rPr>
                      <m:t>(</m:t>
                    </m:r>
                    <m:r>
                      <a:rPr lang="fr-FR" b="0" i="1" dirty="0" smtClean="0">
                        <a:latin typeface="Cambria Math"/>
                      </a:rPr>
                      <m:t>𝑊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are one-hot vectors for entity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h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respectively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𝑊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parameter matrix (can be pre-trained)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can be a linear or non-linear function</a:t>
                </a:r>
              </a:p>
              <a:p>
                <a:pPr lvl="4">
                  <a:buFont typeface="Courier New" panose="02070309020205020404" pitchFamily="49" charset="0"/>
                  <a:buChar char="o"/>
                </a:pPr>
                <a:r>
                  <a:rPr lang="en-US" i="1" dirty="0" err="1"/>
                  <a:t>t</a:t>
                </a:r>
                <a:r>
                  <a:rPr lang="en-US" i="1" dirty="0" err="1" smtClean="0"/>
                  <a:t>anh</a:t>
                </a:r>
                <a:r>
                  <a:rPr lang="en-US" dirty="0" smtClean="0"/>
                  <a:t> is used in paper</a:t>
                </a:r>
              </a:p>
              <a:p>
                <a:pPr marL="1828800" lvl="4" indent="0">
                  <a:buNone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Relation-wise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fr-FR" b="0" i="1" smtClean="0">
                            <a:latin typeface="Cambria Math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/>
                          </a:rPr>
                          <m:t>𝒉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1" i="1" smtClean="0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𝑑𝑖𝑎𝑔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)</m:t>
                    </m:r>
                    <m:r>
                      <a:rPr lang="fr-FR" b="1" i="1" smtClean="0">
                        <a:latin typeface="Cambria Math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1" dirty="0" smtClean="0"/>
                  <a:t>: </a:t>
                </a:r>
                <a:r>
                  <a:rPr lang="en-US" dirty="0" smtClean="0"/>
                  <a:t>learnable parameter</a:t>
                </a:r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Loss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ℒ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latin typeface="Cambria Math"/>
                          </a:rPr>
                          <m:t>𝒉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b="1" i="1">
                            <a:latin typeface="Cambria Math"/>
                          </a:rPr>
                          <m:t>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𝑏</m:t>
                        </m:r>
                      </m:sup>
                    </m:sSub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i="1">
                            <a:latin typeface="Cambria Math"/>
                          </a:rPr>
                          <m:t>𝑟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>
                        <a:latin typeface="Cambria Math"/>
                      </a:rPr>
                      <m:t>+</m:t>
                    </m:r>
                    <m:r>
                      <a:rPr lang="fr-FR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382671"/>
                <a:ext cx="7050485" cy="5952844"/>
              </a:xfrm>
              <a:blipFill rotWithShape="1">
                <a:blip r:embed="rId3"/>
                <a:stretch>
                  <a:fillRect l="-1817" t="-2049" b="-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2" y="3891472"/>
            <a:ext cx="105887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DistMult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ICLR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2015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30" idx="0"/>
            <a:endCxn id="64" idx="1"/>
          </p:cNvCxnSpPr>
          <p:nvPr/>
        </p:nvCxnSpPr>
        <p:spPr>
          <a:xfrm flipV="1">
            <a:off x="440971" y="4353137"/>
            <a:ext cx="328951" cy="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434924"/>
                <a:ext cx="7239000" cy="569124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ℂ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b="1" i="1" dirty="0" err="1" smtClean="0">
                    <a:solidFill>
                      <a:srgbClr val="002060"/>
                    </a:solidFill>
                  </a:rPr>
                  <a:t>ComplEx</a:t>
                </a:r>
                <a:r>
                  <a:rPr lang="en-US" dirty="0" smtClean="0"/>
                  <a:t> wants to better model anti-symmetric relations.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b="1" i="1" dirty="0" err="1" smtClean="0">
                    <a:solidFill>
                      <a:srgbClr val="7030A0"/>
                    </a:solidFill>
                  </a:rPr>
                  <a:t>DistMult</a:t>
                </a:r>
                <a:r>
                  <a:rPr lang="en-US" dirty="0" smtClean="0"/>
                  <a:t> handles perfectly symmetric relations but can’t model anti-symmetric ones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𝑟𝑠𝑜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fr-FR" b="0" i="1" smtClean="0">
                        <a:latin typeface="Cambria Math"/>
                      </a:rPr>
                      <m:t>= 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𝑟𝑠𝑜</m:t>
                        </m:r>
                      </m:sub>
                    </m:sSub>
                    <m:r>
                      <a:rPr lang="fr-F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𝑠𝑜</m:t>
                        </m:r>
                      </m:sub>
                    </m:sSub>
                  </m:oMath>
                </a14:m>
                <a:r>
                  <a:rPr lang="en-US" dirty="0" smtClean="0"/>
                  <a:t>: Latent matrix of score for triplet </a:t>
                </a:r>
                <a:r>
                  <a:rPr lang="en-US" i="1" dirty="0" smtClean="0"/>
                  <a:t>(s, r, o)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𝑟𝑠𝑜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1 if </a:t>
                </a:r>
                <a:r>
                  <a:rPr lang="en-US" i="1" dirty="0"/>
                  <a:t>(s, r, </a:t>
                </a:r>
                <a:r>
                  <a:rPr lang="en-US" i="1" dirty="0" smtClean="0"/>
                  <a:t>o) </a:t>
                </a:r>
                <a:r>
                  <a:rPr lang="en-US" dirty="0" smtClean="0"/>
                  <a:t>holds, -1 otherwise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Scoring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𝑟𝑠𝑜</m:t>
                            </m:r>
                          </m:sub>
                        </m:sSub>
                        <m:r>
                          <a:rPr lang="fr-FR" b="0" i="1" smtClean="0">
                            <a:latin typeface="Cambria Math"/>
                          </a:rPr>
                          <m:t>=</m:t>
                        </m:r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  <m:r>
                          <a:rPr lang="fr-FR" b="0" i="1" smtClean="0">
                            <a:latin typeface="Cambria Math"/>
                          </a:rPr>
                          <m:t>(</m:t>
                        </m:r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  <m:r>
                          <a:rPr lang="fr-FR" b="0" i="1" smtClean="0"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latin typeface="Cambria Math"/>
                          </a:rPr>
                          <m:t>𝑜</m:t>
                        </m:r>
                        <m:r>
                          <a:rPr lang="fr-FR" b="0" i="1" smtClean="0">
                            <a:latin typeface="Cambria Math"/>
                          </a:rPr>
                          <m:t>)=</m:t>
                        </m:r>
                        <m:r>
                          <a:rPr lang="fr-FR" b="0" i="1" smtClean="0">
                            <a:latin typeface="Cambria Math"/>
                          </a:rPr>
                          <m:t>𝑅𝑒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/>
                              </a:rPr>
                              <m:t>, </m:t>
                            </m:r>
                            <m:acc>
                              <m:accPr>
                                <m:chr m:val="̅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fr-FR" b="0" i="1" smtClean="0">
                                <a:latin typeface="Cambria Math"/>
                              </a:rPr>
                              <m:t>&gt;</m:t>
                            </m:r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3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ℂ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ℂ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ℂ</m:t>
                        </m:r>
                      </m:e>
                      <m:sup>
                        <m:r>
                          <a:rPr lang="fr-FR" i="1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Loss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ℒ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log</m:t>
                    </m:r>
                    <m:r>
                      <a:rPr lang="fr-FR" b="0" i="1" smtClean="0">
                        <a:latin typeface="Cambria Math"/>
                      </a:rPr>
                      <m:t>⁡(1+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exp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⁡(−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𝑟𝑠𝑜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𝜙</m:t>
                    </m:r>
                    <m:r>
                      <a:rPr lang="fr-FR" i="1">
                        <a:latin typeface="Cambria Math"/>
                      </a:rPr>
                      <m:t>(</m:t>
                    </m:r>
                    <m:r>
                      <a:rPr lang="fr-FR" i="1">
                        <a:latin typeface="Cambria Math"/>
                      </a:rPr>
                      <m:t>𝑟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𝑠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𝑜</m:t>
                    </m:r>
                    <m:r>
                      <a:rPr lang="fr-FR" i="1">
                        <a:latin typeface="Cambria Math"/>
                      </a:rPr>
                      <m:t>)</m:t>
                    </m:r>
                    <m:r>
                      <a:rPr lang="fr-FR" b="0" i="0" smtClean="0">
                        <a:latin typeface="Cambria Math"/>
                      </a:rPr>
                      <m:t>))+ </m:t>
                    </m:r>
                    <m:r>
                      <a:rPr lang="fr-FR" b="0" i="1" smtClean="0">
                        <a:latin typeface="Cambria Math"/>
                      </a:rPr>
                      <m:t>𝜆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𝝝</m:t>
                            </m:r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434924"/>
                <a:ext cx="7239000" cy="5691240"/>
              </a:xfrm>
              <a:blipFill rotWithShape="1">
                <a:blip r:embed="rId3"/>
                <a:stretch>
                  <a:fillRect l="-1936" t="-2463" r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2" y="3509254"/>
            <a:ext cx="105887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ComplEx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ICML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2016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9" idx="0"/>
            <a:endCxn id="64" idx="1"/>
          </p:cNvCxnSpPr>
          <p:nvPr/>
        </p:nvCxnSpPr>
        <p:spPr>
          <a:xfrm>
            <a:off x="441434" y="3970919"/>
            <a:ext cx="32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ccolade fermante 38"/>
          <p:cNvSpPr/>
          <p:nvPr/>
        </p:nvSpPr>
        <p:spPr>
          <a:xfrm rot="16200000">
            <a:off x="8196509" y="4880475"/>
            <a:ext cx="334217" cy="10300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/>
          <p:cNvSpPr txBox="1"/>
          <p:nvPr/>
        </p:nvSpPr>
        <p:spPr>
          <a:xfrm>
            <a:off x="7737501" y="4859050"/>
            <a:ext cx="125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Regularizer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01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3130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HolE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2016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7" idx="0"/>
            <a:endCxn id="64" idx="1"/>
          </p:cNvCxnSpPr>
          <p:nvPr/>
        </p:nvCxnSpPr>
        <p:spPr>
          <a:xfrm>
            <a:off x="441434" y="3591980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FUndamentals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17FA-E3AC-4B11-B942-4921F6445B5F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434924"/>
                <a:ext cx="7050485" cy="569124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b="1" i="1" dirty="0" smtClean="0"/>
                  <a:t>DKRL</a:t>
                </a:r>
                <a:r>
                  <a:rPr lang="en-US" dirty="0" smtClean="0"/>
                  <a:t> = </a:t>
                </a:r>
                <a:r>
                  <a:rPr lang="en-US" b="1" i="1" dirty="0" err="1" smtClean="0">
                    <a:solidFill>
                      <a:srgbClr val="00B0F0"/>
                    </a:solidFill>
                  </a:rPr>
                  <a:t>TransE</a:t>
                </a:r>
                <a:r>
                  <a:rPr lang="en-US" dirty="0" smtClean="0"/>
                  <a:t> + Entities Description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Assumption: Similar entities should have similar description/keywords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Two Level of Representations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Structure-based: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Description-based: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Keywords are used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CBOW + CNN as description embedding</a:t>
                </a:r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Scoring function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  <m:r>
                              <a:rPr lang="fr-FR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𝒓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𝐷𝐷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𝐷𝑆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𝑆𝐷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𝐷𝐷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fr-FR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𝒓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𝒅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𝐷𝑆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fr-FR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𝒓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b="1" i="1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𝑆𝐷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b="1" i="1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  <m:r>
                              <a:rPr lang="fr-FR" b="1" i="1">
                                <a:latin typeface="Cambria Math"/>
                              </a:rPr>
                              <m:t>+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𝒓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𝒅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fr-FR" b="1" i="1"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Loss function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ℒ</m:t>
                    </m:r>
                    <m:r>
                      <a:rPr lang="fr-FR" i="1">
                        <a:latin typeface="Cambria Math"/>
                      </a:rPr>
                      <m:t>=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r>
                          <a:rPr lang="fr-FR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 −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>
                        <a:latin typeface="Cambria Math"/>
                      </a:rPr>
                      <m:t>+</m:t>
                    </m:r>
                    <m:r>
                      <a:rPr lang="fr-FR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434924"/>
                <a:ext cx="7050485" cy="5691240"/>
              </a:xfrm>
              <a:blipFill rotWithShape="1">
                <a:blip r:embed="rId3"/>
                <a:stretch>
                  <a:fillRect l="-1298" t="-1927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2749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DKRL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25" idx="0"/>
            <a:endCxn id="64" idx="1"/>
          </p:cNvCxnSpPr>
          <p:nvPr/>
        </p:nvCxnSpPr>
        <p:spPr>
          <a:xfrm>
            <a:off x="440971" y="3210980"/>
            <a:ext cx="328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29" y="3581400"/>
            <a:ext cx="1556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13487"/>
            <a:ext cx="1721084" cy="191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What is a Torus?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Hint: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2368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TorusE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4" idx="0"/>
            <a:endCxn id="64" idx="1"/>
          </p:cNvCxnSpPr>
          <p:nvPr/>
        </p:nvCxnSpPr>
        <p:spPr>
          <a:xfrm>
            <a:off x="441434" y="2829980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218228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What is a Torus?</a:t>
            </a:r>
            <a:endParaRPr lang="en-US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2368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TorusE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4" idx="0"/>
            <a:endCxn id="64" idx="1"/>
          </p:cNvCxnSpPr>
          <p:nvPr/>
        </p:nvCxnSpPr>
        <p:spPr>
          <a:xfrm>
            <a:off x="441434" y="2829980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472022"/>
            <a:ext cx="2362200" cy="1981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243" y="3600001"/>
            <a:ext cx="3099023" cy="23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434924"/>
                <a:ext cx="7050485" cy="5691240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b="1" i="1" dirty="0" err="1" smtClean="0">
                    <a:solidFill>
                      <a:srgbClr val="EBE600"/>
                    </a:solidFill>
                  </a:rPr>
                  <a:t>TorusE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dirty="0" smtClean="0"/>
                  <a:t>wants to solve a major issue of </a:t>
                </a:r>
                <a:r>
                  <a:rPr lang="en-US" b="1" i="1" dirty="0" err="1" smtClean="0">
                    <a:solidFill>
                      <a:schemeClr val="accent5"/>
                    </a:solidFill>
                  </a:rPr>
                  <a:t>TransE</a:t>
                </a:r>
                <a:endParaRPr lang="en-US" b="1" i="1" dirty="0" smtClean="0">
                  <a:solidFill>
                    <a:schemeClr val="accent5"/>
                  </a:solidFill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b="1" i="1" dirty="0" err="1" smtClean="0">
                    <a:solidFill>
                      <a:schemeClr val="accent5"/>
                    </a:solidFill>
                  </a:rPr>
                  <a:t>TransE</a:t>
                </a:r>
                <a:r>
                  <a:rPr lang="en-US" dirty="0" smtClean="0"/>
                  <a:t> requires that entities norm are normalized: 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/>
                              </a:rPr>
                              <m:t>𝒉</m:t>
                            </m:r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b="1" i="1">
                        <a:latin typeface="Cambria Math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Raising Issue</a:t>
                </a:r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434924"/>
                <a:ext cx="7050485" cy="5691240"/>
              </a:xfrm>
              <a:blipFill rotWithShape="1">
                <a:blip r:embed="rId3"/>
                <a:stretch>
                  <a:fillRect l="-2076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2368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TorusE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4" idx="0"/>
            <a:endCxn id="64" idx="1"/>
          </p:cNvCxnSpPr>
          <p:nvPr/>
        </p:nvCxnSpPr>
        <p:spPr>
          <a:xfrm>
            <a:off x="441434" y="2829980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937" y="3034516"/>
            <a:ext cx="4618055" cy="334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505" y="4747012"/>
            <a:ext cx="3213537" cy="194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err="1" smtClean="0">
                <a:solidFill>
                  <a:srgbClr val="00B0F0"/>
                </a:solidFill>
              </a:rPr>
              <a:t>TransE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smtClean="0"/>
              <a:t>vs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rgbClr val="EBE600"/>
                </a:solidFill>
              </a:rPr>
              <a:t>TorusE</a:t>
            </a:r>
            <a:endParaRPr lang="en-US" b="1" i="1" dirty="0" smtClean="0">
              <a:solidFill>
                <a:srgbClr val="EBE6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2368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TorusE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24" idx="0"/>
            <a:endCxn id="64" idx="1"/>
          </p:cNvCxnSpPr>
          <p:nvPr/>
        </p:nvCxnSpPr>
        <p:spPr>
          <a:xfrm>
            <a:off x="441434" y="2829980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416181"/>
                  </p:ext>
                </p:extLst>
              </p:nvPr>
            </p:nvGraphicFramePr>
            <p:xfrm>
              <a:off x="2057400" y="1512705"/>
              <a:ext cx="6705600" cy="415894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81200"/>
                    <a:gridCol w="2133600"/>
                    <a:gridCol w="2590800"/>
                  </a:tblGrid>
                  <a:tr h="614216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solidFill>
                                <a:srgbClr val="00B0F0"/>
                              </a:solidFill>
                            </a:rPr>
                            <a:t>TransE</a:t>
                          </a:r>
                          <a:endParaRPr lang="en-US" i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solidFill>
                                <a:srgbClr val="FFFF00"/>
                              </a:solidFill>
                            </a:rPr>
                            <a:t>TorusE</a:t>
                          </a:r>
                          <a:endParaRPr lang="en-US" i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Embedding Space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 ∈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</m:d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 ∈</m:t>
                                    </m:r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Bounded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9026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Translation-based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fr-FR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fr-FR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</m:d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= 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Distance function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 −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b="0" i="0" smtClean="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d>
                                          <m:d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fr-F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  <m:r>
                                              <a:rPr lang="fr-FR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+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fr-F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×[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fr-F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]</m:t>
                                        </m:r>
                                      </m:lim>
                                    </m:limLow>
                                  </m:fName>
                                  <m:e>
                                    <m:sSubSup>
                                      <m:sSubSup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</m:sSubSup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Loss Function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Margin-based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Margin-based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416181"/>
                  </p:ext>
                </p:extLst>
              </p:nvPr>
            </p:nvGraphicFramePr>
            <p:xfrm>
              <a:off x="2057400" y="1512705"/>
              <a:ext cx="6705600" cy="39736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81200"/>
                    <a:gridCol w="2133600"/>
                    <a:gridCol w="2590800"/>
                  </a:tblGrid>
                  <a:tr h="614216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solidFill>
                                <a:srgbClr val="00B0F0"/>
                              </a:solidFill>
                            </a:rPr>
                            <a:t>TransE</a:t>
                          </a:r>
                          <a:endParaRPr lang="en-US" i="1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solidFill>
                                <a:srgbClr val="FFFF00"/>
                              </a:solidFill>
                            </a:rPr>
                            <a:t>TorusE</a:t>
                          </a:r>
                          <a:endParaRPr lang="en-US" i="1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Embedding Space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143" t="-104950" r="-121429" b="-445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59059" t="-104950" b="-445545"/>
                          </a:stretch>
                        </a:blipFill>
                      </a:tcPr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Bounded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9026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Translation-based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143" t="-207432" r="-121429" b="-136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59059" t="-207432" b="-136486"/>
                          </a:stretch>
                        </a:blipFill>
                      </a:tcPr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Distance function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143" t="-450495" r="-12142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59059" t="-450495" b="-100000"/>
                          </a:stretch>
                        </a:blipFill>
                      </a:tcPr>
                    </a:tc>
                  </a:tr>
                  <a:tr h="614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Loss Function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Margin-based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Margin-based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72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1987315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ConvE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AAAI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12" idx="0"/>
            <a:endCxn id="64" idx="1"/>
          </p:cNvCxnSpPr>
          <p:nvPr/>
        </p:nvCxnSpPr>
        <p:spPr>
          <a:xfrm>
            <a:off x="441434" y="2448980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1605798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KBGAN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NAACL</a:t>
            </a:r>
            <a:r>
              <a:rPr lang="en-US" dirty="0" smtClean="0">
                <a:solidFill>
                  <a:srgbClr val="0070C0"/>
                </a:solidFill>
              </a:rPr>
              <a:t>2018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3" idx="0"/>
            <a:endCxn id="64" idx="1"/>
          </p:cNvCxnSpPr>
          <p:nvPr/>
        </p:nvCxnSpPr>
        <p:spPr>
          <a:xfrm>
            <a:off x="440971" y="2067463"/>
            <a:ext cx="328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13" y="2294743"/>
            <a:ext cx="2608235" cy="23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338135" y="418882"/>
                <a:ext cx="6697580" cy="5691240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b="1" dirty="0" smtClean="0">
                    <a:solidFill>
                      <a:srgbClr val="F71194"/>
                    </a:solidFill>
                  </a:rPr>
                  <a:t>RotatE</a:t>
                </a:r>
                <a:r>
                  <a:rPr lang="en-US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 smtClean="0"/>
                  <a:t>= Relations as Rotations !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Relations are seen as a (complex) rotation from head entity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to tail entity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h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𝑟</m:t>
                    </m:r>
                    <m:r>
                      <a:rPr lang="fr-FR" i="1">
                        <a:latin typeface="Cambria Math"/>
                      </a:rPr>
                      <m:t>, </m:t>
                    </m:r>
                    <m:r>
                      <a:rPr lang="fr-FR" i="1">
                        <a:latin typeface="Cambria Math"/>
                      </a:rPr>
                      <m:t>𝑡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ℂ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𝑡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h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○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○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product)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/>
                        <a:ea typeface="Cambria Math"/>
                      </a:rPr>
                      <m:t>=1 ⇔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lang="fr-FR" b="0" i="1" smtClean="0">
                        <a:latin typeface="Cambria Math"/>
                        <a:ea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counterclockise rotation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rad.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Scoring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latin typeface="Cambria Math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  <m:sup>
                            <m:r>
                              <a:rPr lang="fr-FR" b="1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fr-FR" i="1">
                            <a:latin typeface="Cambria Math"/>
                            <a:ea typeface="Cambria Math"/>
                          </a:rPr>
                          <m:t>○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fr-FR" b="1" i="1">
                            <a:latin typeface="Cambria Math"/>
                          </a:rPr>
                          <m:t>𝒓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dirty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</m:d>
                    <m:r>
                      <a:rPr lang="fr-FR" b="1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fr-FR" b="1" i="1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fr-FR" b="1" i="1">
                                    <a:latin typeface="Cambria Math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○</m:t>
                            </m:r>
                            <m:r>
                              <a:rPr lang="fr-FR" b="1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fr-FR" b="1" i="1">
                                <a:latin typeface="Cambria Math"/>
                              </a:rPr>
                              <m:t>𝒓</m:t>
                            </m:r>
                            <m:r>
                              <a:rPr lang="fr-FR" b="1" i="1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fr-FR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  <m:sub>
                        <m:r>
                          <a:rPr lang="fr-FR" b="1" i="1" dirty="0" smtClean="0">
                            <a:latin typeface="Cambria Math"/>
                          </a:rPr>
                          <m:t>𝟏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Loss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8135" y="418882"/>
                <a:ext cx="6697580" cy="5691240"/>
              </a:xfrm>
              <a:blipFill rotWithShape="1">
                <a:blip r:embed="rId4"/>
                <a:stretch>
                  <a:fillRect l="-2186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1223637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RotatE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ICLR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10" idx="0"/>
            <a:endCxn id="64" idx="1"/>
          </p:cNvCxnSpPr>
          <p:nvPr/>
        </p:nvCxnSpPr>
        <p:spPr>
          <a:xfrm>
            <a:off x="441434" y="1685302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844096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TuckER</a:t>
            </a:r>
            <a:endParaRPr lang="en-US" b="1" dirty="0" smtClean="0"/>
          </a:p>
          <a:p>
            <a:pPr algn="ctr"/>
            <a:r>
              <a:rPr lang="en-US" i="1" dirty="0" err="1" smtClean="0">
                <a:solidFill>
                  <a:srgbClr val="FF0000"/>
                </a:solidFill>
              </a:rPr>
              <a:t>Arxiv</a:t>
            </a:r>
            <a:endParaRPr lang="en-US" i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1" idx="0"/>
            <a:endCxn id="64" idx="1"/>
          </p:cNvCxnSpPr>
          <p:nvPr/>
        </p:nvCxnSpPr>
        <p:spPr>
          <a:xfrm>
            <a:off x="441434" y="1305761"/>
            <a:ext cx="32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6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434924"/>
            <a:ext cx="7050485" cy="569124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Hyperbolic 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Suitable for modelling hierarchical data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462600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MuRP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8" idx="0"/>
            <a:endCxn id="64" idx="1"/>
          </p:cNvCxnSpPr>
          <p:nvPr/>
        </p:nvCxnSpPr>
        <p:spPr>
          <a:xfrm>
            <a:off x="441434" y="923302"/>
            <a:ext cx="328489" cy="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Graph - </a:t>
            </a:r>
            <a:r>
              <a:rPr lang="fr-FR" sz="3600" i="1" dirty="0" err="1" smtClean="0">
                <a:solidFill>
                  <a:schemeClr val="accent6">
                    <a:lumMod val="75000"/>
                  </a:schemeClr>
                </a:solidFill>
              </a:rPr>
              <a:t>Formalization</a:t>
            </a:r>
            <a:endParaRPr lang="fr-FR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𝐺</m:t>
                    </m:r>
                    <m:r>
                      <a:rPr lang="fr-FR" b="0" i="1" smtClean="0">
                        <a:latin typeface="Cambria Math"/>
                      </a:rPr>
                      <m:t>=(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𝐸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𝑉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: </a:t>
                </a:r>
                <a:r>
                  <a:rPr lang="fr-FR" dirty="0" err="1" smtClean="0"/>
                  <a:t>Vertices</a:t>
                </a:r>
                <a:r>
                  <a:rPr lang="fr-FR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𝐸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: </a:t>
                </a:r>
                <a:r>
                  <a:rPr lang="fr-FR" dirty="0" err="1" smtClean="0"/>
                  <a:t>Edges</a:t>
                </a:r>
                <a:endParaRPr lang="fr-FR" dirty="0"/>
              </a:p>
              <a:p>
                <a:pPr marL="457200" lvl="1" indent="0">
                  <a:buNone/>
                </a:pPr>
                <a:endParaRPr lang="fr-FR" dirty="0"/>
              </a:p>
              <a:p>
                <a:r>
                  <a:rPr lang="fr-FR" dirty="0" err="1" smtClean="0"/>
                  <a:t>Examples</a:t>
                </a:r>
                <a:r>
                  <a:rPr lang="fr-FR" dirty="0" smtClean="0"/>
                  <a:t>:</a:t>
                </a:r>
              </a:p>
              <a:p>
                <a:endParaRPr lang="fr-FR" dirty="0" smtClean="0"/>
              </a:p>
              <a:p>
                <a:pPr lvl="1"/>
                <a:endParaRPr lang="fr-FR" dirty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C30A-53B3-449A-986D-607C57DC5379}" type="datetime1">
              <a:rPr lang="en-US" smtClean="0"/>
              <a:t>5/28/2021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434140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562550" cy="3562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3350" y="5405005"/>
            <a:ext cx="2667000" cy="876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Directed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Heterogeneous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3350" y="377526"/>
            <a:ext cx="2667000" cy="876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Undirected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Homogeneous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5410200" y="5652655"/>
            <a:ext cx="457200" cy="381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e haut 12"/>
          <p:cNvSpPr/>
          <p:nvPr/>
        </p:nvSpPr>
        <p:spPr>
          <a:xfrm>
            <a:off x="7239000" y="1447800"/>
            <a:ext cx="381600" cy="457200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434924"/>
                <a:ext cx="7050485" cy="5691240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Rotations from ℂ to </a:t>
                </a:r>
                <a:r>
                  <a:rPr lang="fr-FR" dirty="0" smtClean="0"/>
                  <a:t>ℍ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ℍ fo</a:t>
                </a:r>
                <a:r>
                  <a:rPr lang="en-US" dirty="0" smtClean="0"/>
                  <a:t>r Hyper-complex (or Hamilton)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Hamilton defines 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>Quaternions</a:t>
                </a:r>
                <a:r>
                  <a:rPr lang="en-US" dirty="0" smtClean="0"/>
                  <a:t> in 1843 as: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𝒃𝒊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𝒄𝒋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𝒅𝒌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𝑖𝑗𝑘</m:t>
                    </m:r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Composed of 3 imaginary parts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Why quaternions?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Memory Storage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Efficient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r>
                  <a:rPr lang="fr-FR" dirty="0" err="1" smtClean="0"/>
                  <a:t>Gimbal</a:t>
                </a:r>
                <a:r>
                  <a:rPr lang="fr-FR" dirty="0" smtClean="0"/>
                  <a:t> Lock </a:t>
                </a:r>
              </a:p>
              <a:p>
                <a:pPr lvl="3">
                  <a:buFont typeface="Courier New" panose="02070309020205020404" pitchFamily="49" charset="0"/>
                  <a:buChar char="o"/>
                </a:pPr>
                <a:r>
                  <a:rPr lang="fr-FR" dirty="0" err="1" smtClean="0"/>
                  <a:t>Loss</a:t>
                </a:r>
                <a:r>
                  <a:rPr lang="fr-FR" dirty="0" smtClean="0"/>
                  <a:t> of one </a:t>
                </a:r>
                <a:r>
                  <a:rPr lang="fr-FR" dirty="0" err="1" smtClean="0"/>
                  <a:t>degree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freedom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when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usig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Euler’s</a:t>
                </a:r>
                <a:r>
                  <a:rPr lang="fr-FR" dirty="0" smtClean="0"/>
                  <a:t> angles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fr-FR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434924"/>
                <a:ext cx="7050485" cy="5691240"/>
              </a:xfrm>
              <a:blipFill rotWithShape="1">
                <a:blip r:embed="rId3"/>
                <a:stretch>
                  <a:fillRect l="-2076" t="-1606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80636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QuatE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0"/>
            <a:endCxn id="64" idx="1"/>
          </p:cNvCxnSpPr>
          <p:nvPr/>
        </p:nvCxnSpPr>
        <p:spPr>
          <a:xfrm flipV="1">
            <a:off x="441434" y="542301"/>
            <a:ext cx="3284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1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36824" y="434923"/>
                <a:ext cx="7298872" cy="5900591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Quaternion </a:t>
                </a:r>
                <a:r>
                  <a:rPr lang="fr-FR" dirty="0" err="1" smtClean="0"/>
                  <a:t>Embeddings</a:t>
                </a:r>
                <a:endParaRPr lang="fr-FR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𝑄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ℍ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 smtClean="0"/>
                  <a:t>: </a:t>
                </a:r>
                <a:r>
                  <a:rPr lang="fr-FR" dirty="0" err="1"/>
                  <a:t>E</a:t>
                </a:r>
                <a:r>
                  <a:rPr lang="fr-FR" dirty="0" err="1" smtClean="0"/>
                  <a:t>ntities</a:t>
                </a:r>
                <a:r>
                  <a:rPr lang="fr-FR" dirty="0" smtClean="0"/>
                  <a:t> </a:t>
                </a:r>
                <a:r>
                  <a:rPr lang="fr-FR" dirty="0" err="1"/>
                  <a:t>E</a:t>
                </a:r>
                <a:r>
                  <a:rPr lang="fr-FR" dirty="0" err="1" smtClean="0"/>
                  <a:t>mbeddings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dim</a:t>
                </a:r>
                <a:r>
                  <a:rPr lang="fr-FR" dirty="0" smtClean="0"/>
                  <a:t>=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fr-FR" dirty="0" smtClean="0"/>
                  <a:t>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ℍ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𝑚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dirty="0" smtClean="0"/>
                  <a:t>: Relations </a:t>
                </a:r>
                <a:r>
                  <a:rPr lang="fr-FR" dirty="0" err="1" smtClean="0"/>
                  <a:t>Embeddings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dim</a:t>
                </a:r>
                <a:r>
                  <a:rPr lang="fr-FR" dirty="0" smtClean="0"/>
                  <a:t>=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fr-FR" dirty="0" smtClean="0"/>
                  <a:t>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For a triplet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(</m:t>
                    </m:r>
                    <m:r>
                      <a:rPr lang="fr-FR" b="0" i="1" smtClean="0">
                        <a:latin typeface="Cambria Math"/>
                      </a:rPr>
                      <m:t>h</m:t>
                    </m:r>
                    <m:r>
                      <a:rPr lang="fr-FR" b="0" i="1" smtClean="0">
                        <a:latin typeface="Cambria Math"/>
                      </a:rPr>
                      <m:t>,</m:t>
                    </m:r>
                    <m:r>
                      <a:rPr lang="fr-FR" b="0" i="1" smtClean="0">
                        <a:latin typeface="Cambria Math"/>
                      </a:rPr>
                      <m:t>𝑟</m:t>
                    </m:r>
                    <m:r>
                      <a:rPr lang="fr-FR" b="0" i="1" smtClean="0">
                        <a:latin typeface="Cambria Math"/>
                      </a:rPr>
                      <m:t>, </m:t>
                    </m:r>
                    <m:r>
                      <a:rPr lang="fr-FR" b="0" i="1" smtClean="0">
                        <a:latin typeface="Cambria Math"/>
                      </a:rPr>
                      <m:t>𝑡</m:t>
                    </m:r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sz="2600" b="0" i="1" smtClean="0">
                        <a:latin typeface="Cambria Math"/>
                      </a:rPr>
                      <m:t>h</m:t>
                    </m:r>
                    <m:r>
                      <a:rPr lang="fr-FR" sz="2600" b="0" i="1" smtClean="0">
                        <a:latin typeface="Cambria Math"/>
                      </a:rPr>
                      <m:t> ↦</m:t>
                    </m:r>
                    <m:sSub>
                      <m:sSubPr>
                        <m:ctrlPr>
                          <a:rPr lang="fr-FR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sz="2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fr-FR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fr-FR" sz="2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fr-FR" sz="2600" b="0" i="1" smtClean="0">
                        <a:latin typeface="Cambria Math"/>
                      </a:rPr>
                      <m:t>𝑖</m:t>
                    </m:r>
                    <m:r>
                      <a:rPr lang="fr-FR" sz="2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fr-FR" sz="2600" b="0" i="1" smtClean="0">
                        <a:latin typeface="Cambria Math"/>
                      </a:rPr>
                      <m:t>𝑗</m:t>
                    </m:r>
                    <m:r>
                      <a:rPr lang="fr-FR" sz="2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fr-FR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fr-FR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sz="26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2600" dirty="0" smtClean="0"/>
                  <a:t>,</a:t>
                </a:r>
                <a:r>
                  <a:rPr lang="fr-FR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sz="26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sz="26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260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fr-FR" sz="2600" b="0" i="1" smtClean="0">
                        <a:latin typeface="Cambria Math"/>
                      </a:rPr>
                      <m:t> </m:t>
                    </m:r>
                    <m:r>
                      <a:rPr lang="fr-FR" sz="2600" b="0" i="1" smtClean="0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fr-FR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fr-FR" sz="26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sz="2600" i="1" smtClean="0">
                        <a:latin typeface="Cambria Math"/>
                      </a:rPr>
                      <m:t>𝑟</m:t>
                    </m:r>
                    <m:r>
                      <a:rPr lang="fr-FR" sz="2600" i="1">
                        <a:latin typeface="Cambria Math"/>
                      </a:rPr>
                      <m:t> ↦</m:t>
                    </m:r>
                    <m:sSub>
                      <m:sSubPr>
                        <m:ctrlPr>
                          <a:rPr lang="fr-FR" sz="2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sz="2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𝑖</m:t>
                    </m:r>
                    <m:r>
                      <a:rPr lang="fr-FR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𝑗</m:t>
                    </m:r>
                    <m:r>
                      <a:rPr lang="fr-FR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fr-FR" sz="2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 </m:t>
                    </m:r>
                    <m:r>
                      <a:rPr lang="fr-FR" sz="2600" i="1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fr-FR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sz="26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fr-FR" sz="26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sz="2600" i="1" smtClean="0">
                        <a:latin typeface="Cambria Math"/>
                      </a:rPr>
                      <m:t>𝑡</m:t>
                    </m:r>
                    <m:r>
                      <a:rPr lang="fr-FR" sz="2600" i="1">
                        <a:latin typeface="Cambria Math"/>
                      </a:rPr>
                      <m:t> ↦</m:t>
                    </m:r>
                    <m:sSub>
                      <m:sSubPr>
                        <m:ctrlPr>
                          <a:rPr lang="fr-FR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𝑖</m:t>
                    </m:r>
                    <m:r>
                      <a:rPr lang="fr-FR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𝑗</m:t>
                    </m:r>
                    <m:r>
                      <a:rPr lang="fr-FR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fr-FR" sz="2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fr-FR" sz="26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sz="2600" i="1">
                        <a:latin typeface="Cambria Math"/>
                      </a:rPr>
                      <m:t> </m:t>
                    </m:r>
                    <m:r>
                      <a:rPr lang="fr-FR" sz="2600" i="1">
                        <a:latin typeface="Cambria Math"/>
                        <a:ea typeface="Cambria Math"/>
                      </a:rPr>
                      <m:t>∈ </m:t>
                    </m:r>
                    <m:sSup>
                      <m:sSupPr>
                        <m:ctrlPr>
                          <a:rPr lang="fr-FR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fr-FR" sz="2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fr-FR" sz="26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fr-FR" sz="2600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6824" y="434923"/>
                <a:ext cx="7298872" cy="5900591"/>
              </a:xfrm>
              <a:blipFill rotWithShape="1">
                <a:blip r:embed="rId3"/>
                <a:stretch>
                  <a:fillRect l="-2005" t="-1343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80636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QuatE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0"/>
            <a:endCxn id="64" idx="1"/>
          </p:cNvCxnSpPr>
          <p:nvPr/>
        </p:nvCxnSpPr>
        <p:spPr>
          <a:xfrm flipV="1">
            <a:off x="441434" y="542301"/>
            <a:ext cx="3284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36824" y="434924"/>
                <a:ext cx="7298872" cy="5691240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Quaternion </a:t>
                </a:r>
                <a:r>
                  <a:rPr lang="fr-FR" dirty="0" err="1" smtClean="0"/>
                  <a:t>Embeddings</a:t>
                </a:r>
                <a:endParaRPr lang="fr-FR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fr-FR" dirty="0" smtClean="0"/>
                  <a:t>As for </a:t>
                </a:r>
                <a:r>
                  <a:rPr lang="fr-FR" b="1" dirty="0" err="1" smtClean="0">
                    <a:solidFill>
                      <a:srgbClr val="F71194"/>
                    </a:solidFill>
                  </a:rPr>
                  <a:t>RotatE</a:t>
                </a:r>
                <a:r>
                  <a:rPr lang="fr-FR" dirty="0" smtClean="0"/>
                  <a:t>, the </a:t>
                </a:r>
                <a:r>
                  <a:rPr lang="fr-FR" dirty="0" err="1" smtClean="0"/>
                  <a:t>head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entity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fr-FR" dirty="0" smtClean="0"/>
                  <a:t> is rotated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the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𝒉</m:t>
                        </m:r>
                      </m:sub>
                      <m:sup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fr-FR" b="1" i="1" smtClean="0">
                        <a:latin typeface="Cambria Math"/>
                      </a:rPr>
                      <m:t>⊗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sub>
                      <m:sup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⊲</m:t>
                        </m:r>
                      </m:sup>
                    </m:sSubSup>
                  </m:oMath>
                </a14:m>
                <a:r>
                  <a:rPr lang="en-US" dirty="0" smtClean="0"/>
                  <a:t> 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h</m:t>
                        </m:r>
                      </m:sub>
                      <m:sup>
                        <m:r>
                          <a:rPr lang="fr-FR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the resulting </a:t>
                </a:r>
                <a:r>
                  <a:rPr lang="en-US" dirty="0" smtClean="0"/>
                  <a:t>rotation,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sub>
                      <m:sup>
                        <m:r>
                          <a:rPr lang="fr-F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⊲</m:t>
                        </m:r>
                      </m:sup>
                    </m:sSubSup>
                  </m:oMath>
                </a14:m>
                <a:r>
                  <a:rPr lang="en-US" dirty="0" smtClean="0"/>
                  <a:t> the normalization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fr-FR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b="1" i="1">
                        <a:latin typeface="Cambria Math"/>
                      </a:rPr>
                      <m:t>⊗</m:t>
                    </m:r>
                  </m:oMath>
                </a14:m>
                <a:r>
                  <a:rPr lang="en-US" dirty="0" smtClean="0"/>
                  <a:t> the Hamilton product </a:t>
                </a:r>
                <a:r>
                  <a:rPr lang="en-US" sz="2200" i="1" dirty="0" smtClean="0"/>
                  <a:t>(refer to the paper for details)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 smtClean="0"/>
                  <a:t>Scoring function</a:t>
                </a:r>
                <a:endParaRPr lang="en-US" dirty="0"/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0" i="1" smtClean="0">
                            <a:latin typeface="Cambria Math"/>
                          </a:rPr>
                          <m:t>h</m:t>
                        </m:r>
                        <m:r>
                          <a:rPr lang="fr-FR" sz="2200" b="0" i="1" smtClean="0">
                            <a:latin typeface="Cambria Math"/>
                          </a:rPr>
                          <m:t>, </m:t>
                        </m:r>
                        <m:r>
                          <a:rPr lang="fr-FR" sz="2200" b="0" i="1" smtClean="0">
                            <a:latin typeface="Cambria Math"/>
                          </a:rPr>
                          <m:t>𝑟</m:t>
                        </m:r>
                        <m:r>
                          <a:rPr lang="fr-FR" sz="2200" b="0" i="1" smtClean="0">
                            <a:latin typeface="Cambria Math"/>
                          </a:rPr>
                          <m:t>, </m:t>
                        </m:r>
                        <m:r>
                          <a:rPr lang="fr-FR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sz="2200" b="0" i="1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sz="2200" b="0" i="1" smtClean="0">
                            <a:latin typeface="Cambria Math"/>
                          </a:rPr>
                          <m:t>h</m:t>
                        </m:r>
                      </m:sub>
                      <m:sup>
                        <m:r>
                          <a:rPr lang="fr-FR" sz="22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fr-FR" sz="2200" b="0" i="1" smtClean="0">
                        <a:latin typeface="Cambria Math"/>
                      </a:rPr>
                      <m:t> . </m:t>
                    </m:r>
                    <m:sSub>
                      <m:sSubPr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fr-FR" sz="22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sz="2200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fr-FR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fr-FR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fr-FR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fr-FR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fr-FR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fr-FR" sz="2200" b="0" i="1" smtClean="0">
                        <a:latin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fr-F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fr-FR" sz="2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fr-FR" sz="22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2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fr-FR" sz="22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 smtClean="0"/>
                  <a:t>Loss function</a:t>
                </a:r>
              </a:p>
              <a:p>
                <a:pPr lvl="2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ℒ</m:t>
                    </m:r>
                    <m:r>
                      <a:rPr lang="fr-FR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log</m:t>
                    </m:r>
                    <m:r>
                      <a:rPr lang="fr-FR" sz="2000" i="1">
                        <a:latin typeface="Cambria Math"/>
                      </a:rPr>
                      <m:t>⁡(1+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exp</m:t>
                    </m:r>
                    <m:r>
                      <a:rPr lang="fr-FR" sz="2000" i="1">
                        <a:latin typeface="Cambria Math"/>
                      </a:rPr>
                      <m:t>⁡(−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h𝑟𝑡</m:t>
                        </m:r>
                      </m:sub>
                    </m:sSub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𝜙</m:t>
                    </m:r>
                    <m:r>
                      <a:rPr lang="fr-FR" sz="2000" i="1">
                        <a:latin typeface="Cambria Math"/>
                      </a:rPr>
                      <m:t>(</m:t>
                    </m:r>
                    <m:r>
                      <a:rPr lang="fr-FR" sz="2000" b="0" i="1" smtClean="0">
                        <a:latin typeface="Cambria Math"/>
                      </a:rPr>
                      <m:t>h</m:t>
                    </m:r>
                    <m:r>
                      <a:rPr lang="fr-FR" sz="2000" i="1">
                        <a:latin typeface="Cambria Math"/>
                      </a:rPr>
                      <m:t>, </m:t>
                    </m:r>
                    <m:r>
                      <a:rPr lang="fr-FR" sz="2000" b="0" i="1" smtClean="0">
                        <a:latin typeface="Cambria Math"/>
                      </a:rPr>
                      <m:t>𝑟</m:t>
                    </m:r>
                    <m:r>
                      <a:rPr lang="fr-FR" sz="2000" i="1">
                        <a:latin typeface="Cambria Math"/>
                      </a:rPr>
                      <m:t>, </m:t>
                    </m:r>
                    <m:r>
                      <a:rPr lang="fr-FR" sz="2000" b="0" i="1" smtClean="0">
                        <a:latin typeface="Cambria Math"/>
                      </a:rPr>
                      <m:t>𝑡</m:t>
                    </m:r>
                    <m:r>
                      <a:rPr lang="fr-FR" sz="2000" i="1">
                        <a:latin typeface="Cambria Math"/>
                      </a:rPr>
                      <m:t>)</m:t>
                    </m:r>
                    <m:r>
                      <a:rPr lang="fr-FR" sz="2000">
                        <a:latin typeface="Cambria Math"/>
                      </a:rPr>
                      <m:t>))+ </m:t>
                    </m:r>
                    <m:r>
                      <a:rPr lang="fr-FR" sz="2000" i="1">
                        <a:latin typeface="Cambria Math"/>
                      </a:rPr>
                      <m:t>𝜆</m:t>
                    </m:r>
                    <m:sSubSup>
                      <m:sSub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𝝝</m:t>
                            </m:r>
                          </m:e>
                        </m:d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2600" dirty="0" smtClean="0">
                  <a:solidFill>
                    <a:srgbClr val="FF0000"/>
                  </a:solidFill>
                </a:endParaRPr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sz="2200" dirty="0" smtClean="0"/>
              </a:p>
              <a:p>
                <a:pPr lvl="2">
                  <a:buFont typeface="Courier New" panose="02070309020205020404" pitchFamily="49" charset="0"/>
                  <a:buChar char="o"/>
                </a:pPr>
                <a:endParaRPr lang="en-US" sz="2200" dirty="0" smtClean="0"/>
              </a:p>
              <a:p>
                <a:pPr marL="1371600" lvl="3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6824" y="434924"/>
                <a:ext cx="7298872" cy="5691240"/>
              </a:xfrm>
              <a:blipFill rotWithShape="1">
                <a:blip r:embed="rId3"/>
                <a:stretch>
                  <a:fillRect l="-2005" t="-1392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lèche droite 6"/>
          <p:cNvSpPr/>
          <p:nvPr/>
        </p:nvSpPr>
        <p:spPr>
          <a:xfrm rot="16200000">
            <a:off x="-2783345" y="3047945"/>
            <a:ext cx="6297158" cy="56669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 rot="5400000">
            <a:off x="289034" y="847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5400000">
            <a:off x="289034" y="46610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 rot="5400000">
            <a:off x="289034" y="1609102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5400000">
            <a:off x="289034" y="1229561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 rot="5400000">
            <a:off x="289034" y="2372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 rot="5400000">
            <a:off x="288571" y="1991263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5400000">
            <a:off x="288571" y="4658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 rot="5400000">
            <a:off x="289034" y="2753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 rot="5400000">
            <a:off x="288571" y="3134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 rot="5400000">
            <a:off x="289034" y="351578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 rot="5400000">
            <a:off x="289034" y="3894719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 rot="5400000">
            <a:off x="288571" y="4277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769923" y="80636"/>
            <a:ext cx="8866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QuatE</a:t>
            </a:r>
            <a:endParaRPr lang="en-US" b="1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NIPS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2019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Connecteur droit 2"/>
          <p:cNvCxnSpPr>
            <a:stCxn id="9" idx="6"/>
            <a:endCxn id="8" idx="2"/>
          </p:cNvCxnSpPr>
          <p:nvPr/>
        </p:nvCxnSpPr>
        <p:spPr>
          <a:xfrm>
            <a:off x="365234" y="618502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8" idx="6"/>
            <a:endCxn id="11" idx="2"/>
          </p:cNvCxnSpPr>
          <p:nvPr/>
        </p:nvCxnSpPr>
        <p:spPr>
          <a:xfrm>
            <a:off x="365234" y="999502"/>
            <a:ext cx="0" cy="23005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6"/>
            <a:endCxn id="10" idx="2"/>
          </p:cNvCxnSpPr>
          <p:nvPr/>
        </p:nvCxnSpPr>
        <p:spPr>
          <a:xfrm>
            <a:off x="365234" y="1381961"/>
            <a:ext cx="0" cy="22714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2"/>
            <a:endCxn id="10" idx="6"/>
          </p:cNvCxnSpPr>
          <p:nvPr/>
        </p:nvCxnSpPr>
        <p:spPr>
          <a:xfrm flipV="1">
            <a:off x="364771" y="1761502"/>
            <a:ext cx="463" cy="2297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13" idx="6"/>
            <a:endCxn id="12" idx="2"/>
          </p:cNvCxnSpPr>
          <p:nvPr/>
        </p:nvCxnSpPr>
        <p:spPr>
          <a:xfrm>
            <a:off x="364771" y="2143663"/>
            <a:ext cx="463" cy="229117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2" idx="6"/>
            <a:endCxn id="24" idx="2"/>
          </p:cNvCxnSpPr>
          <p:nvPr/>
        </p:nvCxnSpPr>
        <p:spPr>
          <a:xfrm>
            <a:off x="365234" y="2525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>
            <a:stCxn id="24" idx="6"/>
            <a:endCxn id="25" idx="2"/>
          </p:cNvCxnSpPr>
          <p:nvPr/>
        </p:nvCxnSpPr>
        <p:spPr>
          <a:xfrm flipH="1">
            <a:off x="364771" y="2906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5" idx="6"/>
            <a:endCxn id="27" idx="2"/>
          </p:cNvCxnSpPr>
          <p:nvPr/>
        </p:nvCxnSpPr>
        <p:spPr>
          <a:xfrm>
            <a:off x="364771" y="3287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>
            <a:stCxn id="27" idx="6"/>
            <a:endCxn id="29" idx="2"/>
          </p:cNvCxnSpPr>
          <p:nvPr/>
        </p:nvCxnSpPr>
        <p:spPr>
          <a:xfrm>
            <a:off x="365234" y="3668180"/>
            <a:ext cx="0" cy="226539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6"/>
            <a:endCxn id="30" idx="2"/>
          </p:cNvCxnSpPr>
          <p:nvPr/>
        </p:nvCxnSpPr>
        <p:spPr>
          <a:xfrm flipH="1">
            <a:off x="364771" y="4047119"/>
            <a:ext cx="463" cy="230661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30" idx="6"/>
            <a:endCxn id="14" idx="2"/>
          </p:cNvCxnSpPr>
          <p:nvPr/>
        </p:nvCxnSpPr>
        <p:spPr>
          <a:xfrm>
            <a:off x="364771" y="4430180"/>
            <a:ext cx="0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5400000">
            <a:off x="289034" y="5039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Connecteur droit 91"/>
          <p:cNvCxnSpPr>
            <a:stCxn id="14" idx="6"/>
            <a:endCxn id="59" idx="2"/>
          </p:cNvCxnSpPr>
          <p:nvPr/>
        </p:nvCxnSpPr>
        <p:spPr>
          <a:xfrm>
            <a:off x="364771" y="4811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 rot="5400000">
            <a:off x="288571" y="5420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Connecteur droit 94"/>
          <p:cNvCxnSpPr>
            <a:stCxn id="59" idx="6"/>
            <a:endCxn id="63" idx="2"/>
          </p:cNvCxnSpPr>
          <p:nvPr/>
        </p:nvCxnSpPr>
        <p:spPr>
          <a:xfrm flipH="1">
            <a:off x="364771" y="5192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 rot="5400000">
            <a:off x="289034" y="5801780"/>
            <a:ext cx="152400" cy="152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33"/>
          <p:cNvCxnSpPr>
            <a:stCxn id="63" idx="6"/>
            <a:endCxn id="96" idx="2"/>
          </p:cNvCxnSpPr>
          <p:nvPr/>
        </p:nvCxnSpPr>
        <p:spPr>
          <a:xfrm>
            <a:off x="364771" y="5573180"/>
            <a:ext cx="463" cy="2286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rot="5400000">
            <a:off x="289034" y="618311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>
            <a:stCxn id="96" idx="6"/>
            <a:endCxn id="38" idx="2"/>
          </p:cNvCxnSpPr>
          <p:nvPr/>
        </p:nvCxnSpPr>
        <p:spPr>
          <a:xfrm>
            <a:off x="365234" y="5954180"/>
            <a:ext cx="0" cy="228935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9" idx="0"/>
            <a:endCxn id="64" idx="1"/>
          </p:cNvCxnSpPr>
          <p:nvPr/>
        </p:nvCxnSpPr>
        <p:spPr>
          <a:xfrm flipV="1">
            <a:off x="441434" y="542301"/>
            <a:ext cx="3284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971800" y="587288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That was the last model …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endParaRPr lang="en-US" b="1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5585106"/>
            <a:ext cx="1296357" cy="9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data ?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to find triples ?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9BD1-0EF2-468C-A990-A022D0CE0A93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Datasets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trained on the </a:t>
            </a:r>
            <a:r>
              <a:rPr lang="en-US" i="1" dirty="0" smtClean="0"/>
              <a:t>Link Prediction Task</a:t>
            </a:r>
            <a:r>
              <a:rPr lang="en-US" dirty="0" smtClean="0"/>
              <a:t> are mostly evaluated using: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Wordnet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Freebase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Datasets -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WordNet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Lexical Database for English Language (Princeton university)</a:t>
            </a:r>
          </a:p>
          <a:p>
            <a:r>
              <a:rPr lang="en-US" dirty="0" smtClean="0"/>
              <a:t>Words are linked by conceptual-semantic and lexical relations types</a:t>
            </a:r>
          </a:p>
          <a:p>
            <a:pPr lvl="1"/>
            <a:r>
              <a:rPr lang="en-US" i="1" dirty="0" smtClean="0"/>
              <a:t>Ex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meat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_hypernym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beef</a:t>
            </a:r>
            <a:r>
              <a:rPr lang="en-US" b="1" dirty="0" smtClean="0"/>
              <a:t>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derivationally_related_form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year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player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_</a:t>
            </a:r>
            <a:r>
              <a:rPr lang="en-US" dirty="0" err="1" smtClean="0">
                <a:solidFill>
                  <a:srgbClr val="0070C0"/>
                </a:solidFill>
              </a:rPr>
              <a:t>member_meronym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team</a:t>
            </a:r>
          </a:p>
          <a:p>
            <a:r>
              <a:rPr lang="en-US" dirty="0" smtClean="0"/>
              <a:t>Two </a:t>
            </a:r>
            <a:r>
              <a:rPr lang="en-US" i="1" dirty="0" smtClean="0"/>
              <a:t>subsets</a:t>
            </a:r>
            <a:r>
              <a:rPr lang="en-US" dirty="0" smtClean="0"/>
              <a:t> for </a:t>
            </a:r>
            <a:r>
              <a:rPr lang="en-US" i="1" dirty="0" smtClean="0"/>
              <a:t>Link Prediction </a:t>
            </a:r>
          </a:p>
          <a:p>
            <a:pPr lvl="1"/>
            <a:r>
              <a:rPr lang="en-US" dirty="0" smtClean="0"/>
              <a:t>WN18 (18 relations)</a:t>
            </a:r>
          </a:p>
          <a:p>
            <a:pPr lvl="1"/>
            <a:r>
              <a:rPr lang="en-US" dirty="0" smtClean="0"/>
              <a:t>WN18RR (inverse relation removed)</a:t>
            </a: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609600"/>
            <a:ext cx="457200" cy="5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Datasets -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Freebase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(Structured) General Human Knowledge</a:t>
            </a:r>
          </a:p>
          <a:p>
            <a:pPr lvl="1"/>
            <a:r>
              <a:rPr lang="en-US" dirty="0" smtClean="0"/>
              <a:t>Stored as Triples (Entity-Relationship manner)</a:t>
            </a:r>
          </a:p>
          <a:p>
            <a:pPr lvl="1"/>
            <a:r>
              <a:rPr lang="en-US" dirty="0" smtClean="0"/>
              <a:t>In 2014, 2.4 billion facts</a:t>
            </a:r>
          </a:p>
          <a:p>
            <a:pPr lvl="1"/>
            <a:r>
              <a:rPr lang="en-US" dirty="0" smtClean="0"/>
              <a:t>Shut Down in 2016</a:t>
            </a:r>
          </a:p>
          <a:p>
            <a:r>
              <a:rPr lang="en-US" dirty="0" smtClean="0"/>
              <a:t>Large Database</a:t>
            </a:r>
          </a:p>
          <a:p>
            <a:r>
              <a:rPr lang="en-US" dirty="0" smtClean="0"/>
              <a:t>Two </a:t>
            </a:r>
            <a:r>
              <a:rPr lang="en-US" i="1" dirty="0" smtClean="0"/>
              <a:t>subsets</a:t>
            </a:r>
            <a:r>
              <a:rPr lang="en-US" dirty="0" smtClean="0"/>
              <a:t> for </a:t>
            </a:r>
            <a:r>
              <a:rPr lang="en-US" i="1" dirty="0" smtClean="0"/>
              <a:t>Link Prediction</a:t>
            </a:r>
          </a:p>
          <a:p>
            <a:pPr lvl="1"/>
            <a:r>
              <a:rPr lang="en-US" dirty="0" smtClean="0"/>
              <a:t>FB15K (~15K entities, ~1400 relations)</a:t>
            </a:r>
          </a:p>
          <a:p>
            <a:pPr lvl="1"/>
            <a:r>
              <a:rPr lang="en-US" dirty="0" smtClean="0"/>
              <a:t>FB15K-237 (237 relations, inversed relation removed</a:t>
            </a:r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33" y="610853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Datasets -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229280"/>
              </p:ext>
            </p:extLst>
          </p:nvPr>
        </p:nvGraphicFramePr>
        <p:xfrm>
          <a:off x="304800" y="1921042"/>
          <a:ext cx="8534400" cy="312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7375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Avg. Degree</a:t>
                      </a:r>
                      <a:endParaRPr lang="en-US" dirty="0"/>
                    </a:p>
                  </a:txBody>
                  <a:tcPr anchor="ctr"/>
                </a:tc>
              </a:tr>
              <a:tr h="4426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WN18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40,943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141,442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3.45</a:t>
                      </a:r>
                      <a:endParaRPr lang="en-US" dirty="0"/>
                    </a:p>
                  </a:txBody>
                  <a:tcPr anchor="ctr"/>
                </a:tc>
              </a:tr>
              <a:tr h="7639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WN18RR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40,943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86,835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3,034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3,134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2.19</a:t>
                      </a:r>
                      <a:endParaRPr lang="en-US" dirty="0"/>
                    </a:p>
                  </a:txBody>
                  <a:tcPr anchor="ctr"/>
                </a:tc>
              </a:tr>
              <a:tr h="4426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FB15K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14,951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483,142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59,071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32.31</a:t>
                      </a:r>
                      <a:endParaRPr lang="en-US" dirty="0"/>
                    </a:p>
                  </a:txBody>
                  <a:tcPr anchor="ctr"/>
                </a:tc>
              </a:tr>
              <a:tr h="7375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FB15K-237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14,541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272,115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17,535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20,466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 Protocol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9BD1-0EF2-468C-A990-A022D0CE0A93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Experiment protocol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For each test triplet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dirty="0" smtClean="0"/>
                  <a:t>Replace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with each of the entities of the dictionary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fr-FR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′, 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971550" lvl="1" indent="-457200">
                  <a:buFont typeface="+mj-lt"/>
                  <a:buAutoNum type="arabicPeriod"/>
                </a:pPr>
                <a:r>
                  <a:rPr lang="en-US" dirty="0" smtClean="0"/>
                  <a:t>Compute the scoring function for those new triples</a:t>
                </a:r>
              </a:p>
              <a:p>
                <a:pPr lvl="2"/>
                <a:r>
                  <a:rPr lang="en-US" dirty="0" smtClean="0"/>
                  <a:t>For </a:t>
                </a:r>
                <a:r>
                  <a:rPr lang="en-US" i="1" dirty="0" err="1" smtClean="0"/>
                  <a:t>TransE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B0F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′+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Sort </a:t>
                </a:r>
                <a:r>
                  <a:rPr lang="en-US" dirty="0"/>
                  <a:t>scores of those </a:t>
                </a:r>
                <a:r>
                  <a:rPr lang="en-US" dirty="0" smtClean="0"/>
                  <a:t>triples by ascending order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Save the rank of your ground truth head entity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Repeat protocol by replacing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with each of the entities of the dictionary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fr-FR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 l="-1481" t="-1538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b="1" spc="-20" dirty="0">
                <a:solidFill>
                  <a:srgbClr val="FF7900"/>
                </a:solidFill>
                <a:latin typeface="Helvetica 75 Bold" panose="020B0804020202020204" pitchFamily="34" charset="0"/>
              </a:rPr>
              <a:t>R</a:t>
            </a:r>
            <a:r>
              <a:rPr lang="fr-FR" sz="4000" dirty="0"/>
              <a:t>esource </a:t>
            </a:r>
            <a:r>
              <a:rPr lang="fr-FR" sz="4000" b="1" spc="-20" dirty="0">
                <a:solidFill>
                  <a:srgbClr val="FF7900"/>
                </a:solidFill>
                <a:latin typeface="Helvetica 75 Bold" panose="020B0804020202020204" pitchFamily="34" charset="0"/>
              </a:rPr>
              <a:t>D</a:t>
            </a:r>
            <a:r>
              <a:rPr lang="fr-FR" sz="4000" dirty="0"/>
              <a:t>escription </a:t>
            </a:r>
            <a:r>
              <a:rPr lang="fr-FR" sz="4000" b="1" spc="-20" dirty="0">
                <a:solidFill>
                  <a:srgbClr val="FF7900"/>
                </a:solidFill>
                <a:latin typeface="Helvetica 75 Bold" panose="020B0804020202020204" pitchFamily="34" charset="0"/>
              </a:rPr>
              <a:t>F</a:t>
            </a:r>
            <a:r>
              <a:rPr lang="fr-FR" sz="4000" dirty="0"/>
              <a:t>ramework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76962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Motivations</a:t>
                </a:r>
              </a:p>
              <a:p>
                <a:pPr lvl="1"/>
                <a:r>
                  <a:rPr lang="en-US" dirty="0" smtClean="0"/>
                  <a:t>Extract Knowledge from the Web Resources</a:t>
                </a:r>
              </a:p>
              <a:p>
                <a:pPr lvl="1"/>
                <a:r>
                  <a:rPr lang="en-US" dirty="0" smtClean="0"/>
                  <a:t>Structured Representation</a:t>
                </a:r>
              </a:p>
              <a:p>
                <a:r>
                  <a:rPr lang="en-US" dirty="0" smtClean="0"/>
                  <a:t>Formal Definition</a:t>
                </a:r>
              </a:p>
              <a:p>
                <a:pPr lvl="1"/>
                <a:r>
                  <a:rPr lang="en-US" dirty="0" smtClean="0"/>
                  <a:t>RDFs are </a:t>
                </a: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Triples</a:t>
                </a:r>
                <a:r>
                  <a:rPr lang="en-US" dirty="0"/>
                  <a:t> </a:t>
                </a:r>
                <a:r>
                  <a:rPr lang="en-US" dirty="0" smtClean="0"/>
                  <a:t>: &lt;</a:t>
                </a:r>
                <a:r>
                  <a:rPr lang="fr-F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fr-FR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fr-FR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fr-FR" b="1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𝒐</m:t>
                        </m:r>
                      </m:e>
                      <m:sub>
                        <m:r>
                          <a:rPr lang="fr-FR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&gt;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The subject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The predicate (i.e. relations)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𝒐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: The object</a:t>
                </a:r>
              </a:p>
              <a:p>
                <a:pPr lvl="1"/>
                <a:r>
                  <a:rPr lang="en-US" dirty="0" smtClean="0"/>
                  <a:t>Triplet may be written as </a:t>
                </a:r>
                <a:r>
                  <a:rPr lang="en-US" b="1" dirty="0" smtClean="0"/>
                  <a:t>&lt;h, r, t&gt;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Head (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Relation (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Tail 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rgbClr val="00B050"/>
                        </a:solidFill>
                        <a:latin typeface="Cambria Math"/>
                      </a:rPr>
                      <m:t>𝒐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7696200" cy="5029200"/>
              </a:xfrm>
              <a:blipFill rotWithShape="1">
                <a:blip r:embed="rId3"/>
                <a:stretch>
                  <a:fillRect l="-1584" t="-2424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60556"/>
            <a:ext cx="98398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848934" cy="40407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protocol -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5" y="2764970"/>
            <a:ext cx="1466761" cy="1524000"/>
          </a:xfrm>
          <a:prstGeom prst="rect">
            <a:avLst/>
          </a:prstGeom>
        </p:spPr>
      </p:pic>
      <p:sp>
        <p:nvSpPr>
          <p:cNvPr id="11" name="Pensées 10"/>
          <p:cNvSpPr/>
          <p:nvPr/>
        </p:nvSpPr>
        <p:spPr>
          <a:xfrm>
            <a:off x="152400" y="1981200"/>
            <a:ext cx="4572000" cy="1066800"/>
          </a:xfrm>
          <a:prstGeom prst="cloudCallout">
            <a:avLst>
              <a:gd name="adj1" fmla="val 28597"/>
              <a:gd name="adj2" fmla="val 680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Trump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president of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00B0F0"/>
                </a:solidFill>
              </a:rPr>
              <a:t>U.S.A.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3400" y="3424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</a:rPr>
              <a:t>, president of, U.S.A)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5" y="4288970"/>
            <a:ext cx="1466761" cy="24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TransE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848934" cy="40407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protocol -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" name="Pensées 10"/>
          <p:cNvSpPr/>
          <p:nvPr/>
        </p:nvSpPr>
        <p:spPr>
          <a:xfrm>
            <a:off x="152400" y="1981200"/>
            <a:ext cx="4572000" cy="1066800"/>
          </a:xfrm>
          <a:prstGeom prst="cloudCallout">
            <a:avLst>
              <a:gd name="adj1" fmla="val 28883"/>
              <a:gd name="adj2" fmla="val 1022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Trump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president of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00B0F0"/>
                </a:solidFill>
              </a:rPr>
              <a:t>U.S.A.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3400" y="3424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</a:rPr>
              <a:t>, president of, U.S.A)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26" y="2821965"/>
            <a:ext cx="1238104" cy="1640677"/>
          </a:xfrm>
          <a:prstGeom prst="rect">
            <a:avLst/>
          </a:prstGeom>
        </p:spPr>
      </p:pic>
      <p:sp>
        <p:nvSpPr>
          <p:cNvPr id="8" name="Pensées 7"/>
          <p:cNvSpPr/>
          <p:nvPr/>
        </p:nvSpPr>
        <p:spPr>
          <a:xfrm>
            <a:off x="5791200" y="533400"/>
            <a:ext cx="2990704" cy="1600200"/>
          </a:xfrm>
          <a:prstGeom prst="cloudCallout">
            <a:avLst>
              <a:gd name="adj1" fmla="val 30018"/>
              <a:gd name="adj2" fmla="val 1046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Let’s rank entities I know based on my scoring function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303906"/>
                  </p:ext>
                </p:extLst>
              </p:nvPr>
            </p:nvGraphicFramePr>
            <p:xfrm>
              <a:off x="5001334" y="2728267"/>
              <a:ext cx="2285218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609"/>
                    <a:gridCol w="114260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Entities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Scoring function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B. Obama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0, 01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D.</a:t>
                          </a:r>
                          <a:r>
                            <a:rPr lang="en-US" baseline="0" dirty="0" smtClean="0"/>
                            <a:t> Trump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</a:t>
                          </a:r>
                          <a:r>
                            <a:rPr lang="en-US" baseline="0" dirty="0" smtClean="0"/>
                            <a:t> 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Tomato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 </a:t>
                          </a:r>
                          <a:r>
                            <a:rPr lang="en-US" baseline="0" dirty="0" smtClean="0"/>
                            <a:t>5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Book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7303906"/>
                  </p:ext>
                </p:extLst>
              </p:nvPr>
            </p:nvGraphicFramePr>
            <p:xfrm>
              <a:off x="5001334" y="2728267"/>
              <a:ext cx="2285218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609"/>
                    <a:gridCol w="114260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Entities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Scoring function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B. Obama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0, 01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D.</a:t>
                          </a:r>
                          <a:r>
                            <a:rPr lang="en-US" baseline="0" dirty="0" smtClean="0"/>
                            <a:t> Trump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</a:t>
                          </a:r>
                          <a:r>
                            <a:rPr lang="en-US" baseline="0" dirty="0" smtClean="0"/>
                            <a:t> 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Tomato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 </a:t>
                          </a:r>
                          <a:r>
                            <a:rPr lang="en-US" baseline="0" dirty="0" smtClean="0"/>
                            <a:t>5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Book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57868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535" t="-578689" r="-5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angle 13"/>
          <p:cNvSpPr/>
          <p:nvPr/>
        </p:nvSpPr>
        <p:spPr>
          <a:xfrm>
            <a:off x="7467605" y="4288970"/>
            <a:ext cx="1466761" cy="24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TransE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37611" y="2209800"/>
                <a:ext cx="2819400" cy="4572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𝑇𝑟𝑎𝑛𝑠𝐸</m:t>
                          </m:r>
                        </m:sub>
                      </m:sSub>
                      <m:d>
                        <m:d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𝑂𝑏𝑎𝑚𝑎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𝑝𝑟𝑒𝑠𝑖𝑑𝑒𝑛𝑡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𝑜𝑓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=0.01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11" y="2209800"/>
                <a:ext cx="2819400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13811" y="3372283"/>
            <a:ext cx="2449290" cy="309265"/>
          </a:xfrm>
          <a:prstGeom prst="rect">
            <a:avLst/>
          </a:prstGeom>
          <a:solidFill>
            <a:srgbClr val="F71194">
              <a:alpha val="35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>
            <a:stCxn id="15" idx="0"/>
          </p:cNvCxnSpPr>
          <p:nvPr/>
        </p:nvCxnSpPr>
        <p:spPr>
          <a:xfrm flipV="1">
            <a:off x="6138456" y="2667000"/>
            <a:ext cx="0" cy="70528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848934" cy="40407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protocol -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Pensées 10"/>
          <p:cNvSpPr/>
          <p:nvPr/>
        </p:nvSpPr>
        <p:spPr>
          <a:xfrm>
            <a:off x="152400" y="1981200"/>
            <a:ext cx="4572000" cy="1066800"/>
          </a:xfrm>
          <a:prstGeom prst="cloudCallout">
            <a:avLst>
              <a:gd name="adj1" fmla="val 28883"/>
              <a:gd name="adj2" fmla="val 1022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check the rank of the correct answer (Trump) . . 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3400" y="3424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</a:rPr>
              <a:t>, president of, U.S.A)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26" y="2821965"/>
            <a:ext cx="1238104" cy="1640677"/>
          </a:xfrm>
          <a:prstGeom prst="rect">
            <a:avLst/>
          </a:prstGeom>
        </p:spPr>
      </p:pic>
      <p:sp>
        <p:nvSpPr>
          <p:cNvPr id="8" name="Pensées 7"/>
          <p:cNvSpPr/>
          <p:nvPr/>
        </p:nvSpPr>
        <p:spPr>
          <a:xfrm>
            <a:off x="5791200" y="533400"/>
            <a:ext cx="2990704" cy="1600200"/>
          </a:xfrm>
          <a:prstGeom prst="cloudCallout">
            <a:avLst>
              <a:gd name="adj1" fmla="val 30018"/>
              <a:gd name="adj2" fmla="val 1046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Let’s rank entities I know based on my scoring function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7403570"/>
                  </p:ext>
                </p:extLst>
              </p:nvPr>
            </p:nvGraphicFramePr>
            <p:xfrm>
              <a:off x="5001334" y="2728267"/>
              <a:ext cx="2285218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609"/>
                    <a:gridCol w="114260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Entities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Scoring function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B. Obama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0, 01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D.</a:t>
                          </a:r>
                          <a:r>
                            <a:rPr lang="en-US" baseline="0" dirty="0" smtClean="0"/>
                            <a:t> Trump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</a:t>
                          </a:r>
                          <a:r>
                            <a:rPr lang="en-US" baseline="0" dirty="0" smtClean="0"/>
                            <a:t> 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Tomato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 </a:t>
                          </a:r>
                          <a:r>
                            <a:rPr lang="en-US" baseline="0" dirty="0" smtClean="0"/>
                            <a:t>5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Book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7403570"/>
                  </p:ext>
                </p:extLst>
              </p:nvPr>
            </p:nvGraphicFramePr>
            <p:xfrm>
              <a:off x="5001334" y="2728267"/>
              <a:ext cx="2285218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609"/>
                    <a:gridCol w="114260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Entities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Scoring function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B. Obama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0, 01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D.</a:t>
                          </a:r>
                          <a:r>
                            <a:rPr lang="en-US" baseline="0" dirty="0" smtClean="0"/>
                            <a:t> Trump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</a:t>
                          </a:r>
                          <a:r>
                            <a:rPr lang="en-US" baseline="0" dirty="0" smtClean="0"/>
                            <a:t> 45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Tomato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 </a:t>
                          </a:r>
                          <a:r>
                            <a:rPr lang="en-US" baseline="0" dirty="0" smtClean="0"/>
                            <a:t>5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Book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5,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57868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535" t="-578689" r="-5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angle 13"/>
          <p:cNvSpPr/>
          <p:nvPr/>
        </p:nvSpPr>
        <p:spPr>
          <a:xfrm>
            <a:off x="7467605" y="4288970"/>
            <a:ext cx="1466761" cy="24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TransE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3655367"/>
            <a:ext cx="2590805" cy="535633"/>
          </a:xfrm>
          <a:prstGeom prst="rect">
            <a:avLst/>
          </a:prstGeom>
          <a:solidFill>
            <a:srgbClr val="FF0000">
              <a:alpha val="73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62800" y="5626826"/>
            <a:ext cx="1219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Rank =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Connecteur en angle 17"/>
          <p:cNvCxnSpPr>
            <a:stCxn id="15" idx="2"/>
            <a:endCxn id="16" idx="1"/>
          </p:cNvCxnSpPr>
          <p:nvPr/>
        </p:nvCxnSpPr>
        <p:spPr>
          <a:xfrm rot="16200000" flipH="1">
            <a:off x="5854338" y="4508864"/>
            <a:ext cx="1626326" cy="99059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848934" cy="40407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protocol -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533400" y="3424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r>
              <a:rPr lang="en-US" sz="2400" b="1" dirty="0" smtClean="0">
                <a:solidFill>
                  <a:schemeClr val="bg1"/>
                </a:solidFill>
              </a:rPr>
              <a:t>, president of, U.S.A)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26" y="2821965"/>
            <a:ext cx="1238104" cy="16406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67605" y="4288970"/>
            <a:ext cx="1466761" cy="246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TransE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6651" y="1914014"/>
            <a:ext cx="2708371" cy="1584902"/>
          </a:xfrm>
          <a:prstGeom prst="wedgeRectCallout">
            <a:avLst>
              <a:gd name="adj1" fmla="val -59922"/>
              <a:gd name="adj2" fmla="val 6994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You ranked the correct answer 2</a:t>
            </a:r>
            <a:r>
              <a:rPr lang="en-US" i="1" baseline="30000" dirty="0" smtClean="0">
                <a:solidFill>
                  <a:schemeClr val="tx1"/>
                </a:solidFill>
              </a:rPr>
              <a:t>nd</a:t>
            </a:r>
            <a:r>
              <a:rPr lang="en-US" i="1" dirty="0" smtClean="0">
                <a:solidFill>
                  <a:schemeClr val="tx1"/>
                </a:solidFill>
              </a:rPr>
              <a:t> ! 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Your MR is 2, MRR is 0.5, Hit@1 is 0, and both Hit@3 and Hit@10 are 1.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0" name="Pensées 19"/>
          <p:cNvSpPr/>
          <p:nvPr/>
        </p:nvSpPr>
        <p:spPr>
          <a:xfrm>
            <a:off x="5486400" y="304800"/>
            <a:ext cx="3581400" cy="1371600"/>
          </a:xfrm>
          <a:prstGeom prst="cloudCallout">
            <a:avLst>
              <a:gd name="adj1" fmla="val 27604"/>
              <a:gd name="adj2" fmla="val 1478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What the **** are MR, MRR, Hit@1, Hit@3 and Hit@10 ??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83845"/>
            <a:ext cx="8229600" cy="3687763"/>
          </a:xfrm>
        </p:spPr>
        <p:txBody>
          <a:bodyPr/>
          <a:lstStyle/>
          <a:p>
            <a:r>
              <a:rPr lang="en-US" dirty="0" smtClean="0"/>
              <a:t>Mean Rank (MR)</a:t>
            </a:r>
          </a:p>
          <a:p>
            <a:endParaRPr lang="en-US" dirty="0" smtClean="0"/>
          </a:p>
          <a:p>
            <a:r>
              <a:rPr lang="en-US" dirty="0" smtClean="0"/>
              <a:t>Mean Reciprocal Rank (MRR)</a:t>
            </a:r>
          </a:p>
          <a:p>
            <a:endParaRPr lang="en-US" dirty="0" smtClean="0"/>
          </a:p>
          <a:p>
            <a:r>
              <a:rPr lang="en-US" dirty="0" err="1" smtClean="0"/>
              <a:t>Hit@N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Mean Rank (MR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9472" y="2966450"/>
            <a:ext cx="2340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136" y="3467945"/>
            <a:ext cx="914400" cy="3953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589903" y="2971800"/>
                <a:ext cx="4038600" cy="127811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𝑀𝑅</m:t>
                      </m:r>
                      <m:r>
                        <a:rPr lang="fr-F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fr-FR" b="0" i="1" smtClean="0">
                              <a:latin typeface="Cambria Math"/>
                            </a:rPr>
                            <m:t>𝑟𝑎𝑛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903" y="2971800"/>
                <a:ext cx="4038600" cy="127811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06326" y="4334217"/>
                <a:ext cx="3048000" cy="8274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Rank of the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correct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entity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testing triplet.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326" y="4334217"/>
                <a:ext cx="3048000" cy="8274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>
            <a:stCxn id="8" idx="2"/>
            <a:endCxn id="10" idx="0"/>
          </p:cNvCxnSpPr>
          <p:nvPr/>
        </p:nvCxnSpPr>
        <p:spPr>
          <a:xfrm flipH="1">
            <a:off x="5530326" y="3863291"/>
            <a:ext cx="4010" cy="470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27849" y="1835325"/>
            <a:ext cx="1611538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</a:t>
            </a:r>
            <a:r>
              <a:rPr lang="en-US" b="1" i="1" dirty="0" smtClean="0">
                <a:solidFill>
                  <a:schemeClr val="tx1"/>
                </a:solidFill>
              </a:rPr>
              <a:t>testing</a:t>
            </a:r>
            <a:r>
              <a:rPr lang="en-US" dirty="0" smtClean="0">
                <a:solidFill>
                  <a:schemeClr val="tx1"/>
                </a:solidFill>
              </a:rPr>
              <a:t> triplet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endCxn id="12" idx="2"/>
          </p:cNvCxnSpPr>
          <p:nvPr/>
        </p:nvCxnSpPr>
        <p:spPr>
          <a:xfrm flipH="1" flipV="1">
            <a:off x="4833618" y="2444925"/>
            <a:ext cx="2854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7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479288" y="3008642"/>
            <a:ext cx="234000" cy="304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0328" y="3690432"/>
            <a:ext cx="914400" cy="3953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Mean Reciprocal Rank (MRR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247496" y="2997525"/>
                <a:ext cx="4038600" cy="127811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𝑀𝑅𝑅</m:t>
                      </m:r>
                      <m:r>
                        <a:rPr lang="fr-F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</a:rPr>
                                <m:t>𝑟𝑎𝑛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7496" y="2997525"/>
                <a:ext cx="4038600" cy="127811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79518" y="4556704"/>
                <a:ext cx="3048000" cy="8274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Rank of the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correct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entity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testing triplet.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18" y="4556704"/>
                <a:ext cx="3048000" cy="8274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>
            <a:stCxn id="7" idx="2"/>
            <a:endCxn id="8" idx="0"/>
          </p:cNvCxnSpPr>
          <p:nvPr/>
        </p:nvCxnSpPr>
        <p:spPr>
          <a:xfrm flipH="1">
            <a:off x="5303518" y="4085778"/>
            <a:ext cx="4010" cy="470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87665" y="1865642"/>
            <a:ext cx="1611538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of </a:t>
            </a:r>
            <a:r>
              <a:rPr lang="en-US" b="1" i="1" dirty="0" smtClean="0">
                <a:solidFill>
                  <a:schemeClr val="tx1"/>
                </a:solidFill>
              </a:rPr>
              <a:t>testing</a:t>
            </a:r>
            <a:r>
              <a:rPr lang="en-US" dirty="0" smtClean="0">
                <a:solidFill>
                  <a:schemeClr val="tx1"/>
                </a:solidFill>
              </a:rPr>
              <a:t> triplet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>
            <a:stCxn id="19" idx="0"/>
            <a:endCxn id="20" idx="2"/>
          </p:cNvCxnSpPr>
          <p:nvPr/>
        </p:nvCxnSpPr>
        <p:spPr>
          <a:xfrm flipH="1" flipV="1">
            <a:off x="4593434" y="2475242"/>
            <a:ext cx="2854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Hit@N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Ratio of correct entities ranked in the top-</a:t>
            </a:r>
            <a:r>
              <a:rPr lang="en-US" i="1" dirty="0" smtClean="0"/>
              <a:t>n</a:t>
            </a:r>
            <a:r>
              <a:rPr lang="en-US" dirty="0" smtClean="0"/>
              <a:t> entities according to the model</a:t>
            </a:r>
          </a:p>
          <a:p>
            <a:pPr lvl="1"/>
            <a:r>
              <a:rPr lang="en-US" dirty="0" smtClean="0"/>
              <a:t>Hit@1: Proportion of correct entities predicted as </a:t>
            </a:r>
            <a:r>
              <a:rPr lang="en-US" b="1" i="1" dirty="0" smtClean="0"/>
              <a:t>the</a:t>
            </a:r>
            <a:r>
              <a:rPr lang="en-US" dirty="0" smtClean="0"/>
              <a:t> top entity (rank = 1)</a:t>
            </a:r>
          </a:p>
          <a:p>
            <a:pPr lvl="2"/>
            <a:r>
              <a:rPr lang="en-US" dirty="0" smtClean="0"/>
              <a:t>Hit@1=30% </a:t>
            </a:r>
            <a:r>
              <a:rPr lang="en-US" dirty="0" smtClean="0">
                <a:sym typeface="Wingdings" panose="05000000000000000000" pitchFamily="2" charset="2"/>
              </a:rPr>
              <a:t> 30% of correct entities ranked 1</a:t>
            </a:r>
            <a:r>
              <a:rPr lang="en-US" baseline="30000" dirty="0" smtClean="0">
                <a:sym typeface="Wingdings" panose="05000000000000000000" pitchFamily="2" charset="2"/>
              </a:rPr>
              <a:t>st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Hit@3: Proportion of correct entities predicted in the top-3</a:t>
            </a:r>
          </a:p>
          <a:p>
            <a:pPr lvl="2"/>
            <a:r>
              <a:rPr lang="en-US" dirty="0" smtClean="0"/>
              <a:t>Hit@3=55% </a:t>
            </a:r>
            <a:r>
              <a:rPr lang="en-US" dirty="0" smtClean="0">
                <a:sym typeface="Wingdings" panose="05000000000000000000" pitchFamily="2" charset="2"/>
              </a:rPr>
              <a:t>55% of correct entities ranked in the top-3</a:t>
            </a:r>
            <a:endParaRPr lang="en-US" dirty="0" smtClean="0"/>
          </a:p>
          <a:p>
            <a:pPr lvl="1"/>
            <a:r>
              <a:rPr lang="en-US" dirty="0" smtClean="0"/>
              <a:t>Hit@10:  Proportion of correct entities predicted in the top-10</a:t>
            </a:r>
          </a:p>
          <a:p>
            <a:pPr lvl="2"/>
            <a:r>
              <a:rPr lang="en-US" dirty="0" smtClean="0"/>
              <a:t>Hit@10=75% </a:t>
            </a:r>
            <a:r>
              <a:rPr lang="en-US" dirty="0" smtClean="0">
                <a:sym typeface="Wingdings" panose="05000000000000000000" pitchFamily="2" charset="2"/>
              </a:rPr>
              <a:t>75% of correct entities ranked in the top-10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 smtClean="0"/>
              <a:t>(Some) </a:t>
            </a:r>
            <a:r>
              <a:rPr lang="en-US" dirty="0" smtClean="0"/>
              <a:t>Results – </a:t>
            </a:r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 WN18</a:t>
            </a:r>
            <a:endParaRPr lang="en-US" sz="3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44686"/>
              </p:ext>
            </p:extLst>
          </p:nvPr>
        </p:nvGraphicFramePr>
        <p:xfrm>
          <a:off x="259077" y="1514089"/>
          <a:ext cx="8637240" cy="35064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6000"/>
                <a:gridCol w="1450248"/>
                <a:gridCol w="1450248"/>
                <a:gridCol w="1450248"/>
                <a:gridCol w="1450248"/>
                <a:gridCol w="1450248"/>
              </a:tblGrid>
              <a:tr h="3187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WN18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Model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Hit@10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Hit@1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RESCAL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1163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0,528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TransE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251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0,397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0,923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0,745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0,04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TransR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0,605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0,876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0,335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DistMult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655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0,797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0,946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ComplEx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0,941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0,947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0,936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TorusE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0,947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0,954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0,943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ConvE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374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0,943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0,935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0,946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0,956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RotatE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184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0,947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0,961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0,953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0,938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QuatE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162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0,95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0,959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0,954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0,945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28521"/>
              </p:ext>
            </p:extLst>
          </p:nvPr>
        </p:nvGraphicFramePr>
        <p:xfrm>
          <a:off x="1143000" y="5185956"/>
          <a:ext cx="6857998" cy="882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547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Dataset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Validation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Avg. Degree</a:t>
                      </a:r>
                      <a:endParaRPr lang="en-US" sz="1400" dirty="0"/>
                    </a:p>
                  </a:txBody>
                  <a:tcPr anchor="ctr"/>
                </a:tc>
              </a:tr>
              <a:tr h="3282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WN18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40,943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141,442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3.45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4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 smtClean="0"/>
              <a:t>(Some) </a:t>
            </a:r>
            <a:r>
              <a:rPr lang="en-US" dirty="0" smtClean="0"/>
              <a:t>Results – </a:t>
            </a:r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 FB15K</a:t>
            </a:r>
            <a:endParaRPr lang="en-US" sz="3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79570"/>
              </p:ext>
            </p:extLst>
          </p:nvPr>
        </p:nvGraphicFramePr>
        <p:xfrm>
          <a:off x="259077" y="1514089"/>
          <a:ext cx="8637240" cy="35064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6000"/>
                <a:gridCol w="1450248"/>
                <a:gridCol w="1450248"/>
                <a:gridCol w="1450248"/>
                <a:gridCol w="1450248"/>
                <a:gridCol w="1450248"/>
              </a:tblGrid>
              <a:tr h="3187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FB15K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Model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Hit@10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Hit@1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RESCAL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TransE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0,247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TransR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0,218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DistMult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ComplEx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0,599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TorusE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0,674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ConvE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0,831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RotatE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0,585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err="1">
                          <a:effectLst/>
                        </a:rPr>
                        <a:t>QuatE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22365"/>
              </p:ext>
            </p:extLst>
          </p:nvPr>
        </p:nvGraphicFramePr>
        <p:xfrm>
          <a:off x="1143000" y="5185956"/>
          <a:ext cx="6857998" cy="882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547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Dataset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Validation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Avg. Degree</a:t>
                      </a:r>
                      <a:endParaRPr lang="en-US" sz="1400" dirty="0"/>
                    </a:p>
                  </a:txBody>
                  <a:tcPr anchor="ctr"/>
                </a:tc>
              </a:tr>
              <a:tr h="3282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FB15K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14,951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1,345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483,142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50,000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59,071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32.31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b="1" spc="-20" dirty="0">
                <a:solidFill>
                  <a:srgbClr val="FF7900"/>
                </a:solidFill>
                <a:latin typeface="Helvetica 75 Bold" panose="020B0804020202020204" pitchFamily="34" charset="0"/>
              </a:rPr>
              <a:t>R</a:t>
            </a:r>
            <a:r>
              <a:rPr lang="fr-FR" sz="4000" dirty="0"/>
              <a:t>esource </a:t>
            </a:r>
            <a:r>
              <a:rPr lang="fr-FR" sz="4000" b="1" spc="-20" dirty="0">
                <a:solidFill>
                  <a:srgbClr val="FF7900"/>
                </a:solidFill>
                <a:latin typeface="Helvetica 75 Bold" panose="020B0804020202020204" pitchFamily="34" charset="0"/>
              </a:rPr>
              <a:t>D</a:t>
            </a:r>
            <a:r>
              <a:rPr lang="fr-FR" sz="4000" dirty="0"/>
              <a:t>escription </a:t>
            </a:r>
            <a:r>
              <a:rPr lang="fr-FR" sz="4000" b="1" spc="-20" dirty="0">
                <a:solidFill>
                  <a:srgbClr val="FF7900"/>
                </a:solidFill>
                <a:latin typeface="Helvetica 75 Bold" panose="020B0804020202020204" pitchFamily="34" charset="0"/>
              </a:rPr>
              <a:t>F</a:t>
            </a:r>
            <a:r>
              <a:rPr lang="fr-FR" sz="4000" dirty="0"/>
              <a:t>ramework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ABD8-F3F8-4728-89DE-21AF03EB7BA3}" type="datetime1">
              <a:rPr lang="en-US" smtClean="0"/>
              <a:t>5/28/2021</a:t>
            </a:fld>
            <a:endParaRPr lang="en-US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Orange Intern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930166" y="2628584"/>
            <a:ext cx="2971800" cy="24236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9178" y="2978471"/>
            <a:ext cx="2667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&lt;John, birth place, Paris&gt;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9178" y="3615109"/>
            <a:ext cx="2667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&lt;John , spouse, Ava&gt;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9178" y="4258878"/>
            <a:ext cx="2667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&lt;Ava, lives in, Paris&gt;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157862" y="3624382"/>
            <a:ext cx="838200" cy="432048"/>
          </a:xfrm>
          <a:prstGeom prst="rightArrow">
            <a:avLst/>
          </a:prstGeom>
          <a:solidFill>
            <a:srgbClr val="FF79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102366" y="22820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5197366" y="33758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Paris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7102366" y="44819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</a:t>
            </a:r>
            <a:endParaRPr lang="en-US" dirty="0"/>
          </a:p>
        </p:txBody>
      </p:sp>
      <p:cxnSp>
        <p:nvCxnSpPr>
          <p:cNvPr id="15" name="Connecteur droit avec flèche 14"/>
          <p:cNvCxnSpPr>
            <a:stCxn id="12" idx="2"/>
            <a:endCxn id="13" idx="7"/>
          </p:cNvCxnSpPr>
          <p:nvPr/>
        </p:nvCxnSpPr>
        <p:spPr>
          <a:xfrm flipH="1">
            <a:off x="5977855" y="2739203"/>
            <a:ext cx="1124511" cy="7705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2" idx="4"/>
            <a:endCxn id="14" idx="0"/>
          </p:cNvCxnSpPr>
          <p:nvPr/>
        </p:nvCxnSpPr>
        <p:spPr>
          <a:xfrm>
            <a:off x="7559566" y="3196403"/>
            <a:ext cx="0" cy="12855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4" idx="2"/>
            <a:endCxn id="13" idx="5"/>
          </p:cNvCxnSpPr>
          <p:nvPr/>
        </p:nvCxnSpPr>
        <p:spPr>
          <a:xfrm flipH="1" flipV="1">
            <a:off x="5977855" y="4156321"/>
            <a:ext cx="1124511" cy="7828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19597523">
            <a:off x="5893056" y="2730552"/>
            <a:ext cx="118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</a:t>
            </a:r>
            <a:r>
              <a:rPr lang="en-US" sz="1600" b="1" dirty="0" smtClean="0"/>
              <a:t>irth place</a:t>
            </a:r>
            <a:endParaRPr lang="en-US" sz="1600" b="1" dirty="0"/>
          </a:p>
        </p:txBody>
      </p:sp>
      <p:sp>
        <p:nvSpPr>
          <p:cNvPr id="19" name="ZoneTexte 18"/>
          <p:cNvSpPr txBox="1"/>
          <p:nvPr/>
        </p:nvSpPr>
        <p:spPr>
          <a:xfrm rot="5400000">
            <a:off x="7363728" y="3663755"/>
            <a:ext cx="852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spouse</a:t>
            </a:r>
            <a:endParaRPr lang="en-US" sz="1600" b="1" dirty="0"/>
          </a:p>
        </p:txBody>
      </p:sp>
      <p:sp>
        <p:nvSpPr>
          <p:cNvPr id="20" name="ZoneTexte 19"/>
          <p:cNvSpPr txBox="1"/>
          <p:nvPr/>
        </p:nvSpPr>
        <p:spPr>
          <a:xfrm rot="2124283">
            <a:off x="6024393" y="4569423"/>
            <a:ext cx="852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</a:t>
            </a:r>
            <a:r>
              <a:rPr lang="en-US" sz="1600" b="1" dirty="0" smtClean="0"/>
              <a:t>ives in</a:t>
            </a:r>
            <a:endParaRPr lang="en-US" sz="1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768366" y="562633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RDF Triples</a:t>
            </a:r>
            <a:endParaRPr lang="en-US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934200" y="548783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Oriented</a:t>
            </a:r>
          </a:p>
          <a:p>
            <a:pPr algn="ctr"/>
            <a:r>
              <a:rPr lang="en-US" b="1" dirty="0" smtClean="0"/>
              <a:t>Graph</a:t>
            </a:r>
            <a:endParaRPr lang="en-US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607795" y="6019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From Graph to Sentences . . .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60556"/>
            <a:ext cx="98398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 smtClean="0"/>
              <a:t>(Some) </a:t>
            </a:r>
            <a:r>
              <a:rPr lang="en-US" dirty="0" smtClean="0"/>
              <a:t>Results – </a:t>
            </a:r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 WN18RR</a:t>
            </a:r>
            <a:endParaRPr lang="en-US" sz="3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30012"/>
              </p:ext>
            </p:extLst>
          </p:nvPr>
        </p:nvGraphicFramePr>
        <p:xfrm>
          <a:off x="259077" y="1514089"/>
          <a:ext cx="8637240" cy="3187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6000"/>
                <a:gridCol w="1450248"/>
                <a:gridCol w="1450248"/>
                <a:gridCol w="1450248"/>
                <a:gridCol w="1450248"/>
                <a:gridCol w="1450248"/>
              </a:tblGrid>
              <a:tr h="3187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WN18RR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Model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Hit@10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Hit@1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DistMult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b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9525" marR="9525" marT="9525" marB="0" anchor="b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0,422</a:t>
                      </a:r>
                    </a:p>
                  </a:txBody>
                  <a:tcPr marL="9525" marR="9525" marT="9525" marB="0" anchor="b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TuckER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0,443</a:t>
                      </a:r>
                    </a:p>
                  </a:txBody>
                  <a:tcPr marL="9525" marR="9525" marT="9525" marB="0" anchor="b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MuRP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11125"/>
              </p:ext>
            </p:extLst>
          </p:nvPr>
        </p:nvGraphicFramePr>
        <p:xfrm>
          <a:off x="1219200" y="4902926"/>
          <a:ext cx="6857998" cy="882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547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Dataset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Validation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Avg. Degree</a:t>
                      </a:r>
                      <a:endParaRPr lang="en-US" sz="1400" dirty="0"/>
                    </a:p>
                  </a:txBody>
                  <a:tcPr anchor="ctr"/>
                </a:tc>
              </a:tr>
              <a:tr h="3282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WN18RR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40,943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86,835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3,034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3,134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i="1" dirty="0" smtClean="0"/>
              <a:t>(Some) </a:t>
            </a:r>
            <a:r>
              <a:rPr lang="en-US" dirty="0" smtClean="0"/>
              <a:t>Results – </a:t>
            </a:r>
            <a:r>
              <a:rPr lang="en-US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 FB15K-237</a:t>
            </a:r>
            <a:endParaRPr lang="en-US" sz="3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06410"/>
              </p:ext>
            </p:extLst>
          </p:nvPr>
        </p:nvGraphicFramePr>
        <p:xfrm>
          <a:off x="259077" y="1514089"/>
          <a:ext cx="8637240" cy="3187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6000"/>
                <a:gridCol w="1450248"/>
                <a:gridCol w="1450248"/>
                <a:gridCol w="1450248"/>
                <a:gridCol w="1450248"/>
                <a:gridCol w="1450248"/>
              </a:tblGrid>
              <a:tr h="31876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FB15K-237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Model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MRR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Hit@10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Hit@3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Hit@1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DistMult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0,155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ComplEx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0,158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0,237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0,205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TuckER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0,266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MuRP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0,243</a:t>
                      </a:r>
                    </a:p>
                  </a:txBody>
                  <a:tcPr marL="9525" marR="9525" marT="9525" marB="0" anchor="ctr"/>
                </a:tc>
              </a:tr>
              <a:tr h="3187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QuatE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11154"/>
              </p:ext>
            </p:extLst>
          </p:nvPr>
        </p:nvGraphicFramePr>
        <p:xfrm>
          <a:off x="762000" y="4902926"/>
          <a:ext cx="7772401" cy="882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547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Dataset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Training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Validation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Avg. Degree</a:t>
                      </a:r>
                      <a:endParaRPr lang="en-US" sz="1400" dirty="0"/>
                    </a:p>
                  </a:txBody>
                  <a:tcPr anchor="ctr"/>
                </a:tc>
              </a:tr>
              <a:tr h="3282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FB15K-237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14,541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272,115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17,535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20,466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18.71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1024" y="2057400"/>
            <a:ext cx="44358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Q&amp;A</a:t>
            </a:r>
            <a:endParaRPr lang="fr-FR" sz="1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5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setting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C238-DCF1-496A-9822-335ABE720C51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Problem Setting -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increase of </a:t>
            </a:r>
            <a:r>
              <a:rPr lang="en-US" b="1" i="1" dirty="0"/>
              <a:t>K</a:t>
            </a:r>
            <a:r>
              <a:rPr lang="en-US" i="1" dirty="0"/>
              <a:t>nowledge </a:t>
            </a:r>
            <a:r>
              <a:rPr lang="en-US" b="1" i="1" dirty="0"/>
              <a:t>B</a:t>
            </a:r>
            <a:r>
              <a:rPr lang="en-US" i="1" dirty="0"/>
              <a:t>ases </a:t>
            </a:r>
            <a:r>
              <a:rPr lang="en-US" dirty="0"/>
              <a:t>(</a:t>
            </a:r>
            <a:r>
              <a:rPr lang="en-US" b="1" dirty="0"/>
              <a:t>KB</a:t>
            </a:r>
            <a:r>
              <a:rPr lang="en-US" dirty="0"/>
              <a:t>s</a:t>
            </a:r>
            <a:r>
              <a:rPr lang="en-US" dirty="0" smtClean="0"/>
              <a:t>) in RDF format enables the use of machine learning methods</a:t>
            </a:r>
          </a:p>
          <a:p>
            <a:r>
              <a:rPr lang="en-US" dirty="0" smtClean="0"/>
              <a:t>Cost of Graph Analytics</a:t>
            </a:r>
          </a:p>
          <a:p>
            <a:pPr lvl="1"/>
            <a:r>
              <a:rPr lang="en-US" dirty="0" smtClean="0"/>
              <a:t>Computation-wise</a:t>
            </a:r>
          </a:p>
          <a:p>
            <a:pPr lvl="1"/>
            <a:r>
              <a:rPr lang="en-US" dirty="0" smtClean="0"/>
              <a:t>Space-wise</a:t>
            </a:r>
          </a:p>
          <a:p>
            <a:r>
              <a:rPr lang="en-US" dirty="0" smtClean="0"/>
              <a:t>Bench </a:t>
            </a:r>
            <a:r>
              <a:rPr lang="en-US" dirty="0"/>
              <a:t>of applications (question answering, profile summarization, reasoning, etc</a:t>
            </a:r>
            <a:r>
              <a:rPr lang="en-US" dirty="0" smtClean="0"/>
              <a:t>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FFF-CFDE-44F3-84CF-6EDE41817C5A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Problem Setting - </a:t>
            </a:r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(useful) representations of the </a:t>
            </a:r>
            <a:r>
              <a:rPr lang="en-US" i="1" dirty="0" smtClean="0"/>
              <a:t>Knowledge Graph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Entity-level ?</a:t>
            </a:r>
          </a:p>
          <a:p>
            <a:pPr lvl="1"/>
            <a:r>
              <a:rPr lang="en-US" dirty="0" smtClean="0"/>
              <a:t>Relation-level ?</a:t>
            </a:r>
          </a:p>
          <a:p>
            <a:pPr lvl="1"/>
            <a:r>
              <a:rPr lang="en-US" dirty="0" smtClean="0"/>
              <a:t>Triple –level ?</a:t>
            </a:r>
          </a:p>
          <a:p>
            <a:pPr lvl="1"/>
            <a:r>
              <a:rPr lang="en-US" dirty="0" smtClean="0"/>
              <a:t>Subgraph level ?</a:t>
            </a:r>
          </a:p>
          <a:p>
            <a:pPr lvl="1"/>
            <a:r>
              <a:rPr lang="en-US" dirty="0" smtClean="0"/>
              <a:t>Whole Graph level ?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3FC1-C2C5-4CE1-A29D-7EEA468EFA3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Orange Intern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343400"/>
            <a:ext cx="8978439" cy="188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8084"/>
            <a:ext cx="213117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10922</TotalTime>
  <Words>2149</Words>
  <Application>Microsoft Office PowerPoint</Application>
  <PresentationFormat>Affichage à l'écran (4:3)</PresentationFormat>
  <Paragraphs>1080</Paragraphs>
  <Slides>62</Slides>
  <Notes>33</Notes>
  <HiddenSlides>7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3" baseType="lpstr">
      <vt:lpstr>Arial</vt:lpstr>
      <vt:lpstr>Bahnschrift Light</vt:lpstr>
      <vt:lpstr>Calibri</vt:lpstr>
      <vt:lpstr>Cambria Math</vt:lpstr>
      <vt:lpstr>Century Schoolbook</vt:lpstr>
      <vt:lpstr>Courier New</vt:lpstr>
      <vt:lpstr>Gadugi</vt:lpstr>
      <vt:lpstr>Helvetica 75 Bold</vt:lpstr>
      <vt:lpstr>Rockwell</vt:lpstr>
      <vt:lpstr>Wingdings</vt:lpstr>
      <vt:lpstr>Office Theme</vt:lpstr>
      <vt:lpstr>Knowledge Graph Embedding</vt:lpstr>
      <vt:lpstr>Outline</vt:lpstr>
      <vt:lpstr>FUndamentals</vt:lpstr>
      <vt:lpstr>Graph - Formalization</vt:lpstr>
      <vt:lpstr>Resource Description Framework</vt:lpstr>
      <vt:lpstr>Resource Description Framework</vt:lpstr>
      <vt:lpstr>Problem setting</vt:lpstr>
      <vt:lpstr>Problem Setting - Motivation</vt:lpstr>
      <vt:lpstr>Problem Setting - Goal</vt:lpstr>
      <vt:lpstr>Problem Setting - Goal</vt:lpstr>
      <vt:lpstr>Problem Setting - Goal</vt:lpstr>
      <vt:lpstr>Approaches &amp; Methods</vt:lpstr>
      <vt:lpstr>Approaches - Taxonomies</vt:lpstr>
      <vt:lpstr>Approaches – Link Prediction </vt:lpstr>
      <vt:lpstr>Methods - Timeline</vt:lpstr>
      <vt:lpstr>What is a good model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about data ?</vt:lpstr>
      <vt:lpstr>Datasets</vt:lpstr>
      <vt:lpstr>Datasets - WordNet</vt:lpstr>
      <vt:lpstr>Datasets - Freebase</vt:lpstr>
      <vt:lpstr>Datasets - Statistics</vt:lpstr>
      <vt:lpstr>EValuation</vt:lpstr>
      <vt:lpstr>Evaluation</vt:lpstr>
      <vt:lpstr>Evaluation</vt:lpstr>
      <vt:lpstr>Evaluation</vt:lpstr>
      <vt:lpstr>Evaluation</vt:lpstr>
      <vt:lpstr>Evaluation</vt:lpstr>
      <vt:lpstr>Metrics</vt:lpstr>
      <vt:lpstr>Mean Rank (MR)</vt:lpstr>
      <vt:lpstr>Mean Reciprocal Rank (MRR)</vt:lpstr>
      <vt:lpstr>Hit@N</vt:lpstr>
      <vt:lpstr>(Some) Results – On WN18</vt:lpstr>
      <vt:lpstr>(Some) Results – On FB15K</vt:lpstr>
      <vt:lpstr>(Some) Results – On WN18RR</vt:lpstr>
      <vt:lpstr>(Some) Results – On FB15K-237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MONTELLA Sebastien TGI/DATA-IA</dc:creator>
  <cp:lastModifiedBy>MONTELLA Sebastien TGI/DATA-IA</cp:lastModifiedBy>
  <cp:revision>282</cp:revision>
  <dcterms:created xsi:type="dcterms:W3CDTF">2006-08-16T00:00:00Z</dcterms:created>
  <dcterms:modified xsi:type="dcterms:W3CDTF">2021-05-28T08:03:49Z</dcterms:modified>
</cp:coreProperties>
</file>