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2" r:id="rId1"/>
  </p:sldMasterIdLst>
  <p:notesMasterIdLst>
    <p:notesMasterId r:id="rId25"/>
  </p:notesMasterIdLst>
  <p:sldIdLst>
    <p:sldId id="257" r:id="rId2"/>
    <p:sldId id="256" r:id="rId3"/>
    <p:sldId id="258" r:id="rId4"/>
    <p:sldId id="261" r:id="rId5"/>
    <p:sldId id="263" r:id="rId6"/>
    <p:sldId id="264" r:id="rId7"/>
    <p:sldId id="277" r:id="rId8"/>
    <p:sldId id="281" r:id="rId9"/>
    <p:sldId id="265" r:id="rId10"/>
    <p:sldId id="269" r:id="rId11"/>
    <p:sldId id="262" r:id="rId12"/>
    <p:sldId id="266" r:id="rId13"/>
    <p:sldId id="268" r:id="rId14"/>
    <p:sldId id="259" r:id="rId15"/>
    <p:sldId id="270" r:id="rId16"/>
    <p:sldId id="275" r:id="rId17"/>
    <p:sldId id="276" r:id="rId18"/>
    <p:sldId id="274" r:id="rId19"/>
    <p:sldId id="279" r:id="rId20"/>
    <p:sldId id="267" r:id="rId21"/>
    <p:sldId id="278" r:id="rId22"/>
    <p:sldId id="280" r:id="rId23"/>
    <p:sldId id="273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# Training Entries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Feuil1!$A$2:$A$8</c:f>
              <c:strCache>
                <c:ptCount val="7"/>
                <c:pt idx="0">
                  <c:v>1 Triple</c:v>
                </c:pt>
                <c:pt idx="1">
                  <c:v>2 Triples</c:v>
                </c:pt>
                <c:pt idx="2">
                  <c:v>3 Triples</c:v>
                </c:pt>
                <c:pt idx="3">
                  <c:v>4 Triples</c:v>
                </c:pt>
                <c:pt idx="4">
                  <c:v>5 Triples</c:v>
                </c:pt>
                <c:pt idx="5">
                  <c:v>6 Triples</c:v>
                </c:pt>
                <c:pt idx="6">
                  <c:v>7 Triples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3198</c:v>
                </c:pt>
                <c:pt idx="1">
                  <c:v>2475</c:v>
                </c:pt>
                <c:pt idx="2">
                  <c:v>2738</c:v>
                </c:pt>
                <c:pt idx="3">
                  <c:v>2550</c:v>
                </c:pt>
                <c:pt idx="4">
                  <c:v>1885</c:v>
                </c:pt>
                <c:pt idx="5">
                  <c:v>204</c:v>
                </c:pt>
                <c:pt idx="6">
                  <c:v>179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# Val Entries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Feuil1!$A$2:$A$8</c:f>
              <c:strCache>
                <c:ptCount val="7"/>
                <c:pt idx="0">
                  <c:v>1 Triple</c:v>
                </c:pt>
                <c:pt idx="1">
                  <c:v>2 Triples</c:v>
                </c:pt>
                <c:pt idx="2">
                  <c:v>3 Triples</c:v>
                </c:pt>
                <c:pt idx="3">
                  <c:v>4 Triples</c:v>
                </c:pt>
                <c:pt idx="4">
                  <c:v>5 Triples</c:v>
                </c:pt>
                <c:pt idx="5">
                  <c:v>6 Triples</c:v>
                </c:pt>
                <c:pt idx="6">
                  <c:v>7 Triples</c:v>
                </c:pt>
              </c:strCache>
            </c:strRef>
          </c:cat>
          <c:val>
            <c:numRef>
              <c:f>Feuil1!$C$2:$C$8</c:f>
              <c:numCache>
                <c:formatCode>General</c:formatCode>
                <c:ptCount val="7"/>
                <c:pt idx="0">
                  <c:v>404</c:v>
                </c:pt>
                <c:pt idx="1">
                  <c:v>313</c:v>
                </c:pt>
                <c:pt idx="2">
                  <c:v>346</c:v>
                </c:pt>
                <c:pt idx="3">
                  <c:v>320</c:v>
                </c:pt>
                <c:pt idx="4">
                  <c:v>238</c:v>
                </c:pt>
                <c:pt idx="5">
                  <c:v>25</c:v>
                </c:pt>
                <c:pt idx="6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9135560"/>
        <c:axId val="349138304"/>
      </c:barChart>
      <c:catAx>
        <c:axId val="349135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9138304"/>
        <c:crosses val="autoZero"/>
        <c:auto val="1"/>
        <c:lblAlgn val="ctr"/>
        <c:lblOffset val="100"/>
        <c:noMultiLvlLbl val="0"/>
      </c:catAx>
      <c:valAx>
        <c:axId val="34913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9135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# of Lexicalization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Feuil1!$A$2:$A$8</c:f>
              <c:strCache>
                <c:ptCount val="7"/>
                <c:pt idx="0">
                  <c:v>1 Triple</c:v>
                </c:pt>
                <c:pt idx="1">
                  <c:v>2 Triples</c:v>
                </c:pt>
                <c:pt idx="2">
                  <c:v>3 Triples</c:v>
                </c:pt>
                <c:pt idx="3">
                  <c:v>4 Triples</c:v>
                </c:pt>
                <c:pt idx="4">
                  <c:v>5 Triples</c:v>
                </c:pt>
                <c:pt idx="5">
                  <c:v>6 Triples</c:v>
                </c:pt>
                <c:pt idx="6">
                  <c:v>7 Triples</c:v>
                </c:pt>
              </c:strCache>
            </c:strRef>
          </c:cat>
          <c:val>
            <c:numRef>
              <c:f>Feuil1!$B$2:$B$8</c:f>
              <c:numCache>
                <c:formatCode>0.0</c:formatCode>
                <c:ptCount val="7"/>
                <c:pt idx="0">
                  <c:v>2.4</c:v>
                </c:pt>
                <c:pt idx="1">
                  <c:v>2.8</c:v>
                </c:pt>
                <c:pt idx="2">
                  <c:v>2.78</c:v>
                </c:pt>
                <c:pt idx="3">
                  <c:v>2.77</c:v>
                </c:pt>
                <c:pt idx="4">
                  <c:v>2.7</c:v>
                </c:pt>
                <c:pt idx="5">
                  <c:v>2.63</c:v>
                </c:pt>
                <c:pt idx="6">
                  <c:v>2.78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9135952"/>
        <c:axId val="349136344"/>
      </c:barChart>
      <c:catAx>
        <c:axId val="349135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9136344"/>
        <c:crosses val="autoZero"/>
        <c:auto val="1"/>
        <c:lblAlgn val="ctr"/>
        <c:lblOffset val="100"/>
        <c:noMultiLvlLbl val="0"/>
      </c:catAx>
      <c:valAx>
        <c:axId val="349136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913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A8528-6CFE-4911-B71C-20CA9D075DCC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0FCB2-267A-4FA7-821E-EE9845828E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5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FCB2-267A-4FA7-821E-EE9845828E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5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FCB2-267A-4FA7-821E-EE9845828E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82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FCB2-267A-4FA7-821E-EE9845828E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84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56A46F5-E288-4D5A-8391-9A24F3995A06}" type="slidenum">
              <a:rPr lang="en-GB" sz="1400" b="0" strike="noStrike" spc="-1" smtClean="0">
                <a:latin typeface="Times New Roman"/>
              </a:rPr>
              <a:t>18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02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FCB2-267A-4FA7-821E-EE9845828E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79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FCB2-267A-4FA7-821E-EE9845828E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42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FCB2-267A-4FA7-821E-EE9845828E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12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results (automatic</a:t>
            </a:r>
            <a:r>
              <a:rPr lang="en-US" baseline="0" dirty="0" smtClean="0"/>
              <a:t> results: 5-8 October / Human Evaluation: </a:t>
            </a:r>
            <a:r>
              <a:rPr lang="en-US" baseline="0" smtClean="0"/>
              <a:t>Oct- December)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FCB2-267A-4FA7-821E-EE9845828E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6225390-A502-4CB9-874F-F2E60024115B}" type="datetime1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4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B861-A29D-42D6-B817-EDF11B0A37BC}" type="datetime1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9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CE0899E-D039-4DA3-B00B-62ADB14EFD6B}" type="datetime1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6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425B3E-C68D-483B-8338-C7D59FE153B4}" type="datetime1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544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CBEB8FE-DB2D-4167-AE60-B12C777ADA9E}" type="datetime1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67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13F8-D624-447F-8A61-A89657449396}" type="datetime1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3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4A3D-3F37-420F-B581-D9810B70971C}" type="datetime1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5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C033-B319-4995-8282-CD8C9752C1CB}" type="datetime1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71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9CB667E-EA9B-49CD-81DF-E6946ECBE19A}" type="datetime1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6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A27E-D266-4281-A1B3-B48402662372}" type="datetime1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7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99B0391-639A-4CFA-B245-D7C1284CFC91}" type="datetime1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0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EA711-2ACE-452A-9CAD-8A80D28A9FAE}" type="datetime1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C476-6CF4-41AC-82B6-9142F292674C}" type="datetime1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0A53-4D4D-4ED0-9005-A17946E94DA9}" type="datetime1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F07E5-9E5B-4B8D-8098-61B4D0E64DCB}" type="datetime1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9BAA-09A1-4CD7-8F7F-E8C16C4080F9}" type="datetime1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5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22589-CEB8-47B1-97C6-F41F157E4693}" type="datetime1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8F68F-330A-4B2D-9931-8CB3212D67AC}" type="datetime1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4C27-96D1-4C95-A7BE-0B077C39D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0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WEbNLG</a:t>
            </a:r>
            <a:r>
              <a:rPr lang="en-US" dirty="0" smtClean="0"/>
              <a:t> Challenge 2020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58206" y="3632201"/>
            <a:ext cx="9448800" cy="99439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Betty Fabre – Sebastien Montella – Thibault </a:t>
            </a:r>
            <a:r>
              <a:rPr lang="en-US" dirty="0" err="1" smtClean="0"/>
              <a:t>Cordier</a:t>
            </a:r>
            <a:endParaRPr lang="en-US" dirty="0" smtClean="0"/>
          </a:p>
          <a:p>
            <a:pPr algn="ctr"/>
            <a:r>
              <a:rPr lang="en-US" dirty="0" smtClean="0"/>
              <a:t>Tanguy </a:t>
            </a:r>
            <a:r>
              <a:rPr lang="en-US" dirty="0" err="1" smtClean="0"/>
              <a:t>Urvoy</a:t>
            </a:r>
            <a:r>
              <a:rPr lang="en-US" dirty="0" smtClean="0"/>
              <a:t> – Johannes </a:t>
            </a:r>
            <a:r>
              <a:rPr lang="en-US" dirty="0" err="1" smtClean="0"/>
              <a:t>Heinecke</a:t>
            </a:r>
            <a:r>
              <a:rPr lang="en-US" dirty="0" smtClean="0"/>
              <a:t> – Lina Rojas-</a:t>
            </a:r>
            <a:r>
              <a:rPr lang="en-US" dirty="0" err="1" smtClean="0"/>
              <a:t>Barahona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Augmentation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4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Augmentation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99" y="2194560"/>
            <a:ext cx="11356145" cy="4024125"/>
          </a:xfrm>
        </p:spPr>
        <p:txBody>
          <a:bodyPr/>
          <a:lstStyle/>
          <a:p>
            <a:r>
              <a:rPr lang="en-US" dirty="0" smtClean="0"/>
              <a:t>Intuition</a:t>
            </a:r>
          </a:p>
          <a:p>
            <a:pPr lvl="1"/>
            <a:r>
              <a:rPr lang="en-US" dirty="0" smtClean="0"/>
              <a:t>More data </a:t>
            </a:r>
            <a:r>
              <a:rPr lang="en-US" dirty="0" smtClean="0">
                <a:sym typeface="Wingdings" panose="05000000000000000000" pitchFamily="2" charset="2"/>
              </a:rPr>
              <a:t> the </a:t>
            </a:r>
            <a:r>
              <a:rPr lang="en-US" dirty="0" smtClean="0"/>
              <a:t>better the generalization </a:t>
            </a:r>
            <a:r>
              <a:rPr lang="en-US" dirty="0" smtClean="0">
                <a:sym typeface="Wingdings" panose="05000000000000000000" pitchFamily="2" charset="2"/>
              </a:rPr>
              <a:t> the </a:t>
            </a:r>
            <a:r>
              <a:rPr lang="en-US" dirty="0" smtClean="0"/>
              <a:t>better the performances </a:t>
            </a:r>
            <a:r>
              <a:rPr lang="en-US" dirty="0" smtClean="0">
                <a:sym typeface="Wingdings" panose="05000000000000000000" pitchFamily="2" charset="2"/>
              </a:rPr>
              <a:t> the </a:t>
            </a:r>
            <a:r>
              <a:rPr lang="en-US" dirty="0" smtClean="0"/>
              <a:t>better our rank</a:t>
            </a:r>
          </a:p>
          <a:p>
            <a:r>
              <a:rPr lang="en-US" dirty="0" smtClean="0"/>
              <a:t>Hard to find </a:t>
            </a:r>
            <a:r>
              <a:rPr lang="en-US" dirty="0" err="1" smtClean="0"/>
              <a:t>WebNLG</a:t>
            </a:r>
            <a:r>
              <a:rPr lang="en-US" dirty="0" smtClean="0"/>
              <a:t>-like datasets</a:t>
            </a:r>
          </a:p>
          <a:p>
            <a:pPr lvl="1"/>
            <a:r>
              <a:rPr lang="en-US" dirty="0" smtClean="0"/>
              <a:t>RDFs are common resources, </a:t>
            </a:r>
            <a:r>
              <a:rPr lang="en-US" u="sng" dirty="0" smtClean="0"/>
              <a:t>however</a:t>
            </a:r>
            <a:r>
              <a:rPr lang="en-US" dirty="0" smtClean="0"/>
              <a:t> their lexicalizations are usually not provided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Solution 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Wikipedia </a:t>
            </a:r>
            <a:r>
              <a:rPr lang="en-US" dirty="0"/>
              <a:t>provides </a:t>
            </a:r>
            <a:r>
              <a:rPr lang="en-US" b="1" dirty="0"/>
              <a:t>massive</a:t>
            </a:r>
            <a:r>
              <a:rPr lang="en-US" dirty="0"/>
              <a:t> and </a:t>
            </a:r>
            <a:r>
              <a:rPr lang="en-US" b="1" dirty="0"/>
              <a:t>free</a:t>
            </a:r>
            <a:r>
              <a:rPr lang="en-US" dirty="0"/>
              <a:t> </a:t>
            </a:r>
            <a:r>
              <a:rPr lang="en-US" dirty="0" smtClean="0"/>
              <a:t>textual data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i="1" dirty="0" smtClean="0"/>
              <a:t>Stanford </a:t>
            </a:r>
            <a:r>
              <a:rPr lang="en-US" i="1" dirty="0" err="1" smtClean="0"/>
              <a:t>OpenIE</a:t>
            </a:r>
            <a:r>
              <a:rPr lang="en-US" i="1" dirty="0" smtClean="0"/>
              <a:t> </a:t>
            </a:r>
            <a:r>
              <a:rPr lang="en-US" dirty="0" smtClean="0"/>
              <a:t>tool can extract Triples from text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Flèche droite 6"/>
          <p:cNvSpPr/>
          <p:nvPr/>
        </p:nvSpPr>
        <p:spPr>
          <a:xfrm>
            <a:off x="6936544" y="4515729"/>
            <a:ext cx="604911" cy="30910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7807569" y="4058414"/>
            <a:ext cx="282760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Extract </a:t>
            </a:r>
            <a:r>
              <a:rPr lang="en-US" dirty="0" smtClean="0"/>
              <a:t>Triples from </a:t>
            </a:r>
            <a:r>
              <a:rPr lang="en-US" dirty="0"/>
              <a:t>Wikipedia </a:t>
            </a:r>
            <a:r>
              <a:rPr lang="en-US" dirty="0" smtClean="0"/>
              <a:t>pages to </a:t>
            </a:r>
            <a:r>
              <a:rPr lang="en-US" dirty="0"/>
              <a:t>increase the number of </a:t>
            </a:r>
            <a:r>
              <a:rPr lang="en-US" dirty="0" smtClean="0"/>
              <a:t>Triples-text </a:t>
            </a:r>
            <a:r>
              <a:rPr lang="en-US" dirty="0"/>
              <a:t>pairs.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RDFs Extraction from </a:t>
            </a:r>
            <a:r>
              <a:rPr lang="en-US" dirty="0" err="1" smtClean="0"/>
              <a:t>wikipedia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8" y="3249637"/>
            <a:ext cx="1116846" cy="1368084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568869" y="3610122"/>
            <a:ext cx="1788942" cy="6471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Sentences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Filtering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rganigramme : Opération manuelle 6"/>
          <p:cNvSpPr/>
          <p:nvPr/>
        </p:nvSpPr>
        <p:spPr>
          <a:xfrm>
            <a:off x="5502965" y="3344405"/>
            <a:ext cx="1946031" cy="1178548"/>
          </a:xfrm>
          <a:prstGeom prst="flowChartManualOperation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Stanford </a:t>
            </a:r>
            <a:r>
              <a:rPr lang="en-US" dirty="0" err="1">
                <a:solidFill>
                  <a:schemeClr val="tx1"/>
                </a:solidFill>
              </a:rPr>
              <a:t>OpenIE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Triples </a:t>
            </a:r>
            <a:r>
              <a:rPr lang="en-US" dirty="0">
                <a:solidFill>
                  <a:schemeClr val="tx1"/>
                </a:solidFill>
              </a:rPr>
              <a:t>Extractor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8002658" y="3610122"/>
            <a:ext cx="1788942" cy="6471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Triples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Filtering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>
            <a:stCxn id="4" idx="3"/>
            <a:endCxn id="5" idx="1"/>
          </p:cNvCxnSpPr>
          <p:nvPr/>
        </p:nvCxnSpPr>
        <p:spPr>
          <a:xfrm>
            <a:off x="1417134" y="3933679"/>
            <a:ext cx="11517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5" idx="3"/>
            <a:endCxn id="7" idx="1"/>
          </p:cNvCxnSpPr>
          <p:nvPr/>
        </p:nvCxnSpPr>
        <p:spPr>
          <a:xfrm>
            <a:off x="4357811" y="3933679"/>
            <a:ext cx="13397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7" idx="3"/>
            <a:endCxn id="8" idx="1"/>
          </p:cNvCxnSpPr>
          <p:nvPr/>
        </p:nvCxnSpPr>
        <p:spPr>
          <a:xfrm>
            <a:off x="7254393" y="3933679"/>
            <a:ext cx="7482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rganigramme : Disque magnétique 22"/>
          <p:cNvSpPr/>
          <p:nvPr/>
        </p:nvSpPr>
        <p:spPr>
          <a:xfrm>
            <a:off x="10696745" y="3416786"/>
            <a:ext cx="1128490" cy="1033786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Extracted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pairs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Connecteur droit avec flèche 29"/>
          <p:cNvCxnSpPr>
            <a:stCxn id="8" idx="3"/>
            <a:endCxn id="23" idx="2"/>
          </p:cNvCxnSpPr>
          <p:nvPr/>
        </p:nvCxnSpPr>
        <p:spPr>
          <a:xfrm>
            <a:off x="9791600" y="3933679"/>
            <a:ext cx="905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1256405" y="3323102"/>
            <a:ext cx="148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103 million</a:t>
            </a:r>
          </a:p>
          <a:p>
            <a:pPr algn="ctr"/>
            <a:r>
              <a:rPr lang="en-US" b="1" dirty="0" smtClean="0"/>
              <a:t>sentences </a:t>
            </a:r>
            <a:endParaRPr lang="en-US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4215762" y="3323101"/>
            <a:ext cx="148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57 million</a:t>
            </a:r>
          </a:p>
          <a:p>
            <a:pPr algn="ctr"/>
            <a:r>
              <a:rPr lang="en-US" b="1" dirty="0" smtClean="0"/>
              <a:t>sentences </a:t>
            </a:r>
            <a:endParaRPr lang="en-US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10421066" y="4591898"/>
            <a:ext cx="167984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11 million</a:t>
            </a:r>
          </a:p>
          <a:p>
            <a:pPr algn="ctr"/>
            <a:r>
              <a:rPr lang="en-US" b="1" dirty="0"/>
              <a:t>p</a:t>
            </a:r>
            <a:r>
              <a:rPr lang="en-US" b="1" dirty="0" smtClean="0"/>
              <a:t>airs extracted</a:t>
            </a:r>
            <a:endParaRPr lang="en-US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4854511" y="2151680"/>
            <a:ext cx="324293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Barack </a:t>
            </a:r>
            <a:r>
              <a:rPr lang="en-US" dirty="0"/>
              <a:t>Obama was born in Hawaii. </a:t>
            </a:r>
          </a:p>
        </p:txBody>
      </p:sp>
      <p:cxnSp>
        <p:nvCxnSpPr>
          <p:cNvPr id="43" name="Connecteur droit avec flèche 42"/>
          <p:cNvCxnSpPr>
            <a:stCxn id="36" idx="2"/>
            <a:endCxn id="7" idx="0"/>
          </p:cNvCxnSpPr>
          <p:nvPr/>
        </p:nvCxnSpPr>
        <p:spPr>
          <a:xfrm>
            <a:off x="6475980" y="2798011"/>
            <a:ext cx="1" cy="54639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4493012" y="5071409"/>
            <a:ext cx="396593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(Barack Obama,  was, born)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(Barack </a:t>
            </a:r>
            <a:r>
              <a:rPr lang="en-US" dirty="0"/>
              <a:t>Obama,  </a:t>
            </a:r>
            <a:r>
              <a:rPr lang="en-US" dirty="0" smtClean="0"/>
              <a:t>was born in, Hawaii)</a:t>
            </a:r>
            <a:endParaRPr lang="en-US" dirty="0"/>
          </a:p>
        </p:txBody>
      </p:sp>
      <p:cxnSp>
        <p:nvCxnSpPr>
          <p:cNvPr id="48" name="Connecteur droit avec flèche 47"/>
          <p:cNvCxnSpPr>
            <a:stCxn id="7" idx="2"/>
            <a:endCxn id="46" idx="0"/>
          </p:cNvCxnSpPr>
          <p:nvPr/>
        </p:nvCxnSpPr>
        <p:spPr>
          <a:xfrm flipH="1">
            <a:off x="6475979" y="4522953"/>
            <a:ext cx="2" cy="54845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2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3" grpId="0" animBg="1"/>
      <p:bldP spid="33" grpId="0"/>
      <p:bldP spid="34" grpId="0"/>
      <p:bldP spid="35" grpId="0" animBg="1"/>
      <p:bldP spid="36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PretrainINg</a:t>
            </a:r>
            <a:r>
              <a:rPr lang="en-US" dirty="0" smtClean="0"/>
              <a:t> + Training </a:t>
            </a:r>
            <a:r>
              <a:rPr lang="en-US" dirty="0" err="1" smtClean="0"/>
              <a:t>DEtails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Pre-training: Two objectives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A </a:t>
            </a:r>
            <a:r>
              <a:rPr lang="en-US" b="1" i="1" dirty="0" err="1"/>
              <a:t>D</a:t>
            </a:r>
            <a:r>
              <a:rPr lang="en-US" b="1" i="1" dirty="0" err="1" smtClean="0"/>
              <a:t>enoising</a:t>
            </a:r>
            <a:r>
              <a:rPr lang="en-US" b="1" i="1" dirty="0" smtClean="0"/>
              <a:t> Auto-Encoder Pre-training</a:t>
            </a:r>
          </a:p>
          <a:p>
            <a:pPr lvl="1"/>
            <a:r>
              <a:rPr lang="en-US" dirty="0" smtClean="0"/>
              <a:t>Goal: Reconstructing a signal corrupted with noise transformations by a function </a:t>
            </a:r>
            <a:r>
              <a:rPr lang="el-GR" dirty="0" smtClean="0"/>
              <a:t>Ψ</a:t>
            </a:r>
            <a:endParaRPr lang="en-US" dirty="0" smtClean="0"/>
          </a:p>
          <a:p>
            <a:pPr lvl="1"/>
            <a:r>
              <a:rPr lang="en-US" dirty="0" smtClean="0"/>
              <a:t>We choose </a:t>
            </a:r>
            <a:r>
              <a:rPr lang="el-GR" dirty="0" smtClean="0"/>
              <a:t>Ψ</a:t>
            </a:r>
            <a:r>
              <a:rPr lang="en-US" dirty="0" smtClean="0"/>
              <a:t> such that information in corrupted signal is similar to information given in input at downstream task </a:t>
            </a:r>
            <a:r>
              <a:rPr lang="en-US" dirty="0" smtClean="0">
                <a:sym typeface="Wingdings" panose="05000000000000000000" pitchFamily="2" charset="2"/>
              </a:rPr>
              <a:t> RDFs can be seen as noisy input</a:t>
            </a:r>
            <a:endParaRPr lang="en-US" dirty="0" smtClean="0"/>
          </a:p>
          <a:p>
            <a:pPr lvl="1"/>
            <a:r>
              <a:rPr lang="en-US" dirty="0" smtClean="0"/>
              <a:t>Example: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14</a:t>
            </a:fld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1571770" y="4244458"/>
            <a:ext cx="103313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Albert </a:t>
            </a:r>
            <a:r>
              <a:rPr lang="en-US" dirty="0">
                <a:solidFill>
                  <a:schemeClr val="accent4"/>
                </a:solidFill>
              </a:rPr>
              <a:t>Einstein was born in </a:t>
            </a:r>
            <a:r>
              <a:rPr lang="en-US" dirty="0" smtClean="0">
                <a:solidFill>
                  <a:schemeClr val="accent4"/>
                </a:solidFill>
              </a:rPr>
              <a:t>Ulm , </a:t>
            </a:r>
            <a:r>
              <a:rPr lang="en-US" dirty="0">
                <a:solidFill>
                  <a:schemeClr val="accent4"/>
                </a:solidFill>
              </a:rPr>
              <a:t>in the Kingdom of Wurttemberg in the German </a:t>
            </a:r>
            <a:r>
              <a:rPr lang="en-US" dirty="0" smtClean="0">
                <a:solidFill>
                  <a:schemeClr val="accent4"/>
                </a:solidFill>
              </a:rPr>
              <a:t>Empire , </a:t>
            </a:r>
            <a:r>
              <a:rPr lang="en-US" dirty="0">
                <a:solidFill>
                  <a:schemeClr val="accent4"/>
                </a:solidFill>
              </a:rPr>
              <a:t>on March </a:t>
            </a:r>
            <a:r>
              <a:rPr lang="en-US" dirty="0" smtClean="0">
                <a:solidFill>
                  <a:schemeClr val="accent4"/>
                </a:solidFill>
              </a:rPr>
              <a:t>1879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71770" y="5536204"/>
            <a:ext cx="103313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Albert </a:t>
            </a:r>
            <a:r>
              <a:rPr lang="en-US" dirty="0">
                <a:solidFill>
                  <a:srgbClr val="FF0000"/>
                </a:solidFill>
              </a:rPr>
              <a:t>Einstein</a:t>
            </a:r>
            <a:r>
              <a:rPr lang="en-US" dirty="0"/>
              <a:t> </a:t>
            </a:r>
            <a:r>
              <a:rPr lang="en-US" strike="sngStrike" dirty="0">
                <a:solidFill>
                  <a:schemeClr val="accent4"/>
                </a:solidFill>
              </a:rPr>
              <a:t>was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born</a:t>
            </a:r>
            <a:r>
              <a:rPr lang="en-US" dirty="0"/>
              <a:t> </a:t>
            </a:r>
            <a:r>
              <a:rPr lang="en-US" strike="sngStrike" dirty="0">
                <a:solidFill>
                  <a:schemeClr val="accent4"/>
                </a:solidFill>
              </a:rPr>
              <a:t>in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Ulm</a:t>
            </a:r>
            <a:r>
              <a:rPr lang="en-US" dirty="0" smtClean="0"/>
              <a:t> </a:t>
            </a:r>
            <a:r>
              <a:rPr lang="en-US" strike="sngStrike" dirty="0" smtClean="0">
                <a:solidFill>
                  <a:schemeClr val="accent4"/>
                </a:solidFill>
              </a:rPr>
              <a:t>, in the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Kingdom</a:t>
            </a:r>
            <a:r>
              <a:rPr lang="en-US" dirty="0" smtClean="0"/>
              <a:t> </a:t>
            </a:r>
            <a:r>
              <a:rPr lang="en-US" strike="sngStrike" dirty="0">
                <a:solidFill>
                  <a:schemeClr val="accent4"/>
                </a:solidFill>
              </a:rPr>
              <a:t>of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Wurttemberg</a:t>
            </a:r>
            <a:r>
              <a:rPr lang="en-US" dirty="0"/>
              <a:t> </a:t>
            </a:r>
            <a:r>
              <a:rPr lang="en-US" strike="sngStrike" dirty="0">
                <a:solidFill>
                  <a:schemeClr val="accent4"/>
                </a:solidFill>
              </a:rPr>
              <a:t>in the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German </a:t>
            </a:r>
            <a:r>
              <a:rPr lang="en-US" dirty="0" smtClean="0">
                <a:solidFill>
                  <a:srgbClr val="FF0000"/>
                </a:solidFill>
              </a:rPr>
              <a:t>Empire</a:t>
            </a:r>
            <a:r>
              <a:rPr lang="en-US" dirty="0" smtClean="0"/>
              <a:t> </a:t>
            </a:r>
            <a:r>
              <a:rPr lang="en-US" strike="sngStrike" dirty="0" smtClean="0">
                <a:solidFill>
                  <a:schemeClr val="accent4"/>
                </a:solidFill>
              </a:rPr>
              <a:t>, </a:t>
            </a:r>
            <a:r>
              <a:rPr lang="en-US" strike="sngStrike" dirty="0">
                <a:solidFill>
                  <a:schemeClr val="accent4"/>
                </a:solidFill>
              </a:rPr>
              <a:t>on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March </a:t>
            </a:r>
            <a:r>
              <a:rPr lang="en-US" dirty="0" smtClean="0">
                <a:solidFill>
                  <a:srgbClr val="FF0000"/>
                </a:solidFill>
              </a:rPr>
              <a:t>1879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/>
          <p:cNvCxnSpPr>
            <a:stCxn id="13" idx="2"/>
            <a:endCxn id="14" idx="0"/>
          </p:cNvCxnSpPr>
          <p:nvPr/>
        </p:nvCxnSpPr>
        <p:spPr>
          <a:xfrm>
            <a:off x="6737448" y="4613790"/>
            <a:ext cx="0" cy="9224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701052" y="4885900"/>
            <a:ext cx="409433" cy="39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Ψ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5785" y="4292648"/>
            <a:ext cx="1009934" cy="272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5785" y="5584394"/>
            <a:ext cx="1009934" cy="272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58522" y="5941410"/>
            <a:ext cx="3957850" cy="23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</a:rPr>
              <a:t>(can be seen as a pseudo-</a:t>
            </a:r>
            <a:r>
              <a:rPr lang="en-US" sz="1600" i="1" dirty="0" err="1" smtClean="0">
                <a:solidFill>
                  <a:schemeClr val="tx1"/>
                </a:solidFill>
              </a:rPr>
              <a:t>rdf</a:t>
            </a:r>
            <a:r>
              <a:rPr lang="en-US" sz="1600" i="1" dirty="0" smtClean="0">
                <a:solidFill>
                  <a:schemeClr val="tx1"/>
                </a:solidFill>
              </a:rPr>
              <a:t>)</a:t>
            </a:r>
            <a:endParaRPr lang="en-US" sz="1600" i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6455391" y="4613790"/>
            <a:ext cx="0" cy="922414"/>
          </a:xfrm>
          <a:prstGeom prst="straightConnector1">
            <a:avLst/>
          </a:prstGeom>
          <a:ln w="285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230808" y="4819355"/>
                <a:ext cx="2129054" cy="5169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err="1" smtClean="0">
                    <a:solidFill>
                      <a:schemeClr val="tx1"/>
                    </a:solidFill>
                  </a:rPr>
                  <a:t>Pretrain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by </a:t>
                </a:r>
                <a:r>
                  <a:rPr lang="fr-FR" dirty="0" err="1" smtClean="0">
                    <a:solidFill>
                      <a:schemeClr val="tx1"/>
                    </a:solidFill>
                  </a:rPr>
                  <a:t>learning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tx1"/>
                            </a:solidFill>
                          </a:rPr>
                          <m:t>Ψ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808" y="4819355"/>
                <a:ext cx="2129054" cy="516919"/>
              </a:xfrm>
              <a:prstGeom prst="rect">
                <a:avLst/>
              </a:prstGeom>
              <a:blipFill rotWithShape="0">
                <a:blip r:embed="rId2"/>
                <a:stretch>
                  <a:fillRect l="-1433" t="-20238" r="-1719"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93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  <p:bldP spid="19" grpId="0" animBg="1"/>
      <p:bldP spid="20" grpId="0" animBg="1"/>
      <p:bldP spid="21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Pre-training: Two objectives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51415" y="2175074"/>
            <a:ext cx="11146809" cy="4024125"/>
          </a:xfrm>
        </p:spPr>
        <p:txBody>
          <a:bodyPr/>
          <a:lstStyle/>
          <a:p>
            <a:r>
              <a:rPr lang="en-US" b="1" i="1" dirty="0" smtClean="0"/>
              <a:t>Pre-training on extracted Triples</a:t>
            </a:r>
          </a:p>
          <a:p>
            <a:pPr lvl="1"/>
            <a:r>
              <a:rPr lang="en-US" i="1" dirty="0" smtClean="0"/>
              <a:t>Stanford </a:t>
            </a:r>
            <a:r>
              <a:rPr lang="en-US" i="1" dirty="0" err="1" smtClean="0"/>
              <a:t>OpenIE</a:t>
            </a:r>
            <a:r>
              <a:rPr lang="en-US" i="1" dirty="0" smtClean="0"/>
              <a:t> </a:t>
            </a:r>
            <a:r>
              <a:rPr lang="en-US" dirty="0" smtClean="0"/>
              <a:t>tool </a:t>
            </a:r>
            <a:r>
              <a:rPr lang="en-US" i="1" dirty="0" smtClean="0"/>
              <a:t>surely</a:t>
            </a:r>
            <a:r>
              <a:rPr lang="en-US" dirty="0" smtClean="0"/>
              <a:t> to return noisy Triples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 err="1" smtClean="0"/>
              <a:t>pretrain</a:t>
            </a:r>
            <a:r>
              <a:rPr lang="en-US" dirty="0"/>
              <a:t> </a:t>
            </a:r>
            <a:r>
              <a:rPr lang="en-US" dirty="0" smtClean="0"/>
              <a:t>our Transformer on ‘</a:t>
            </a:r>
            <a:r>
              <a:rPr lang="en-US" i="1" dirty="0" smtClean="0"/>
              <a:t>Stanford</a:t>
            </a:r>
            <a:r>
              <a:rPr lang="en-US" dirty="0" smtClean="0"/>
              <a:t>’ Triples-pairs and </a:t>
            </a:r>
            <a:r>
              <a:rPr lang="en-US" dirty="0" err="1" smtClean="0"/>
              <a:t>finetune</a:t>
            </a:r>
            <a:r>
              <a:rPr lang="en-US" dirty="0" smtClean="0"/>
              <a:t> on </a:t>
            </a:r>
            <a:r>
              <a:rPr lang="en-US" dirty="0" err="1" smtClean="0"/>
              <a:t>WebNLG</a:t>
            </a:r>
            <a:r>
              <a:rPr lang="en-US" dirty="0" smtClean="0"/>
              <a:t> dataset.</a:t>
            </a:r>
          </a:p>
          <a:p>
            <a:pPr lvl="1"/>
            <a:r>
              <a:rPr lang="en-US" dirty="0" smtClean="0"/>
              <a:t>A key advantage of using external corpora is our generalization on unseen categories (we hope)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15</a:t>
            </a:fld>
            <a:endParaRPr lang="en-US"/>
          </a:p>
        </p:txBody>
      </p:sp>
      <p:sp>
        <p:nvSpPr>
          <p:cNvPr id="8" name="Cylindre 7"/>
          <p:cNvSpPr/>
          <p:nvPr/>
        </p:nvSpPr>
        <p:spPr>
          <a:xfrm>
            <a:off x="1690598" y="4341579"/>
            <a:ext cx="1023582" cy="2077259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Denoising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Objective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(57M)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69" y="4686767"/>
            <a:ext cx="981005" cy="140143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93" y="4528333"/>
            <a:ext cx="1731049" cy="17310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22" y="4487389"/>
            <a:ext cx="1366159" cy="1832259"/>
          </a:xfrm>
          <a:prstGeom prst="rect">
            <a:avLst/>
          </a:prstGeom>
        </p:spPr>
      </p:pic>
      <p:sp>
        <p:nvSpPr>
          <p:cNvPr id="12" name="Cylindre 11"/>
          <p:cNvSpPr/>
          <p:nvPr/>
        </p:nvSpPr>
        <p:spPr>
          <a:xfrm>
            <a:off x="5232998" y="4886464"/>
            <a:ext cx="1023582" cy="99954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Stanford Triples-text pairs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Cylindre 12"/>
          <p:cNvSpPr/>
          <p:nvPr/>
        </p:nvSpPr>
        <p:spPr>
          <a:xfrm>
            <a:off x="8981069" y="5153017"/>
            <a:ext cx="1023582" cy="493735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WebNLG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4" y="4846459"/>
            <a:ext cx="772935" cy="1053197"/>
          </a:xfrm>
          <a:prstGeom prst="rect">
            <a:avLst/>
          </a:prstGeom>
        </p:spPr>
      </p:pic>
      <p:cxnSp>
        <p:nvCxnSpPr>
          <p:cNvPr id="17" name="Connecteur droit avec flèche 16"/>
          <p:cNvCxnSpPr>
            <a:stCxn id="15" idx="3"/>
            <a:endCxn id="8" idx="2"/>
          </p:cNvCxnSpPr>
          <p:nvPr/>
        </p:nvCxnSpPr>
        <p:spPr>
          <a:xfrm>
            <a:off x="1031999" y="5373058"/>
            <a:ext cx="658599" cy="7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8" idx="4"/>
            <a:endCxn id="9" idx="1"/>
          </p:cNvCxnSpPr>
          <p:nvPr/>
        </p:nvCxnSpPr>
        <p:spPr>
          <a:xfrm>
            <a:off x="2714180" y="5380209"/>
            <a:ext cx="624889" cy="72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9" idx="3"/>
            <a:endCxn id="12" idx="2"/>
          </p:cNvCxnSpPr>
          <p:nvPr/>
        </p:nvCxnSpPr>
        <p:spPr>
          <a:xfrm flipV="1">
            <a:off x="4320074" y="5386236"/>
            <a:ext cx="912924" cy="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2" idx="4"/>
            <a:endCxn id="10" idx="1"/>
          </p:cNvCxnSpPr>
          <p:nvPr/>
        </p:nvCxnSpPr>
        <p:spPr>
          <a:xfrm>
            <a:off x="6256580" y="5386236"/>
            <a:ext cx="420113" cy="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0" idx="3"/>
            <a:endCxn id="13" idx="2"/>
          </p:cNvCxnSpPr>
          <p:nvPr/>
        </p:nvCxnSpPr>
        <p:spPr>
          <a:xfrm>
            <a:off x="8407742" y="5393858"/>
            <a:ext cx="573327" cy="60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3" idx="4"/>
            <a:endCxn id="11" idx="1"/>
          </p:cNvCxnSpPr>
          <p:nvPr/>
        </p:nvCxnSpPr>
        <p:spPr>
          <a:xfrm>
            <a:off x="10004651" y="5399885"/>
            <a:ext cx="625571" cy="36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63773" y="3944204"/>
            <a:ext cx="11873552" cy="27022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ZoneTexte 36"/>
          <p:cNvSpPr txBox="1"/>
          <p:nvPr/>
        </p:nvSpPr>
        <p:spPr>
          <a:xfrm>
            <a:off x="2202389" y="3575712"/>
            <a:ext cx="780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Overall Training Framework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065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36" grpId="0" animBg="1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Transformer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Transformer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17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6" y="2333767"/>
            <a:ext cx="6223678" cy="34191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09" y="2333767"/>
            <a:ext cx="6095342" cy="33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2895480" y="764280"/>
            <a:ext cx="8610120" cy="12927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fr-FR" sz="4000" b="0" strike="noStrike" cap="all" spc="-1">
                <a:solidFill>
                  <a:srgbClr val="000000"/>
                </a:solidFill>
                <a:latin typeface="Candara"/>
              </a:rPr>
              <a:t>Training setting</a:t>
            </a:r>
            <a:endParaRPr lang="fr-FR" sz="40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41" name="TextShape 2"/>
          <p:cNvSpPr txBox="1"/>
          <p:nvPr/>
        </p:nvSpPr>
        <p:spPr>
          <a:xfrm>
            <a:off x="685800" y="1872000"/>
            <a:ext cx="10820160" cy="475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Concatenation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of the triplets → Input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sequence</a:t>
            </a:r>
            <a:endParaRPr lang="fr-FR" sz="2200" b="0" strike="noStrike" spc="-1" dirty="0">
              <a:solidFill>
                <a:srgbClr val="000000"/>
              </a:solidFill>
              <a:latin typeface="Candara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Special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tokens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for &lt;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object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&gt; &lt;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subject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&gt; &lt;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predicate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&gt; &lt;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eot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&gt;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Moses + BPE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tokenization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</a:t>
            </a:r>
          </a:p>
          <a:p>
            <a:pPr marL="540000" lvl="1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fr-FR" b="0" strike="noStrike" spc="-1" dirty="0">
                <a:solidFill>
                  <a:srgbClr val="000000"/>
                </a:solidFill>
                <a:latin typeface="Candara"/>
              </a:rPr>
              <a:t>&lt;</a:t>
            </a:r>
            <a:r>
              <a:rPr lang="fr-FR" b="0" strike="noStrike" spc="-1" dirty="0" err="1">
                <a:solidFill>
                  <a:srgbClr val="000000"/>
                </a:solidFill>
                <a:latin typeface="Candara"/>
              </a:rPr>
              <a:t>subject</a:t>
            </a:r>
            <a:r>
              <a:rPr lang="fr-FR" b="0" strike="noStrike" spc="-1" dirty="0">
                <a:solidFill>
                  <a:srgbClr val="000000"/>
                </a:solidFill>
                <a:latin typeface="Candara"/>
              </a:rPr>
              <a:t>&gt; Abner ( footballer ) &lt;</a:t>
            </a:r>
            <a:r>
              <a:rPr lang="fr-FR" b="0" strike="noStrike" spc="-1" dirty="0" err="1">
                <a:solidFill>
                  <a:srgbClr val="000000"/>
                </a:solidFill>
                <a:latin typeface="Candara"/>
              </a:rPr>
              <a:t>predicate</a:t>
            </a:r>
            <a:r>
              <a:rPr lang="fr-FR" b="0" strike="noStrike" spc="-1" dirty="0">
                <a:solidFill>
                  <a:srgbClr val="000000"/>
                </a:solidFill>
                <a:latin typeface="Candara"/>
              </a:rPr>
              <a:t>&gt; </a:t>
            </a:r>
            <a:r>
              <a:rPr lang="fr-FR" b="0" strike="noStrike" spc="-1" dirty="0" err="1">
                <a:solidFill>
                  <a:srgbClr val="000000"/>
                </a:solidFill>
                <a:latin typeface="Candara"/>
              </a:rPr>
              <a:t>birth</a:t>
            </a:r>
            <a:r>
              <a:rPr lang="fr-FR" b="0" strike="noStrike" spc="-1" dirty="0">
                <a:solidFill>
                  <a:srgbClr val="000000"/>
                </a:solidFill>
                <a:latin typeface="Candara"/>
              </a:rPr>
              <a:t> Date &lt;</a:t>
            </a:r>
            <a:r>
              <a:rPr lang="fr-FR" b="0" strike="noStrike" spc="-1" dirty="0" err="1">
                <a:solidFill>
                  <a:srgbClr val="000000"/>
                </a:solidFill>
                <a:latin typeface="Candara"/>
              </a:rPr>
              <a:t>object</a:t>
            </a:r>
            <a:r>
              <a:rPr lang="fr-FR" b="0" strike="noStrike" spc="-1" dirty="0">
                <a:solidFill>
                  <a:srgbClr val="000000"/>
                </a:solidFill>
                <a:latin typeface="Candara"/>
              </a:rPr>
              <a:t>&gt; 199@@ 6-0@@ 5-@@ 30 &lt;</a:t>
            </a:r>
            <a:r>
              <a:rPr lang="fr-FR" b="0" strike="noStrike" spc="-1" dirty="0" err="1">
                <a:solidFill>
                  <a:srgbClr val="000000"/>
                </a:solidFill>
                <a:latin typeface="Candara"/>
              </a:rPr>
              <a:t>eot</a:t>
            </a:r>
            <a:r>
              <a:rPr lang="fr-FR" b="0" strike="noStrike" spc="-1" dirty="0">
                <a:solidFill>
                  <a:srgbClr val="000000"/>
                </a:solidFill>
                <a:latin typeface="Candara"/>
              </a:rPr>
              <a:t>&gt;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Transformer base 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ndara"/>
              </a:rPr>
              <a:t>architecture</a:t>
            </a:r>
            <a:r>
              <a:rPr lang="fr-FR" sz="2200" b="0" strike="noStrike" spc="-1" baseline="30000" dirty="0" smtClean="0">
                <a:solidFill>
                  <a:srgbClr val="000000"/>
                </a:solidFill>
                <a:latin typeface="Candara"/>
              </a:rPr>
              <a:t>1 </a:t>
            </a: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200" b="0" strike="noStrike" spc="-1" dirty="0" err="1" smtClean="0">
                <a:solidFill>
                  <a:srgbClr val="000000"/>
                </a:solidFill>
                <a:latin typeface="Candara"/>
              </a:rPr>
              <a:t>dictionnary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ndara"/>
              </a:rPr>
              <a:t> 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size : 4k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tokens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→ 46 millions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parameters</a:t>
            </a:r>
            <a:endParaRPr lang="fr-FR" sz="2200" b="0" strike="noStrike" spc="-1" dirty="0">
              <a:solidFill>
                <a:srgbClr val="000000"/>
              </a:solidFill>
              <a:latin typeface="Candara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Finetuning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with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WebNLG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data on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pre-trained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models</a:t>
            </a:r>
            <a:endParaRPr lang="fr-FR" sz="2200" b="0" strike="noStrike" spc="-1" dirty="0">
              <a:solidFill>
                <a:srgbClr val="000000"/>
              </a:solidFill>
              <a:latin typeface="Candara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Curriculum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learning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 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ndara"/>
              </a:rPr>
              <a:t>:</a:t>
            </a:r>
          </a:p>
          <a:p>
            <a:pPr marL="997200" lvl="2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fr-FR" sz="2200" b="0" strike="noStrike" spc="-1" dirty="0" smtClean="0">
                <a:solidFill>
                  <a:srgbClr val="000000"/>
                </a:solidFill>
                <a:latin typeface="Candara"/>
              </a:rPr>
              <a:t>→</a:t>
            </a:r>
            <a:r>
              <a:rPr lang="fr-FR" sz="2200" spc="-1" dirty="0" smtClean="0">
                <a:solidFill>
                  <a:srgbClr val="000000"/>
                </a:solidFill>
                <a:latin typeface="Candara"/>
              </a:rPr>
              <a:t> </a:t>
            </a:r>
            <a:r>
              <a:rPr lang="fr-FR" sz="2200" b="0" strike="noStrike" spc="-1" dirty="0" smtClean="0">
                <a:solidFill>
                  <a:srgbClr val="000000"/>
                </a:solidFill>
                <a:latin typeface="Candara"/>
              </a:rPr>
              <a:t> 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for 30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epochs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, the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order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of training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samples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doesn’t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change, the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easiest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first  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4 </a:t>
            </a:r>
            <a:r>
              <a:rPr lang="fr-FR" sz="2200" b="0" strike="noStrike" spc="-1" dirty="0" err="1">
                <a:solidFill>
                  <a:srgbClr val="000000"/>
                </a:solidFill>
                <a:latin typeface="Candara"/>
              </a:rPr>
              <a:t>GPUs</a:t>
            </a:r>
            <a:r>
              <a:rPr lang="fr-FR" sz="2200" b="0" strike="noStrike" spc="-1" dirty="0">
                <a:solidFill>
                  <a:srgbClr val="000000"/>
                </a:solidFill>
                <a:latin typeface="Candara"/>
              </a:rPr>
              <a:t> ~ 1h30</a:t>
            </a:r>
          </a:p>
        </p:txBody>
      </p:sp>
      <p:sp>
        <p:nvSpPr>
          <p:cNvPr id="242" name="TextShape 3"/>
          <p:cNvSpPr txBox="1"/>
          <p:nvPr/>
        </p:nvSpPr>
        <p:spPr>
          <a:xfrm>
            <a:off x="8763120" y="38088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6880C74-E613-4851-A7BC-47640106D0BB}" type="slidenum">
              <a:rPr lang="en-GB" sz="1050" b="0" strike="noStrike" spc="-1">
                <a:solidFill>
                  <a:srgbClr val="8B8B8B"/>
                </a:solidFill>
                <a:latin typeface="Candara"/>
              </a:rPr>
              <a:t>18</a:t>
            </a:fld>
            <a:endParaRPr lang="en-GB" sz="1050" b="0" strike="noStrike" spc="-1">
              <a:latin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5800" y="6398432"/>
            <a:ext cx="77149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1. </a:t>
            </a:r>
            <a:r>
              <a:rPr lang="en-US" sz="1200" i="1" dirty="0" err="1" smtClean="0"/>
              <a:t>Vaswani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Ashish</a:t>
            </a:r>
            <a:r>
              <a:rPr lang="en-US" sz="1200" i="1" dirty="0" smtClean="0"/>
              <a:t>, et al. "Attention is all you need." Advances in neural information processing systems. 2017.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66645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Metric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BLEU score</a:t>
            </a:r>
          </a:p>
          <a:p>
            <a:pPr lvl="1"/>
            <a:r>
              <a:rPr lang="en-US" i="1" dirty="0" smtClean="0"/>
              <a:t>N-gram</a:t>
            </a:r>
            <a:r>
              <a:rPr lang="en-US" dirty="0" smtClean="0"/>
              <a:t> based metric</a:t>
            </a:r>
          </a:p>
          <a:p>
            <a:pPr lvl="1"/>
            <a:r>
              <a:rPr lang="en-US" dirty="0" smtClean="0"/>
              <a:t>Compare the number of n-gram overlaps between the prediction and the references</a:t>
            </a:r>
          </a:p>
          <a:p>
            <a:pPr lvl="1"/>
            <a:r>
              <a:rPr lang="en-US" dirty="0" smtClean="0"/>
              <a:t>Advantages: 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Automatic</a:t>
            </a:r>
            <a:r>
              <a:rPr lang="en-US" dirty="0" smtClean="0"/>
              <a:t> metric</a:t>
            </a:r>
          </a:p>
          <a:p>
            <a:pPr lvl="2"/>
            <a:r>
              <a:rPr lang="en-US" dirty="0" smtClean="0"/>
              <a:t>Can be computed </a:t>
            </a:r>
            <a:r>
              <a:rPr lang="en-US" dirty="0" smtClean="0">
                <a:solidFill>
                  <a:srgbClr val="0070C0"/>
                </a:solidFill>
              </a:rPr>
              <a:t>easily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Correlates</a:t>
            </a:r>
            <a:r>
              <a:rPr lang="en-US" dirty="0" smtClean="0"/>
              <a:t> with Human judgement</a:t>
            </a:r>
          </a:p>
          <a:p>
            <a:pPr lvl="1"/>
            <a:r>
              <a:rPr lang="en-US" dirty="0" smtClean="0"/>
              <a:t>Drawbacks:</a:t>
            </a:r>
          </a:p>
          <a:p>
            <a:pPr lvl="2"/>
            <a:r>
              <a:rPr lang="en-US" dirty="0" smtClean="0"/>
              <a:t>Parameterized metric : values </a:t>
            </a:r>
            <a:r>
              <a:rPr lang="en-US" dirty="0"/>
              <a:t>can vary </a:t>
            </a:r>
            <a:r>
              <a:rPr lang="en-US" dirty="0" smtClean="0"/>
              <a:t>wildly (3-grams, 4-grams? # of references used)</a:t>
            </a:r>
          </a:p>
          <a:p>
            <a:pPr lvl="2"/>
            <a:r>
              <a:rPr lang="en-US" dirty="0" smtClean="0"/>
              <a:t>Correlates </a:t>
            </a:r>
            <a:r>
              <a:rPr lang="en-US" i="1" dirty="0" smtClean="0">
                <a:solidFill>
                  <a:srgbClr val="FF0000"/>
                </a:solidFill>
              </a:rPr>
              <a:t>poorly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with Human judgement</a:t>
            </a:r>
          </a:p>
          <a:p>
            <a:pPr lvl="2"/>
            <a:r>
              <a:rPr lang="en-US" dirty="0" smtClean="0"/>
              <a:t>Is a prediction with BLEU score of 45.3 better than 45.6 ? </a:t>
            </a:r>
          </a:p>
          <a:p>
            <a:pPr lvl="2"/>
            <a:r>
              <a:rPr lang="en-US" dirty="0" smtClean="0"/>
              <a:t>Human annotations remains the optimal evaluation for Natural Language Generation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6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977488" y="764373"/>
            <a:ext cx="8610600" cy="1293028"/>
          </a:xfrm>
        </p:spPr>
        <p:txBody>
          <a:bodyPr/>
          <a:lstStyle/>
          <a:p>
            <a:pPr algn="ctr"/>
            <a:r>
              <a:rPr lang="en-US" dirty="0" smtClean="0"/>
              <a:t>What is the </a:t>
            </a:r>
            <a:r>
              <a:rPr lang="en-US" dirty="0" err="1" smtClean="0"/>
              <a:t>WEbnLG</a:t>
            </a:r>
            <a:r>
              <a:rPr lang="en-US" dirty="0" smtClean="0"/>
              <a:t> Challenge 2020 ?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 Version after the big success of </a:t>
            </a:r>
            <a:r>
              <a:rPr lang="en-US" dirty="0" err="1" smtClean="0"/>
              <a:t>WebNLG</a:t>
            </a:r>
            <a:r>
              <a:rPr lang="en-US" dirty="0" smtClean="0"/>
              <a:t> 2017</a:t>
            </a:r>
          </a:p>
          <a:p>
            <a:pPr lvl="1"/>
            <a:r>
              <a:rPr lang="en-US" dirty="0" err="1" smtClean="0"/>
              <a:t>WebNLG</a:t>
            </a:r>
            <a:r>
              <a:rPr lang="en-US" dirty="0" smtClean="0"/>
              <a:t> 2017 initiated Knowledge Base (KB) Verbalization Research</a:t>
            </a:r>
          </a:p>
          <a:p>
            <a:pPr lvl="1"/>
            <a:r>
              <a:rPr lang="en-US" dirty="0" err="1" smtClean="0"/>
              <a:t>WebNLG</a:t>
            </a:r>
            <a:r>
              <a:rPr lang="en-US" dirty="0" smtClean="0"/>
              <a:t> Dataset used as a Benchmark Dataset.</a:t>
            </a:r>
          </a:p>
          <a:p>
            <a:pPr lvl="1"/>
            <a:r>
              <a:rPr lang="en-US" dirty="0" smtClean="0"/>
              <a:t>Dataset created by </a:t>
            </a:r>
            <a:r>
              <a:rPr lang="en-US" b="1" i="1" dirty="0" smtClean="0"/>
              <a:t>Anastasia </a:t>
            </a:r>
            <a:r>
              <a:rPr lang="en-US" b="1" i="1" dirty="0" err="1" smtClean="0"/>
              <a:t>Shimorina</a:t>
            </a:r>
            <a:r>
              <a:rPr lang="en-US" dirty="0" smtClean="0"/>
              <a:t> (PhD at LORIA), coming at Orange Labs </a:t>
            </a:r>
            <a:r>
              <a:rPr lang="en-US" dirty="0" err="1" smtClean="0"/>
              <a:t>Lannion</a:t>
            </a:r>
            <a:r>
              <a:rPr lang="en-US" dirty="0" smtClean="0"/>
              <a:t> for a Post-Doc in January.</a:t>
            </a:r>
          </a:p>
          <a:p>
            <a:pPr lvl="1"/>
            <a:r>
              <a:rPr lang="en-US" u="sng" dirty="0" smtClean="0"/>
              <a:t>Start</a:t>
            </a:r>
            <a:r>
              <a:rPr lang="en-US" dirty="0" smtClean="0"/>
              <a:t>: 15</a:t>
            </a:r>
            <a:r>
              <a:rPr lang="en-US" baseline="30000" dirty="0" smtClean="0"/>
              <a:t>th</a:t>
            </a:r>
            <a:r>
              <a:rPr lang="en-US" dirty="0" smtClean="0"/>
              <a:t> of April, 2020</a:t>
            </a:r>
          </a:p>
          <a:p>
            <a:pPr lvl="1"/>
            <a:r>
              <a:rPr lang="en-US" u="sng" dirty="0" smtClean="0"/>
              <a:t>Deadline</a:t>
            </a:r>
            <a:r>
              <a:rPr lang="en-US" dirty="0" smtClean="0"/>
              <a:t>: 27</a:t>
            </a:r>
            <a:r>
              <a:rPr lang="en-US" baseline="30000" dirty="0" smtClean="0"/>
              <a:t>th</a:t>
            </a:r>
            <a:r>
              <a:rPr lang="en-US" dirty="0" smtClean="0"/>
              <a:t> of September, 2020 (</a:t>
            </a:r>
            <a:r>
              <a:rPr lang="en-US" b="1" i="1" dirty="0" smtClean="0">
                <a:solidFill>
                  <a:srgbClr val="FF0000"/>
                </a:solidFill>
              </a:rPr>
              <a:t>over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Our Task: Generating Text from RDF Data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584885"/>
              </p:ext>
            </p:extLst>
          </p:nvPr>
        </p:nvGraphicFramePr>
        <p:xfrm>
          <a:off x="909093" y="5328249"/>
          <a:ext cx="416787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787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 (RDFs)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(Paris, capital, France)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Albert_Einstein</a:t>
                      </a:r>
                      <a:r>
                        <a:rPr lang="en-US" dirty="0" smtClean="0"/>
                        <a:t>, job, Physicist) (</a:t>
                      </a:r>
                      <a:r>
                        <a:rPr lang="en-US" dirty="0" err="1" smtClean="0"/>
                        <a:t>Albert_Einstein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birthDate</a:t>
                      </a:r>
                      <a:r>
                        <a:rPr lang="en-US" dirty="0" smtClean="0"/>
                        <a:t>, 03-14-1879)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343917"/>
              </p:ext>
            </p:extLst>
          </p:nvPr>
        </p:nvGraphicFramePr>
        <p:xfrm>
          <a:off x="7491104" y="5328249"/>
          <a:ext cx="41688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OUTPUT (Text)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 capital of France is Paris.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Albert Einstein</a:t>
                      </a:r>
                      <a:r>
                        <a:rPr lang="en-US" baseline="0" dirty="0" smtClean="0"/>
                        <a:t> was born on 14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baseline="0" dirty="0" smtClean="0"/>
                        <a:t> of March (1879). He was a Physicist.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59" y="5590130"/>
            <a:ext cx="973153" cy="857997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stCxn id="3" idx="3"/>
            <a:endCxn id="8" idx="1"/>
          </p:cNvCxnSpPr>
          <p:nvPr/>
        </p:nvCxnSpPr>
        <p:spPr>
          <a:xfrm>
            <a:off x="5076967" y="6019129"/>
            <a:ext cx="7204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8" idx="3"/>
            <a:endCxn id="6" idx="1"/>
          </p:cNvCxnSpPr>
          <p:nvPr/>
        </p:nvCxnSpPr>
        <p:spPr>
          <a:xfrm>
            <a:off x="6770612" y="6019129"/>
            <a:ext cx="7204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(dev) Results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851946"/>
              </p:ext>
            </p:extLst>
          </p:nvPr>
        </p:nvGraphicFramePr>
        <p:xfrm>
          <a:off x="2387078" y="1825351"/>
          <a:ext cx="8389961" cy="3657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02713"/>
                <a:gridCol w="1269871"/>
                <a:gridCol w="411737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Curriculum Learning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(multi-) BLEU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WebNLG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ym typeface="Wingdings 2" panose="05020102010507070707" pitchFamily="18" charset="2"/>
                        </a:rPr>
                        <a:t>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64.65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64.46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Stanford + </a:t>
                      </a:r>
                      <a:r>
                        <a:rPr lang="en-US" dirty="0" err="1" smtClean="0"/>
                        <a:t>WebNLG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 2" panose="05020102010507070707" pitchFamily="18" charset="2"/>
                        </a:rPr>
                        <a:t>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65.35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66.34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Denoising</a:t>
                      </a:r>
                      <a:r>
                        <a:rPr lang="en-US" dirty="0" smtClean="0"/>
                        <a:t> + </a:t>
                      </a:r>
                      <a:r>
                        <a:rPr lang="en-US" dirty="0" err="1" smtClean="0"/>
                        <a:t>WebNLG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 2" panose="05020102010507070707" pitchFamily="18" charset="2"/>
                        </a:rPr>
                        <a:t>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65.54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65.76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Denoising</a:t>
                      </a:r>
                      <a:r>
                        <a:rPr lang="en-US" baseline="0" dirty="0" smtClean="0"/>
                        <a:t> + Stanford + </a:t>
                      </a:r>
                      <a:r>
                        <a:rPr lang="en-US" baseline="0" dirty="0" err="1" smtClean="0"/>
                        <a:t>WebNLG</a:t>
                      </a:r>
                      <a:endParaRPr lang="en-US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 2" panose="05020102010507070707" pitchFamily="18" charset="2"/>
                        </a:rPr>
                        <a:t>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66.23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66.79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20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059" y="5455655"/>
            <a:ext cx="2985021" cy="22041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99093" y="5609230"/>
            <a:ext cx="2279176" cy="9553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Submissions are evaluated manually 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Results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799093" y="5818210"/>
            <a:ext cx="2279176" cy="9553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Submissions are evaluated manually !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8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840042"/>
              </p:ext>
            </p:extLst>
          </p:nvPr>
        </p:nvGraphicFramePr>
        <p:xfrm>
          <a:off x="1640721" y="1801883"/>
          <a:ext cx="9207465" cy="3931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10492"/>
                <a:gridCol w="1937217"/>
                <a:gridCol w="2028686"/>
                <a:gridCol w="303107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Curriculum Learning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BLEU </a:t>
                      </a:r>
                    </a:p>
                    <a:p>
                      <a:pPr algn="ctr"/>
                      <a:r>
                        <a:rPr lang="en-US" dirty="0" smtClean="0"/>
                        <a:t>(seen categories)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BLEU </a:t>
                      </a:r>
                    </a:p>
                    <a:p>
                      <a:pPr algn="ctr"/>
                      <a:r>
                        <a:rPr lang="en-US" dirty="0" smtClean="0"/>
                        <a:t>(unseen categories)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WebNLG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ym typeface="Wingdings 2" panose="05020102010507070707" pitchFamily="18" charset="2"/>
                        </a:rPr>
                        <a:t>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55.24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11.17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54.78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12.45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Stanford + </a:t>
                      </a:r>
                      <a:r>
                        <a:rPr lang="en-US" dirty="0" err="1" smtClean="0"/>
                        <a:t>WebNLG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ym typeface="Wingdings 2" panose="05020102010507070707" pitchFamily="18" charset="2"/>
                        </a:rPr>
                        <a:t></a:t>
                      </a:r>
                      <a:endParaRPr 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59.32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 smtClean="0"/>
                        <a:t>23.26</a:t>
                      </a:r>
                      <a:endParaRPr lang="en-US" sz="2000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58.36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22.84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Denoising</a:t>
                      </a:r>
                      <a:r>
                        <a:rPr lang="en-US" dirty="0" smtClean="0"/>
                        <a:t> + </a:t>
                      </a:r>
                      <a:r>
                        <a:rPr lang="en-US" dirty="0" err="1" smtClean="0"/>
                        <a:t>WebNLG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ym typeface="Wingdings 2" panose="05020102010507070707" pitchFamily="18" charset="2"/>
                        </a:rPr>
                        <a:t></a:t>
                      </a:r>
                      <a:endParaRPr 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57.3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21.02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56.94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21.84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Denoising</a:t>
                      </a:r>
                      <a:r>
                        <a:rPr lang="en-US" baseline="0" dirty="0" smtClean="0"/>
                        <a:t> + Stanford + </a:t>
                      </a:r>
                      <a:r>
                        <a:rPr lang="en-US" baseline="0" dirty="0" err="1" smtClean="0"/>
                        <a:t>WebNLG</a:t>
                      </a:r>
                      <a:endParaRPr lang="en-US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ym typeface="Wingdings 2" panose="05020102010507070707" pitchFamily="18" charset="2"/>
                        </a:rPr>
                        <a:t></a:t>
                      </a:r>
                      <a:endParaRPr 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57.49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23.42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ym typeface="Wingdings 2" panose="05020102010507070707" pitchFamily="18" charset="2"/>
                        </a:rPr>
                        <a:t></a:t>
                      </a:r>
                      <a:endParaRPr 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sng" dirty="0" smtClean="0"/>
                        <a:t>58.81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22.72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07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(More) Results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22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3" y="1728715"/>
            <a:ext cx="5809727" cy="24611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102" y="1728714"/>
            <a:ext cx="5797894" cy="246114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07" y="4189861"/>
            <a:ext cx="5686638" cy="238319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537278" y="4462820"/>
            <a:ext cx="5254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smtClean="0"/>
              <a:t>Minimum</a:t>
            </a:r>
            <a:r>
              <a:rPr lang="en-US" sz="2400" b="1" dirty="0" smtClean="0"/>
              <a:t> </a:t>
            </a:r>
            <a:r>
              <a:rPr lang="en-US" sz="2400" b="1" dirty="0"/>
              <a:t>relative increases of </a:t>
            </a:r>
            <a:r>
              <a:rPr lang="en-US" sz="2400" b="1" i="1" dirty="0" smtClean="0"/>
              <a:t>3.73</a:t>
            </a:r>
            <a:r>
              <a:rPr lang="en-US" sz="2400" b="1" dirty="0" smtClean="0"/>
              <a:t>%, </a:t>
            </a:r>
            <a:r>
              <a:rPr lang="en-US" sz="2400" b="1" i="1" dirty="0" smtClean="0"/>
              <a:t>126.05</a:t>
            </a:r>
            <a:r>
              <a:rPr lang="en-US" sz="2400" b="1" dirty="0" smtClean="0"/>
              <a:t>% </a:t>
            </a:r>
            <a:r>
              <a:rPr lang="en-US" sz="2400" b="1" dirty="0"/>
              <a:t>and </a:t>
            </a:r>
            <a:r>
              <a:rPr lang="en-US" sz="2400" b="1" i="1" dirty="0" smtClean="0"/>
              <a:t>88.16</a:t>
            </a:r>
            <a:r>
              <a:rPr lang="en-US" sz="2400" b="1" dirty="0" smtClean="0"/>
              <a:t>% </a:t>
            </a:r>
            <a:r>
              <a:rPr lang="en-US" sz="2400" b="1" dirty="0"/>
              <a:t>in BLEU score for seen categories, unseen entities and unseen categories </a:t>
            </a:r>
            <a:r>
              <a:rPr lang="en-US" sz="2400" b="1" dirty="0" smtClean="0"/>
              <a:t>respectively over our 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baseline </a:t>
            </a:r>
            <a:r>
              <a:rPr lang="en-US" sz="2400" b="1" dirty="0" smtClean="0"/>
              <a:t>with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pre-training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469485" y="2280437"/>
            <a:ext cx="5579623" cy="195477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74660" y="2280437"/>
            <a:ext cx="5579623" cy="195477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4011" y="4700117"/>
            <a:ext cx="5579623" cy="195477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4010" y="4899726"/>
            <a:ext cx="5579623" cy="699216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1807" y="2475914"/>
            <a:ext cx="5587301" cy="699216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74659" y="2475914"/>
            <a:ext cx="5579623" cy="699216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1" y="1189632"/>
            <a:ext cx="10820399" cy="1511365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Thank you</a:t>
            </a:r>
            <a:endParaRPr lang="en-US" sz="4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72860" y="3899351"/>
            <a:ext cx="2046279" cy="955675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Q&amp;A</a:t>
            </a:r>
            <a:endParaRPr lang="en-US" sz="6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9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Previous Approaches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WebNLG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2017</a:t>
            </a:r>
          </a:p>
          <a:p>
            <a:pPr lvl="1"/>
            <a:r>
              <a:rPr lang="en-US" dirty="0" smtClean="0"/>
              <a:t>Attention-Based Sequence-to-Sequence Models – RNNS </a:t>
            </a:r>
          </a:p>
          <a:p>
            <a:pPr lvl="1"/>
            <a:r>
              <a:rPr lang="en-US" dirty="0" smtClean="0"/>
              <a:t>Few Rules-based Approaches </a:t>
            </a:r>
          </a:p>
          <a:p>
            <a:pPr lvl="1"/>
            <a:r>
              <a:rPr lang="en-US" dirty="0" err="1" smtClean="0"/>
              <a:t>WebNLG</a:t>
            </a:r>
            <a:r>
              <a:rPr lang="en-US" dirty="0" smtClean="0"/>
              <a:t> Data only</a:t>
            </a:r>
          </a:p>
          <a:p>
            <a:pPr lvl="1"/>
            <a:r>
              <a:rPr lang="en-US" dirty="0"/>
              <a:t>No </a:t>
            </a:r>
            <a:r>
              <a:rPr lang="en-US" dirty="0" err="1" smtClean="0"/>
              <a:t>Pretraining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Our strategy at </a:t>
            </a:r>
            <a:r>
              <a:rPr lang="en-US" dirty="0" err="1" smtClean="0">
                <a:solidFill>
                  <a:schemeClr val="accent6"/>
                </a:solidFill>
              </a:rPr>
              <a:t>WebNLG</a:t>
            </a:r>
            <a:r>
              <a:rPr lang="en-US" dirty="0" smtClean="0">
                <a:solidFill>
                  <a:schemeClr val="accent6"/>
                </a:solidFill>
              </a:rPr>
              <a:t> 2020</a:t>
            </a:r>
          </a:p>
          <a:p>
            <a:pPr lvl="1"/>
            <a:r>
              <a:rPr lang="en-US" dirty="0"/>
              <a:t>Data Augmentation</a:t>
            </a:r>
          </a:p>
          <a:p>
            <a:pPr lvl="1"/>
            <a:r>
              <a:rPr lang="en-US" dirty="0" err="1" smtClean="0"/>
              <a:t>Pretraining</a:t>
            </a:r>
            <a:endParaRPr lang="en-US" dirty="0" smtClean="0">
              <a:solidFill>
                <a:schemeClr val="accent6"/>
              </a:solidFill>
            </a:endParaRPr>
          </a:p>
          <a:p>
            <a:pPr lvl="1"/>
            <a:r>
              <a:rPr lang="en-US" dirty="0" smtClean="0"/>
              <a:t>Transformers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WebNLG</a:t>
            </a:r>
            <a:r>
              <a:rPr lang="en-US" dirty="0" smtClean="0"/>
              <a:t> DATASET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WebNLG</a:t>
            </a:r>
            <a:r>
              <a:rPr lang="en-US" dirty="0" smtClean="0"/>
              <a:t> Dataset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</a:p>
          <a:p>
            <a:pPr lvl="1"/>
            <a:r>
              <a:rPr lang="en-US" dirty="0" smtClean="0"/>
              <a:t>RDFs-text </a:t>
            </a:r>
            <a:r>
              <a:rPr lang="en-US" dirty="0"/>
              <a:t>pairs for </a:t>
            </a:r>
            <a:r>
              <a:rPr lang="en-US" dirty="0" smtClean="0"/>
              <a:t>16 </a:t>
            </a:r>
            <a:r>
              <a:rPr lang="en-US" dirty="0"/>
              <a:t>distinct </a:t>
            </a:r>
            <a:r>
              <a:rPr lang="en-US" dirty="0" err="1"/>
              <a:t>DBpedia</a:t>
            </a:r>
            <a:r>
              <a:rPr lang="en-US" dirty="0"/>
              <a:t> </a:t>
            </a:r>
            <a:r>
              <a:rPr lang="en-US" dirty="0" smtClean="0"/>
              <a:t>categories (classes)</a:t>
            </a:r>
          </a:p>
          <a:p>
            <a:pPr lvl="2"/>
            <a:r>
              <a:rPr lang="en-US" dirty="0" smtClean="0"/>
              <a:t>Airport</a:t>
            </a:r>
            <a:r>
              <a:rPr lang="en-US" dirty="0"/>
              <a:t>, Astronaut, Building, City, </a:t>
            </a:r>
            <a:r>
              <a:rPr lang="en-US" dirty="0" err="1"/>
              <a:t>ComicsCharacter</a:t>
            </a:r>
            <a:r>
              <a:rPr lang="en-US" dirty="0"/>
              <a:t>, Food, Monument, </a:t>
            </a:r>
            <a:r>
              <a:rPr lang="en-US" dirty="0" err="1"/>
              <a:t>SportsTeam</a:t>
            </a:r>
            <a:r>
              <a:rPr lang="en-US" dirty="0"/>
              <a:t>, University, </a:t>
            </a:r>
            <a:r>
              <a:rPr lang="en-US" dirty="0" err="1" smtClean="0"/>
              <a:t>WrittenWork</a:t>
            </a:r>
            <a:r>
              <a:rPr lang="en-US" dirty="0"/>
              <a:t>, Athlete, Artist, </a:t>
            </a:r>
            <a:r>
              <a:rPr lang="en-US" dirty="0" err="1"/>
              <a:t>CelestialBody</a:t>
            </a:r>
            <a:r>
              <a:rPr lang="en-US" dirty="0"/>
              <a:t>, </a:t>
            </a:r>
            <a:r>
              <a:rPr lang="en-US" dirty="0" err="1"/>
              <a:t>MeanOfTransportation</a:t>
            </a:r>
            <a:r>
              <a:rPr lang="en-US" dirty="0"/>
              <a:t>, </a:t>
            </a:r>
            <a:r>
              <a:rPr lang="en-US" dirty="0" smtClean="0"/>
              <a:t>Politician, </a:t>
            </a:r>
            <a:r>
              <a:rPr lang="fr-FR" dirty="0" err="1" smtClean="0"/>
              <a:t>Company</a:t>
            </a:r>
            <a:endParaRPr lang="fr-FR" dirty="0" smtClean="0"/>
          </a:p>
          <a:p>
            <a:pPr lvl="1"/>
            <a:endParaRPr lang="fr-FR" dirty="0"/>
          </a:p>
          <a:p>
            <a:r>
              <a:rPr lang="fr-FR" dirty="0" err="1" smtClean="0"/>
              <a:t>Testing</a:t>
            </a:r>
            <a:endParaRPr lang="fr-FR" dirty="0" smtClean="0"/>
          </a:p>
          <a:p>
            <a:pPr lvl="1"/>
            <a:r>
              <a:rPr lang="en-US" dirty="0"/>
              <a:t>RDF </a:t>
            </a:r>
            <a:r>
              <a:rPr lang="en-US" dirty="0" smtClean="0"/>
              <a:t>triples </a:t>
            </a:r>
            <a:r>
              <a:rPr lang="en-US" dirty="0"/>
              <a:t>based on the entities and categories seen in the training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RDF </a:t>
            </a:r>
            <a:r>
              <a:rPr lang="en-US" dirty="0" smtClean="0"/>
              <a:t>triples </a:t>
            </a:r>
            <a:r>
              <a:rPr lang="en-US" dirty="0"/>
              <a:t>based on the categories seen in the training data, but not </a:t>
            </a:r>
            <a:r>
              <a:rPr lang="en-US" dirty="0" smtClean="0"/>
              <a:t>entities</a:t>
            </a:r>
          </a:p>
          <a:p>
            <a:pPr lvl="1"/>
            <a:r>
              <a:rPr lang="en-US" dirty="0"/>
              <a:t>RDF </a:t>
            </a:r>
            <a:r>
              <a:rPr lang="en-US" dirty="0" smtClean="0"/>
              <a:t>triples </a:t>
            </a:r>
            <a:r>
              <a:rPr lang="en-US" dirty="0"/>
              <a:t>based on the categories not present in the training data (</a:t>
            </a:r>
            <a:r>
              <a:rPr lang="en-US" dirty="0" smtClean="0"/>
              <a:t>surprise </a:t>
            </a:r>
            <a:r>
              <a:rPr lang="en-US" dirty="0"/>
              <a:t>domains)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0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WebNLG</a:t>
            </a:r>
            <a:r>
              <a:rPr lang="en-US" dirty="0" smtClean="0"/>
              <a:t> Dataset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set of RDFs may have several verbalization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Totally, for training:</a:t>
            </a:r>
          </a:p>
          <a:p>
            <a:pPr lvl="1"/>
            <a:r>
              <a:rPr lang="en-US" dirty="0" smtClean="0"/>
              <a:t>13, 229 entries (</a:t>
            </a:r>
            <a:r>
              <a:rPr lang="en-US" i="1" dirty="0" smtClean="0"/>
              <a:t>i.e.  </a:t>
            </a:r>
            <a:r>
              <a:rPr lang="en-US" dirty="0" smtClean="0"/>
              <a:t># of Triples sets)</a:t>
            </a:r>
          </a:p>
          <a:p>
            <a:pPr lvl="1"/>
            <a:r>
              <a:rPr lang="en-US" b="1" u="sng" dirty="0" smtClean="0"/>
              <a:t>35, 425 </a:t>
            </a:r>
            <a:r>
              <a:rPr lang="en-US" u="sng" dirty="0" smtClean="0"/>
              <a:t>RDFs-Text pairs</a:t>
            </a:r>
          </a:p>
        </p:txBody>
      </p:sp>
      <p:sp>
        <p:nvSpPr>
          <p:cNvPr id="4" name="Espace réservé du contenu 3"/>
          <p:cNvSpPr txBox="1">
            <a:spLocks/>
          </p:cNvSpPr>
          <p:nvPr/>
        </p:nvSpPr>
        <p:spPr>
          <a:xfrm>
            <a:off x="1590460" y="3208064"/>
            <a:ext cx="3424088" cy="70728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chemeClr val="accent1"/>
              </a:buClr>
              <a:buSzPct val="85000"/>
              <a:buFont typeface="Arial" panose="020B0604020202020204" pitchFamily="34" charset="0"/>
              <a:buNone/>
            </a:pPr>
            <a:r>
              <a:rPr lang="fr-FR" sz="1600" dirty="0" smtClean="0"/>
              <a:t>(</a:t>
            </a:r>
            <a:r>
              <a:rPr lang="fr-FR" sz="1600" dirty="0" err="1" smtClean="0"/>
              <a:t>Albert_Einstein</a:t>
            </a:r>
            <a:r>
              <a:rPr lang="fr-FR" sz="1600" dirty="0" smtClean="0"/>
              <a:t>, job, </a:t>
            </a:r>
            <a:r>
              <a:rPr lang="fr-FR" sz="1600" dirty="0" err="1" smtClean="0"/>
              <a:t>Physicist</a:t>
            </a:r>
            <a:r>
              <a:rPr lang="fr-FR" sz="1600" dirty="0" smtClean="0"/>
              <a:t>) </a:t>
            </a:r>
            <a:endParaRPr lang="fr-FR" sz="1600" dirty="0" smtClean="0"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  <p:sp>
        <p:nvSpPr>
          <p:cNvPr id="5" name="Flèche droite 4"/>
          <p:cNvSpPr/>
          <p:nvPr/>
        </p:nvSpPr>
        <p:spPr>
          <a:xfrm>
            <a:off x="5642735" y="3144281"/>
            <a:ext cx="1141562" cy="38884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avec flèche vers le bas 6"/>
          <p:cNvSpPr/>
          <p:nvPr/>
        </p:nvSpPr>
        <p:spPr>
          <a:xfrm>
            <a:off x="1044800" y="2544438"/>
            <a:ext cx="10337433" cy="2123092"/>
          </a:xfrm>
          <a:prstGeom prst="downArrowCallout">
            <a:avLst>
              <a:gd name="adj1" fmla="val 7661"/>
              <a:gd name="adj2" fmla="val 7435"/>
              <a:gd name="adj3" fmla="val 11494"/>
              <a:gd name="adj4" fmla="val 73349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93950" y="4791960"/>
            <a:ext cx="1134153" cy="2564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 Entry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avec flèche vers le bas 8"/>
          <p:cNvSpPr/>
          <p:nvPr/>
        </p:nvSpPr>
        <p:spPr>
          <a:xfrm>
            <a:off x="1590460" y="2747235"/>
            <a:ext cx="3344840" cy="1647337"/>
          </a:xfrm>
          <a:prstGeom prst="downArrowCallout">
            <a:avLst>
              <a:gd name="adj1" fmla="val 8899"/>
              <a:gd name="adj2" fmla="val 7435"/>
              <a:gd name="adj3" fmla="val 11494"/>
              <a:gd name="adj4" fmla="val 7334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1104" y="4537402"/>
            <a:ext cx="1659577" cy="5110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Set of Triples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(Size=1)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avec flèche vers le bas 10"/>
          <p:cNvSpPr/>
          <p:nvPr/>
        </p:nvSpPr>
        <p:spPr>
          <a:xfrm>
            <a:off x="7198998" y="2651698"/>
            <a:ext cx="3978517" cy="1742874"/>
          </a:xfrm>
          <a:prstGeom prst="downArrowCallout">
            <a:avLst>
              <a:gd name="adj1" fmla="val 7693"/>
              <a:gd name="adj2" fmla="val 7435"/>
              <a:gd name="adj3" fmla="val 9709"/>
              <a:gd name="adj4" fmla="val 7810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7040" y="4537402"/>
            <a:ext cx="1542431" cy="5110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Lexicalization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(Size=3)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61027" y="2675457"/>
            <a:ext cx="3680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4360" lvl="2" indent="0">
              <a:buNone/>
            </a:pPr>
            <a:r>
              <a:rPr lang="fr-FR" dirty="0">
                <a:sym typeface="Wingdings" panose="05000000000000000000" pitchFamily="2" charset="2"/>
              </a:rPr>
              <a:t> </a:t>
            </a:r>
            <a:endParaRPr lang="fr-FR" dirty="0"/>
          </a:p>
        </p:txBody>
      </p:sp>
      <p:sp>
        <p:nvSpPr>
          <p:cNvPr id="15" name="Espace réservé du contenu 3"/>
          <p:cNvSpPr txBox="1">
            <a:spLocks/>
          </p:cNvSpPr>
          <p:nvPr/>
        </p:nvSpPr>
        <p:spPr>
          <a:xfrm>
            <a:off x="7198998" y="2929613"/>
            <a:ext cx="3868102" cy="81818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chemeClr val="accent1"/>
              </a:buClr>
              <a:buSzPct val="85000"/>
              <a:buFont typeface="Arial" panose="020B0604020202020204" pitchFamily="34" charset="0"/>
              <a:buNone/>
            </a:pPr>
            <a:r>
              <a:rPr lang="fr-FR" sz="1600" dirty="0" smtClean="0"/>
              <a:t>Albert Einstein </a:t>
            </a:r>
            <a:r>
              <a:rPr lang="fr-FR" sz="1600" dirty="0" err="1" smtClean="0"/>
              <a:t>was</a:t>
            </a:r>
            <a:r>
              <a:rPr lang="fr-FR" sz="1600" dirty="0" smtClean="0"/>
              <a:t> a </a:t>
            </a:r>
            <a:r>
              <a:rPr lang="fr-FR" sz="1600" dirty="0" err="1" smtClean="0"/>
              <a:t>Physicist</a:t>
            </a:r>
            <a:r>
              <a:rPr lang="fr-FR" sz="1600" dirty="0" smtClean="0"/>
              <a:t>.</a:t>
            </a:r>
          </a:p>
          <a:p>
            <a:pPr marL="0" lvl="1" indent="0" algn="ctr">
              <a:buClr>
                <a:schemeClr val="accent1"/>
              </a:buClr>
              <a:buSzPct val="85000"/>
              <a:buFont typeface="Arial" panose="020B0604020202020204" pitchFamily="34" charset="0"/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Albert Einstein’s job was Physicist.</a:t>
            </a:r>
          </a:p>
          <a:p>
            <a:pPr marL="0" lvl="1" indent="0" algn="ctr">
              <a:buClr>
                <a:schemeClr val="accent1"/>
              </a:buClr>
              <a:buSzPct val="85000"/>
              <a:buFont typeface="Arial" panose="020B0604020202020204" pitchFamily="34" charset="0"/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Physicist was the job of Albert Einstein.</a:t>
            </a:r>
            <a:endParaRPr lang="fr-FR" sz="1400" dirty="0" smtClean="0">
              <a:sym typeface="Wingdings" panose="05000000000000000000" pitchFamily="2" charset="2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1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7 triples</a:t>
            </a:r>
            <a:endParaRPr lang="en-US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84298"/>
              </p:ext>
            </p:extLst>
          </p:nvPr>
        </p:nvGraphicFramePr>
        <p:xfrm>
          <a:off x="812409" y="1930938"/>
          <a:ext cx="10820400" cy="448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0"/>
                <a:gridCol w="5410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Triples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Verbalization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nationality | </a:t>
                      </a:r>
                      <a:r>
                        <a:rPr lang="en-US" dirty="0" err="1" smtClean="0"/>
                        <a:t>United_States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occupation | </a:t>
                      </a:r>
                      <a:r>
                        <a:rPr lang="en-US" dirty="0" err="1" smtClean="0"/>
                        <a:t>Test_pilot</a:t>
                      </a:r>
                      <a:r>
                        <a:rPr lang="en-US" dirty="0" smtClean="0"/>
                        <a:t>       </a:t>
                      </a:r>
                    </a:p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</a:t>
                      </a:r>
                      <a:r>
                        <a:rPr lang="en-US" dirty="0" err="1" smtClean="0"/>
                        <a:t>almaMater</a:t>
                      </a:r>
                      <a:r>
                        <a:rPr lang="en-US" dirty="0" smtClean="0"/>
                        <a:t> | "UT Austin, B.S. 1955“</a:t>
                      </a:r>
                    </a:p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</a:t>
                      </a:r>
                      <a:r>
                        <a:rPr lang="en-US" dirty="0" err="1" smtClean="0"/>
                        <a:t>birthPlace</a:t>
                      </a:r>
                      <a:r>
                        <a:rPr lang="en-US" dirty="0" smtClean="0"/>
                        <a:t> | </a:t>
                      </a:r>
                      <a:r>
                        <a:rPr lang="en-US" dirty="0" err="1" smtClean="0"/>
                        <a:t>Wheeler,_Texas</a:t>
                      </a:r>
                      <a:r>
                        <a:rPr lang="en-US" dirty="0" smtClean="0"/>
                        <a:t>        </a:t>
                      </a:r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</a:t>
                      </a:r>
                      <a:r>
                        <a:rPr lang="en-US" dirty="0" err="1" smtClean="0"/>
                        <a:t>timeInSpace</a:t>
                      </a:r>
                      <a:r>
                        <a:rPr lang="en-US" dirty="0" smtClean="0"/>
                        <a:t> | "100305.0"(minutes)</a:t>
                      </a:r>
                    </a:p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</a:t>
                      </a:r>
                      <a:r>
                        <a:rPr lang="en-US" dirty="0" err="1" smtClean="0"/>
                        <a:t>selectedByNasa</a:t>
                      </a:r>
                      <a:r>
                        <a:rPr lang="en-US" dirty="0" smtClean="0"/>
                        <a:t> | 1963</a:t>
                      </a:r>
                    </a:p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status | "Retired"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Alan Bean was born in Wheeler, Texas and is from the U.S. He graduated in 1955 from UT Austin with a B.S. He worked as a test pilot and for NASA in 1963. He spent 100305 minutes in space and is now retired.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Alan Bean is an American and was born in Wheeler, Texas. He graduated from UT at Austin in 1955 with a B.S. He worked as a test pilot and was chosen to work for NASA in 1963. Bean spent 100305 minutes in space, and he has since retired.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American Alan Bean was born in Wheeler, Texas. He graduated from UT Austin in 1955 with a B.S. and performed as a test pilot. He was chosen by NASA in 1963 and was in space 100305 minutes. He is retired now.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7 triples</a:t>
            </a:r>
            <a:endParaRPr lang="en-US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/>
          </p:nvPr>
        </p:nvGraphicFramePr>
        <p:xfrm>
          <a:off x="812409" y="1930938"/>
          <a:ext cx="10820400" cy="448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0"/>
                <a:gridCol w="5410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Triples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Verbalization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nationality | </a:t>
                      </a:r>
                      <a:r>
                        <a:rPr lang="en-US" dirty="0" err="1" smtClean="0"/>
                        <a:t>United_States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occupation | </a:t>
                      </a:r>
                      <a:r>
                        <a:rPr lang="en-US" dirty="0" err="1" smtClean="0"/>
                        <a:t>Test_pilot</a:t>
                      </a:r>
                      <a:r>
                        <a:rPr lang="en-US" dirty="0" smtClean="0"/>
                        <a:t>       </a:t>
                      </a:r>
                    </a:p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</a:t>
                      </a:r>
                      <a:r>
                        <a:rPr lang="en-US" dirty="0" err="1" smtClean="0"/>
                        <a:t>almaMater</a:t>
                      </a:r>
                      <a:r>
                        <a:rPr lang="en-US" dirty="0" smtClean="0"/>
                        <a:t> | "UT Austin, B.S. 1955“</a:t>
                      </a:r>
                    </a:p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</a:t>
                      </a:r>
                      <a:r>
                        <a:rPr lang="en-US" dirty="0" err="1" smtClean="0"/>
                        <a:t>birthPlace</a:t>
                      </a:r>
                      <a:r>
                        <a:rPr lang="en-US" dirty="0" smtClean="0"/>
                        <a:t> | </a:t>
                      </a:r>
                      <a:r>
                        <a:rPr lang="en-US" dirty="0" err="1" smtClean="0"/>
                        <a:t>Wheeler,_Texas</a:t>
                      </a:r>
                      <a:r>
                        <a:rPr lang="en-US" dirty="0" smtClean="0"/>
                        <a:t>        </a:t>
                      </a:r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</a:t>
                      </a:r>
                      <a:r>
                        <a:rPr lang="en-US" dirty="0" err="1" smtClean="0"/>
                        <a:t>timeInSpace</a:t>
                      </a:r>
                      <a:r>
                        <a:rPr lang="en-US" dirty="0" smtClean="0"/>
                        <a:t> | "100305.0"(minutes)</a:t>
                      </a:r>
                    </a:p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</a:t>
                      </a:r>
                      <a:r>
                        <a:rPr lang="en-US" dirty="0" err="1" smtClean="0"/>
                        <a:t>selectedByNasa</a:t>
                      </a:r>
                      <a:r>
                        <a:rPr lang="en-US" dirty="0" smtClean="0"/>
                        <a:t> | 1963</a:t>
                      </a:r>
                    </a:p>
                    <a:p>
                      <a:pPr algn="l"/>
                      <a:r>
                        <a:rPr lang="en-US" dirty="0" err="1" smtClean="0"/>
                        <a:t>Alan_Bean</a:t>
                      </a:r>
                      <a:r>
                        <a:rPr lang="en-US" dirty="0" smtClean="0"/>
                        <a:t> | status | "Retired"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Alan Bean was born in Wheeler, Texas and is from the U.S. He graduated in 1955 from UT Austin with a B.S. He worked as a test pilot and for NASA in 1963. He spent 100305 minutes in space and is now retired.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Alan Bean is an American and was born in Wheeler, Texas. He graduated from UT at Austin in 1955 with a B.S. He worked as a test pilot and was chosen to work for NASA in 1963. Bean spent 100305 minutes in space, and he has since retired.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American Alan Bean was born in Wheeler, Texas. He graduated from UT Austin in 1955 with a B.S. and performed as a test pilot. He was chosen by NASA in 1963 and was in space 100305 minutes. He is retired now.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WebNLG</a:t>
            </a:r>
            <a:r>
              <a:rPr lang="en-US" dirty="0" smtClean="0"/>
              <a:t> Dataset</a:t>
            </a:r>
            <a:endParaRPr lang="en-US" dirty="0"/>
          </a:p>
        </p:txBody>
      </p:sp>
      <p:graphicFrame>
        <p:nvGraphicFramePr>
          <p:cNvPr id="16" name="Graphique 15"/>
          <p:cNvGraphicFramePr/>
          <p:nvPr>
            <p:extLst>
              <p:ext uri="{D42A27DB-BD31-4B8C-83A1-F6EECF244321}">
                <p14:modId xmlns:p14="http://schemas.microsoft.com/office/powerpoint/2010/main" val="508403371"/>
              </p:ext>
            </p:extLst>
          </p:nvPr>
        </p:nvGraphicFramePr>
        <p:xfrm>
          <a:off x="982638" y="1712795"/>
          <a:ext cx="9703558" cy="2449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Espace réservé du contenu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04391617"/>
              </p:ext>
            </p:extLst>
          </p:nvPr>
        </p:nvGraphicFramePr>
        <p:xfrm>
          <a:off x="1185256" y="4299045"/>
          <a:ext cx="9090546" cy="2558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14C27-96D1-4C95-A7BE-0B077C39D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Traînée de condensation</Template>
  <TotalTime>3265</TotalTime>
  <Words>1395</Words>
  <Application>Microsoft Office PowerPoint</Application>
  <PresentationFormat>Grand écran</PresentationFormat>
  <Paragraphs>269</Paragraphs>
  <Slides>23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Cambria Math</vt:lpstr>
      <vt:lpstr>Candara</vt:lpstr>
      <vt:lpstr>Symbol</vt:lpstr>
      <vt:lpstr>Times New Roman</vt:lpstr>
      <vt:lpstr>Wingdings</vt:lpstr>
      <vt:lpstr>Wingdings 2</vt:lpstr>
      <vt:lpstr>Traînée de condensation</vt:lpstr>
      <vt:lpstr>WEbNLG Challenge 2020</vt:lpstr>
      <vt:lpstr>What is the WEbnLG Challenge 2020 ?</vt:lpstr>
      <vt:lpstr>Previous Approaches</vt:lpstr>
      <vt:lpstr>WebNLG DATASET</vt:lpstr>
      <vt:lpstr>The WebNLG Dataset</vt:lpstr>
      <vt:lpstr>The WebNLG Dataset</vt:lpstr>
      <vt:lpstr>Example 7 triples</vt:lpstr>
      <vt:lpstr>Example 7 triples</vt:lpstr>
      <vt:lpstr>The WebNLG Dataset</vt:lpstr>
      <vt:lpstr>Data Augmentation</vt:lpstr>
      <vt:lpstr>Data Augmentation</vt:lpstr>
      <vt:lpstr>RDFs Extraction from wikipedia</vt:lpstr>
      <vt:lpstr>PretrainINg + Training DEtails</vt:lpstr>
      <vt:lpstr>Pre-training: Two objectives</vt:lpstr>
      <vt:lpstr>Pre-training: Two objectives</vt:lpstr>
      <vt:lpstr>The Transformer Model</vt:lpstr>
      <vt:lpstr>Transformer Model</vt:lpstr>
      <vt:lpstr>Présentation PowerPoint</vt:lpstr>
      <vt:lpstr>Evaluation Metric</vt:lpstr>
      <vt:lpstr>Our (dev) Results</vt:lpstr>
      <vt:lpstr>Our Results</vt:lpstr>
      <vt:lpstr>(More) Results</vt:lpstr>
      <vt:lpstr>Thank you</vt:lpstr>
    </vt:vector>
  </TitlesOfParts>
  <Company>Orange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WebNLG Challenge</dc:title>
  <dc:creator>MONTELLA Sebastien TGI/DATA-IA</dc:creator>
  <cp:lastModifiedBy>MONTELLA Sebastien TGI/DATA-IA</cp:lastModifiedBy>
  <cp:revision>83</cp:revision>
  <dcterms:created xsi:type="dcterms:W3CDTF">2020-09-25T13:23:49Z</dcterms:created>
  <dcterms:modified xsi:type="dcterms:W3CDTF">2020-12-03T16:28:36Z</dcterms:modified>
</cp:coreProperties>
</file>